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2" r:id="rId8"/>
    <p:sldId id="261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64" autoAdjust="0"/>
  </p:normalViewPr>
  <p:slideViewPr>
    <p:cSldViewPr>
      <p:cViewPr varScale="1">
        <p:scale>
          <a:sx n="78" d="100"/>
          <a:sy n="78" d="100"/>
        </p:scale>
        <p:origin x="-11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202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83AADA-4D55-47F5-BDB0-A5E5C32FAE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81C04-BDCC-418E-901E-70A6F79457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90F6A-8A26-4538-B514-2754767F6B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D49F8-4DA9-47AF-8935-C6F807CC32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0B9C1-8BF2-46F0-A2D8-458C07BBD4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C140F-ACF3-4290-B4F0-7CC3483A62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2907F-9BCD-41BB-AABE-339F958A54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77846-CF1E-4C55-9181-2FFBB0336D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EA6DE-7154-4F7D-9077-17968EB553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84264-B3A5-45A5-98D0-FC8650ED1F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91947-4F19-416C-AE0A-4B018AC1DB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717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5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6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7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17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fld id="{88F770F2-EFF4-4A6F-9493-405261AE6F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&#1052;&#1072;&#1090;&#1077;&#1088;&#1080;&#1072;&#1083;&#1099;%20&#1082;%20&#1087;&#1088;&#1077;&#1079;&#1077;&#1085;&#1090;&#1072;&#1094;&#1080;&#1080;/&#1042;&#1080;&#1076;&#1077;&#1086;/&#1053;&#1072;%20&#1089;&#1090;&#1072;&#1088;&#1090;.av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титул (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5651500" y="260350"/>
            <a:ext cx="34925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i="1">
                <a:latin typeface="Georgia" pitchFamily="18" charset="0"/>
              </a:rPr>
              <a:t>К 50-летию </a:t>
            </a:r>
          </a:p>
          <a:p>
            <a:pPr>
              <a:spcBef>
                <a:spcPct val="50000"/>
              </a:spcBef>
            </a:pPr>
            <a:r>
              <a:rPr lang="ru-RU" sz="2400" i="1">
                <a:latin typeface="Georgia" pitchFamily="18" charset="0"/>
              </a:rPr>
              <a:t>со дня первого полёта </a:t>
            </a:r>
          </a:p>
          <a:p>
            <a:pPr>
              <a:spcBef>
                <a:spcPct val="50000"/>
              </a:spcBef>
            </a:pPr>
            <a:r>
              <a:rPr lang="ru-RU" sz="2400" i="1">
                <a:latin typeface="Georgia" pitchFamily="18" charset="0"/>
              </a:rPr>
              <a:t>человека в космос</a:t>
            </a:r>
          </a:p>
        </p:txBody>
      </p:sp>
      <p:sp>
        <p:nvSpPr>
          <p:cNvPr id="3076" name="WordArt 8"/>
          <p:cNvSpPr>
            <a:spLocks noChangeArrowheads="1" noChangeShapeType="1" noTextEdit="1"/>
          </p:cNvSpPr>
          <p:nvPr/>
        </p:nvSpPr>
        <p:spPr bwMode="auto">
          <a:xfrm>
            <a:off x="395288" y="5229225"/>
            <a:ext cx="5748337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Georgia"/>
              </a:rPr>
              <a:t>Юрий Гагарин</a:t>
            </a:r>
          </a:p>
        </p:txBody>
      </p:sp>
      <p:sp>
        <p:nvSpPr>
          <p:cNvPr id="3077" name="WordArt 9"/>
          <p:cNvSpPr>
            <a:spLocks noChangeArrowheads="1" noChangeShapeType="1" noTextEdit="1"/>
          </p:cNvSpPr>
          <p:nvPr/>
        </p:nvSpPr>
        <p:spPr bwMode="auto">
          <a:xfrm>
            <a:off x="2771775" y="6165850"/>
            <a:ext cx="5748338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Georgia"/>
              </a:rPr>
              <a:t>Человек, покоривший небо</a:t>
            </a:r>
          </a:p>
        </p:txBody>
      </p:sp>
      <p:sp>
        <p:nvSpPr>
          <p:cNvPr id="3078" name="AutoShape 1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85225" y="6499225"/>
            <a:ext cx="358775" cy="358775"/>
          </a:xfrm>
          <a:prstGeom prst="actionButtonForwardNex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395288" y="3141663"/>
            <a:ext cx="4895850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latin typeface="Georgia" pitchFamily="18" charset="0"/>
              </a:rPr>
              <a:t>Юрий Гагарин -</a:t>
            </a:r>
          </a:p>
          <a:p>
            <a:pPr>
              <a:spcBef>
                <a:spcPct val="50000"/>
              </a:spcBef>
            </a:pPr>
            <a:r>
              <a:rPr lang="ru-RU" sz="2000" dirty="0">
                <a:latin typeface="Georgia" pitchFamily="18" charset="0"/>
              </a:rPr>
              <a:t>бесстрашный рыцарь космоса, </a:t>
            </a:r>
          </a:p>
          <a:p>
            <a:pPr>
              <a:spcBef>
                <a:spcPct val="50000"/>
              </a:spcBef>
            </a:pPr>
            <a:r>
              <a:rPr lang="ru-RU" sz="2000" dirty="0">
                <a:latin typeface="Georgia" pitchFamily="18" charset="0"/>
              </a:rPr>
              <a:t>славный сын нашей великой Родины,</a:t>
            </a:r>
          </a:p>
          <a:p>
            <a:pPr>
              <a:spcBef>
                <a:spcPct val="50000"/>
              </a:spcBef>
            </a:pPr>
            <a:r>
              <a:rPr lang="ru-RU" sz="2000" dirty="0">
                <a:latin typeface="Georgia" pitchFamily="18" charset="0"/>
              </a:rPr>
              <a:t>человек, покоривший небо,</a:t>
            </a:r>
          </a:p>
          <a:p>
            <a:pPr>
              <a:spcBef>
                <a:spcPct val="50000"/>
              </a:spcBef>
            </a:pPr>
            <a:r>
              <a:rPr lang="ru-RU" sz="2000" dirty="0">
                <a:latin typeface="Georgia" pitchFamily="18" charset="0"/>
              </a:rPr>
              <a:t>человек, подвиг и улыбка </a:t>
            </a:r>
          </a:p>
          <a:p>
            <a:pPr>
              <a:spcBef>
                <a:spcPct val="50000"/>
              </a:spcBef>
            </a:pPr>
            <a:r>
              <a:rPr lang="ru-RU" sz="2000" dirty="0">
                <a:latin typeface="Georgia" pitchFamily="18" charset="0"/>
              </a:rPr>
              <a:t>которого покорили нашу планету.</a:t>
            </a:r>
          </a:p>
        </p:txBody>
      </p:sp>
      <p:pic>
        <p:nvPicPr>
          <p:cNvPr id="12291" name="Picture 5" descr="Юрий Гагарин (3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1052513"/>
            <a:ext cx="341947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6" descr="Юрий Гагарин (5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60350"/>
            <a:ext cx="20320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8" descr="Юрий Гагарин (2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5" y="260350"/>
            <a:ext cx="1774825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AutoShape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66088" y="6499225"/>
            <a:ext cx="360362" cy="358775"/>
          </a:xfrm>
          <a:prstGeom prst="actionButtonBackPrevious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5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85225" y="6499225"/>
            <a:ext cx="358775" cy="358775"/>
          </a:xfrm>
          <a:prstGeom prst="actionButtonForwardNex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6" name="AutoShape 11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426450" y="6499225"/>
            <a:ext cx="358775" cy="358775"/>
          </a:xfrm>
          <a:prstGeom prst="actionButtonHome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1476375" y="2565400"/>
            <a:ext cx="61928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i="1">
                <a:latin typeface="Georgia" pitchFamily="18" charset="0"/>
              </a:rPr>
              <a:t>Спасибо за внимание!</a:t>
            </a:r>
          </a:p>
        </p:txBody>
      </p:sp>
      <p:sp>
        <p:nvSpPr>
          <p:cNvPr id="13315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424863" y="6499225"/>
            <a:ext cx="360362" cy="358775"/>
          </a:xfrm>
          <a:prstGeom prst="actionButtonBackPrevious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6" name="AutoShape 8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785225" y="6499225"/>
            <a:ext cx="358775" cy="358775"/>
          </a:xfrm>
          <a:prstGeom prst="actionButtonHome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1403350" y="4868863"/>
            <a:ext cx="619283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1" dirty="0">
                <a:latin typeface="Georgia" pitchFamily="18" charset="0"/>
              </a:rPr>
              <a:t>«Семья, в которой я родился», - писал Гагарин, - «самая обыкновенная; она ничем не отличается от миллионов трудовых семей нашей Родины.» Отец Гагарина был мастером на все руки, мать работала в колхозе дояркой.</a:t>
            </a:r>
          </a:p>
        </p:txBody>
      </p:sp>
      <p:pic>
        <p:nvPicPr>
          <p:cNvPr id="4099" name="Picture 5" descr="д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476250"/>
            <a:ext cx="3887787" cy="348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6" descr="детств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476250"/>
            <a:ext cx="229552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66088" y="6499225"/>
            <a:ext cx="360362" cy="358775"/>
          </a:xfrm>
          <a:prstGeom prst="actionButtonBackPrevious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2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85225" y="6499225"/>
            <a:ext cx="358775" cy="358775"/>
          </a:xfrm>
          <a:prstGeom prst="actionButtonForwardNex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3" name="AutoShape 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426450" y="6499225"/>
            <a:ext cx="358775" cy="358775"/>
          </a:xfrm>
          <a:prstGeom prst="actionButtonHome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323850" y="333375"/>
            <a:ext cx="85693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latin typeface="Georgia" pitchFamily="18" charset="0"/>
              </a:rPr>
              <a:t>В 1941 году Гагарин пошёл в школу, но учёбу прервала война. Учился в школе рабочей молодёжи в Москве, закончив которую с похвальной грамотой, получил направление на учебу в Саратовский техникум.</a:t>
            </a: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3348038" y="5157192"/>
            <a:ext cx="57959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latin typeface="Georgia" pitchFamily="18" charset="0"/>
              </a:rPr>
              <a:t>И здесь, по словам Юрия, крепкими корнями врос в землю саратовского аэродрома. Далее учеба в 1-м Чкаловском военном авиационном училище, служба в истребительной авиации.</a:t>
            </a:r>
          </a:p>
        </p:txBody>
      </p:sp>
      <p:pic>
        <p:nvPicPr>
          <p:cNvPr id="5124" name="Picture 6" descr="курсан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1989138"/>
            <a:ext cx="4608513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7" descr="студен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844675"/>
            <a:ext cx="2490787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66088" y="6499225"/>
            <a:ext cx="360362" cy="358775"/>
          </a:xfrm>
          <a:prstGeom prst="actionButtonBackPrevious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7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85225" y="6499225"/>
            <a:ext cx="358775" cy="358775"/>
          </a:xfrm>
          <a:prstGeom prst="actionButtonForwardNex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8" name="AutoShape 10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426450" y="6499225"/>
            <a:ext cx="358775" cy="358775"/>
          </a:xfrm>
          <a:prstGeom prst="actionButtonHome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3923928" y="2348880"/>
            <a:ext cx="4824412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latin typeface="Georgia" pitchFamily="18" charset="0"/>
              </a:rPr>
              <a:t>9 декабря 1959 года</a:t>
            </a:r>
            <a:r>
              <a:rPr lang="ru-RU" sz="2000" dirty="0">
                <a:latin typeface="Georgia" pitchFamily="18" charset="0"/>
              </a:rPr>
              <a:t>, Гагарин написал заявление с просьбой зачислить его в группу кандидатов в космонавты. </a:t>
            </a:r>
          </a:p>
          <a:p>
            <a:pPr>
              <a:spcBef>
                <a:spcPct val="50000"/>
              </a:spcBef>
            </a:pPr>
            <a:r>
              <a:rPr lang="ru-RU" sz="2000" b="1" dirty="0">
                <a:latin typeface="Georgia" pitchFamily="18" charset="0"/>
              </a:rPr>
              <a:t>3 марта 1960 года</a:t>
            </a:r>
            <a:r>
              <a:rPr lang="ru-RU" sz="2000" dirty="0">
                <a:latin typeface="Georgia" pitchFamily="18" charset="0"/>
              </a:rPr>
              <a:t> приказом Главнокомандующего ВВС Константина Андреевича Вершинина зачислен в группу кандидатов в космонавты, а с </a:t>
            </a:r>
            <a:r>
              <a:rPr lang="ru-RU" sz="2000" b="1" dirty="0">
                <a:latin typeface="Georgia" pitchFamily="18" charset="0"/>
              </a:rPr>
              <a:t>11 марта</a:t>
            </a:r>
            <a:r>
              <a:rPr lang="ru-RU" sz="2000" dirty="0">
                <a:latin typeface="Georgia" pitchFamily="18" charset="0"/>
              </a:rPr>
              <a:t> приступил к тренировкам. </a:t>
            </a:r>
          </a:p>
        </p:txBody>
      </p:sp>
      <p:pic>
        <p:nvPicPr>
          <p:cNvPr id="6147" name="Picture 5" descr="курсант 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76250"/>
            <a:ext cx="3359150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66088" y="6499225"/>
            <a:ext cx="360362" cy="358775"/>
          </a:xfrm>
          <a:prstGeom prst="actionButtonBackPrevious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9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85225" y="6499225"/>
            <a:ext cx="358775" cy="358775"/>
          </a:xfrm>
          <a:prstGeom prst="actionButtonForwardNex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0" name="AutoShape 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426450" y="6499225"/>
            <a:ext cx="358775" cy="358775"/>
          </a:xfrm>
          <a:prstGeom prst="actionButtonHome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2916238" y="4365625"/>
            <a:ext cx="6049962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latin typeface="Georgia" pitchFamily="18" charset="0"/>
              </a:rPr>
              <a:t>12 апреля 1961 года</a:t>
            </a:r>
            <a:r>
              <a:rPr lang="ru-RU" sz="2000" dirty="0">
                <a:latin typeface="Georgia" pitchFamily="18" charset="0"/>
              </a:rPr>
              <a:t> весь мир был потрясен сообщением о начале новой эры космических полетов. В этот день советский космонавт Ю.А.Гагарин облетел планету Земля на орбитальном космическом корабле «Восток». Он совершил один виток вокруг земного шара, продолжавшийся 108 минут.</a:t>
            </a:r>
          </a:p>
        </p:txBody>
      </p:sp>
      <p:pic>
        <p:nvPicPr>
          <p:cNvPr id="7171" name="Picture 5" descr="Юрий Гагари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33375"/>
            <a:ext cx="29432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6" descr="Вост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404813"/>
            <a:ext cx="4895850" cy="332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AutoShape 7">
            <a:hlinkClick r:id="rId4" action="ppaction://hlinkfile" highlightClick="1"/>
          </p:cNvPr>
          <p:cNvSpPr>
            <a:spLocks noChangeArrowheads="1"/>
          </p:cNvSpPr>
          <p:nvPr/>
        </p:nvSpPr>
        <p:spPr bwMode="auto">
          <a:xfrm>
            <a:off x="6588125" y="6308725"/>
            <a:ext cx="360363" cy="360363"/>
          </a:xfrm>
          <a:prstGeom prst="actionButtonMovie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4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66088" y="6499225"/>
            <a:ext cx="360362" cy="358775"/>
          </a:xfrm>
          <a:prstGeom prst="actionButtonBackPrevious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5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85225" y="6499225"/>
            <a:ext cx="358775" cy="358775"/>
          </a:xfrm>
          <a:prstGeom prst="actionButtonForwardNex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6" name="AutoShape 10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426450" y="6499225"/>
            <a:ext cx="358775" cy="358775"/>
          </a:xfrm>
          <a:prstGeom prst="actionButtonHome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250825" y="260350"/>
            <a:ext cx="59769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>
                <a:latin typeface="Georgia" pitchFamily="18" charset="0"/>
              </a:rPr>
              <a:t>«Поехали!» - сказал первый в мире космонавт Юрий Гагарин. И огромная ракета вознесла его в небеса на ревущем столбе пламени. 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1223963" y="5013176"/>
            <a:ext cx="7920037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Symbol" pitchFamily="18" charset="2"/>
              <a:buNone/>
            </a:pPr>
            <a:r>
              <a:rPr lang="ru-RU" sz="2000" dirty="0">
                <a:latin typeface="Georgia" pitchFamily="18" charset="0"/>
              </a:rPr>
              <a:t>За этим незамысловатым словом состоит огромное напряжение и самого космонавта, и людей, следивших на земле за его полётом. Ведь тогда никто не знал, как именно человек будет вести себя в космосе – как повлияет на него невесомость, не сойдет ли он с ума в столь необычных условиях.</a:t>
            </a:r>
          </a:p>
        </p:txBody>
      </p:sp>
      <p:pic>
        <p:nvPicPr>
          <p:cNvPr id="8196" name="Picture 6" descr="Восток (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1196975"/>
            <a:ext cx="306546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7" descr="Юрий Гагарин (1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1557338"/>
            <a:ext cx="38100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66088" y="6499225"/>
            <a:ext cx="360362" cy="358775"/>
          </a:xfrm>
          <a:prstGeom prst="actionButtonBackPrevious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9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85225" y="6499225"/>
            <a:ext cx="358775" cy="358775"/>
          </a:xfrm>
          <a:prstGeom prst="actionButtonForwardNex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0" name="AutoShape 10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426450" y="6499225"/>
            <a:ext cx="358775" cy="358775"/>
          </a:xfrm>
          <a:prstGeom prst="actionButtonHome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2951163" y="4724400"/>
            <a:ext cx="619283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latin typeface="Georgia" pitchFamily="18" charset="0"/>
              </a:rPr>
              <a:t>Протяженность маршрута</a:t>
            </a:r>
            <a:r>
              <a:rPr lang="ru-RU" sz="2000">
                <a:latin typeface="Georgia" pitchFamily="18" charset="0"/>
              </a:rPr>
              <a:t> - 40.868,6 км</a:t>
            </a:r>
          </a:p>
          <a:p>
            <a:r>
              <a:rPr lang="ru-RU" sz="2000" i="1">
                <a:latin typeface="Georgia" pitchFamily="18" charset="0"/>
              </a:rPr>
              <a:t>Максимальная скорость полета</a:t>
            </a:r>
            <a:r>
              <a:rPr lang="ru-RU" sz="2000">
                <a:latin typeface="Georgia" pitchFamily="18" charset="0"/>
              </a:rPr>
              <a:t> - 28.260 км/час</a:t>
            </a:r>
          </a:p>
          <a:p>
            <a:r>
              <a:rPr lang="ru-RU" sz="2000" i="1">
                <a:latin typeface="Georgia" pitchFamily="18" charset="0"/>
              </a:rPr>
              <a:t>Максимальная высота полета</a:t>
            </a:r>
            <a:r>
              <a:rPr lang="ru-RU" sz="2000">
                <a:latin typeface="Georgia" pitchFamily="18" charset="0"/>
              </a:rPr>
              <a:t> - 327 км</a:t>
            </a:r>
          </a:p>
          <a:p>
            <a:r>
              <a:rPr lang="ru-RU" sz="2000">
                <a:latin typeface="Georgia" pitchFamily="18" charset="0"/>
              </a:rPr>
              <a:t>Последняя цифра рекордной остается и сегодня. Никто на одноместных кораблях не поднимался выше, чем Юрий Гагарин.</a:t>
            </a:r>
          </a:p>
        </p:txBody>
      </p:sp>
      <p:pic>
        <p:nvPicPr>
          <p:cNvPr id="9219" name="Picture 6" descr="FShfl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404813"/>
            <a:ext cx="5256212" cy="395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8" descr="018_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25538"/>
            <a:ext cx="3024187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AutoShape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66088" y="6499225"/>
            <a:ext cx="360362" cy="358775"/>
          </a:xfrm>
          <a:prstGeom prst="actionButtonBackPrevious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2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85225" y="6499225"/>
            <a:ext cx="358775" cy="358775"/>
          </a:xfrm>
          <a:prstGeom prst="actionButtonForwardNex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3" name="AutoShape 11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426450" y="6499225"/>
            <a:ext cx="358775" cy="358775"/>
          </a:xfrm>
          <a:prstGeom prst="actionButtonHome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250825" y="188913"/>
            <a:ext cx="68405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latin typeface="Georgia" pitchFamily="18" charset="0"/>
              </a:rPr>
              <a:t>Первым космонавтом мог стать только такой человек, который оказался бы способным впервые одолеть это ограничение – или думать, или действовать. Таким оказался Гагарин.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1547813" y="4724400"/>
            <a:ext cx="74168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latin typeface="Georgia" pitchFamily="18" charset="0"/>
              </a:rPr>
              <a:t>Именно это уникальное свойство его характера – ни на мгновение не зажмуриться перед лицом острейшей опасности, именно в такие мгновения  действовать, думая, и питало его предстартовую решимость. Оно, это удивительно земное мужество, и позволило ему выполнить небывалую задачу.</a:t>
            </a:r>
          </a:p>
        </p:txBody>
      </p:sp>
      <p:pic>
        <p:nvPicPr>
          <p:cNvPr id="10244" name="Picture 6" descr="Юрий Гагарин (6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700213"/>
            <a:ext cx="20129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7" descr="Юрий Гагарин (4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1700213"/>
            <a:ext cx="4103688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8" descr="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7050" y="1700213"/>
            <a:ext cx="203993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AutoShape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66088" y="6499225"/>
            <a:ext cx="360362" cy="358775"/>
          </a:xfrm>
          <a:prstGeom prst="actionButtonBackPrevious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8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85225" y="6499225"/>
            <a:ext cx="358775" cy="358775"/>
          </a:xfrm>
          <a:prstGeom prst="actionButtonForwardNex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9" name="AutoShape 11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426450" y="6499225"/>
            <a:ext cx="358775" cy="358775"/>
          </a:xfrm>
          <a:prstGeom prst="actionButtonHome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971550" y="4797425"/>
            <a:ext cx="77755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Georgia" pitchFamily="18" charset="0"/>
              </a:rPr>
              <a:t>День космонавтики установлен указом Президиума Верховного Совета СССР от </a:t>
            </a:r>
            <a:r>
              <a:rPr lang="ru-RU" sz="2000" b="1">
                <a:latin typeface="Georgia" pitchFamily="18" charset="0"/>
              </a:rPr>
              <a:t>9 апреля 1962 года</a:t>
            </a:r>
            <a:r>
              <a:rPr lang="ru-RU" sz="2000">
                <a:latin typeface="Georgia" pitchFamily="18" charset="0"/>
              </a:rPr>
              <a:t>. С 1968 года он получил и официальное общемировое признание после учреждения Всемирного дня авиации и космонавтики.</a:t>
            </a:r>
          </a:p>
        </p:txBody>
      </p:sp>
      <p:pic>
        <p:nvPicPr>
          <p:cNvPr id="11267" name="Picture 5" descr="1961_25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620713"/>
            <a:ext cx="5256212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66088" y="6499225"/>
            <a:ext cx="360362" cy="358775"/>
          </a:xfrm>
          <a:prstGeom prst="actionButtonBackPrevious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9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85225" y="6499225"/>
            <a:ext cx="358775" cy="358775"/>
          </a:xfrm>
          <a:prstGeom prst="actionButtonForwardNex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0" name="AutoShape 8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426450" y="6499225"/>
            <a:ext cx="358775" cy="358775"/>
          </a:xfrm>
          <a:prstGeom prst="actionButtonHome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garin">
  <a:themeElements>
    <a:clrScheme name="Орбита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Орбит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Gagarin</Template>
  <TotalTime>7</TotalTime>
  <Words>456</Words>
  <Application>Microsoft Office PowerPoint</Application>
  <PresentationFormat>Экран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Gagarin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</cp:revision>
  <dcterms:created xsi:type="dcterms:W3CDTF">2011-08-29T13:06:21Z</dcterms:created>
  <dcterms:modified xsi:type="dcterms:W3CDTF">2011-08-31T08:17:52Z</dcterms:modified>
</cp:coreProperties>
</file>