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27A70D-78F9-4A52-905D-0A79DFCAE186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B2199F-D092-4BCB-8A8E-D71973C313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A1</a:t>
            </a:r>
            <a:r>
              <a:rPr lang="ru-RU" b="1" dirty="0" smtClean="0"/>
              <a:t> В </a:t>
            </a:r>
            <a:r>
              <a:rPr lang="ru-RU" b="1" dirty="0"/>
              <a:t>каком слове верно выделена буква, обозначающая ударный гласный звук?</a:t>
            </a:r>
          </a:p>
          <a:p>
            <a:r>
              <a:rPr lang="ru-RU" dirty="0"/>
              <a:t>1) </a:t>
            </a:r>
            <a:r>
              <a:rPr lang="ru-RU" dirty="0" err="1"/>
              <a:t>красИвее</a:t>
            </a:r>
            <a:endParaRPr lang="ru-RU" dirty="0"/>
          </a:p>
          <a:p>
            <a:r>
              <a:rPr lang="ru-RU" dirty="0"/>
              <a:t>2) Агент</a:t>
            </a:r>
          </a:p>
          <a:p>
            <a:r>
              <a:rPr lang="ru-RU" dirty="0"/>
              <a:t>3) </a:t>
            </a:r>
            <a:r>
              <a:rPr lang="ru-RU" dirty="0" err="1"/>
              <a:t>нАчав</a:t>
            </a:r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тортЫ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11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12 </a:t>
            </a:r>
            <a:r>
              <a:rPr lang="ru-RU" dirty="0" smtClean="0"/>
              <a:t>В каком варианте ответа правильно указаны все цифры, на месте которых</a:t>
            </a:r>
          </a:p>
          <a:p>
            <a:pPr>
              <a:buNone/>
            </a:pPr>
            <a:r>
              <a:rPr lang="ru-RU" dirty="0" smtClean="0"/>
              <a:t>  пишется </a:t>
            </a:r>
            <a:r>
              <a:rPr lang="ru-RU" dirty="0" smtClean="0"/>
              <a:t>-НН-?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err="1" smtClean="0"/>
              <a:t>Драгоце</a:t>
            </a:r>
            <a:r>
              <a:rPr lang="ru-RU" b="1" dirty="0" smtClean="0"/>
              <a:t>(1)</a:t>
            </a:r>
            <a:r>
              <a:rPr lang="ru-RU" b="1" dirty="0" err="1" smtClean="0"/>
              <a:t>ым</a:t>
            </a:r>
            <a:r>
              <a:rPr lang="ru-RU" b="1" dirty="0" smtClean="0"/>
              <a:t> </a:t>
            </a:r>
            <a:r>
              <a:rPr lang="ru-RU" b="1" dirty="0" smtClean="0"/>
              <a:t>камнем, </a:t>
            </a:r>
            <a:r>
              <a:rPr lang="ru-RU" b="1" dirty="0" err="1" smtClean="0"/>
              <a:t>огранё</a:t>
            </a:r>
            <a:r>
              <a:rPr lang="ru-RU" b="1" dirty="0" smtClean="0"/>
              <a:t>(2)</a:t>
            </a:r>
            <a:r>
              <a:rPr lang="ru-RU" b="1" dirty="0" err="1" smtClean="0"/>
              <a:t>ым</a:t>
            </a:r>
            <a:r>
              <a:rPr lang="ru-RU" b="1" dirty="0" smtClean="0"/>
              <a:t> великим мастером – Временем,</a:t>
            </a:r>
          </a:p>
          <a:p>
            <a:pPr>
              <a:buNone/>
            </a:pPr>
            <a:r>
              <a:rPr lang="ru-RU" b="1" dirty="0" smtClean="0"/>
              <a:t>  можно </a:t>
            </a:r>
            <a:r>
              <a:rPr lang="ru-RU" b="1" dirty="0" smtClean="0"/>
              <a:t>назвать древнерусскую литературу, богатства которой ещё </a:t>
            </a:r>
            <a:r>
              <a:rPr lang="ru-RU" b="1" dirty="0" smtClean="0"/>
              <a:t>в полной </a:t>
            </a:r>
            <a:r>
              <a:rPr lang="ru-RU" b="1" dirty="0" smtClean="0"/>
              <a:t>мере не </a:t>
            </a:r>
            <a:r>
              <a:rPr lang="ru-RU" b="1" dirty="0" err="1" smtClean="0"/>
              <a:t>осозна</a:t>
            </a:r>
            <a:r>
              <a:rPr lang="ru-RU" b="1" dirty="0" smtClean="0"/>
              <a:t>(3)</a:t>
            </a:r>
            <a:r>
              <a:rPr lang="ru-RU" b="1" dirty="0" err="1" smtClean="0"/>
              <a:t>ы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  1</a:t>
            </a:r>
            <a:r>
              <a:rPr lang="ru-RU" dirty="0" smtClean="0"/>
              <a:t>) 1 2) 1, 2 3) 2, 3 4) 1, 2, 3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13 </a:t>
            </a:r>
            <a:r>
              <a:rPr lang="ru-RU" b="1" dirty="0" smtClean="0"/>
              <a:t>В каком ряду во всех словах пропущена безударная проверяемая </a:t>
            </a:r>
            <a:r>
              <a:rPr lang="ru-RU" b="1" dirty="0" smtClean="0"/>
              <a:t>гласная корня</a:t>
            </a:r>
            <a:r>
              <a:rPr lang="ru-RU" b="1" dirty="0" smtClean="0"/>
              <a:t>?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вызв</a:t>
            </a:r>
            <a:r>
              <a:rPr lang="ru-RU" dirty="0" smtClean="0"/>
              <a:t>..лить, </a:t>
            </a:r>
            <a:r>
              <a:rPr lang="ru-RU" dirty="0" err="1" smtClean="0"/>
              <a:t>выр</a:t>
            </a:r>
            <a:r>
              <a:rPr lang="ru-RU" dirty="0" smtClean="0"/>
              <a:t>..стающий, </a:t>
            </a:r>
            <a:r>
              <a:rPr lang="ru-RU" dirty="0" err="1" smtClean="0"/>
              <a:t>предст</a:t>
            </a:r>
            <a:r>
              <a:rPr lang="ru-RU" dirty="0" smtClean="0"/>
              <a:t>..</a:t>
            </a:r>
            <a:r>
              <a:rPr lang="ru-RU" dirty="0" err="1" smtClean="0"/>
              <a:t>вительный</a:t>
            </a:r>
            <a:endParaRPr lang="ru-RU" dirty="0" smtClean="0"/>
          </a:p>
          <a:p>
            <a:r>
              <a:rPr lang="ru-RU" dirty="0" smtClean="0"/>
              <a:t>2) вл..</a:t>
            </a:r>
            <a:r>
              <a:rPr lang="ru-RU" dirty="0" err="1" smtClean="0"/>
              <a:t>стелин</a:t>
            </a:r>
            <a:r>
              <a:rPr lang="ru-RU" dirty="0" smtClean="0"/>
              <a:t>, </a:t>
            </a:r>
            <a:r>
              <a:rPr lang="ru-RU" dirty="0" err="1" smtClean="0"/>
              <a:t>пок</a:t>
            </a:r>
            <a:r>
              <a:rPr lang="ru-RU" dirty="0" smtClean="0"/>
              <a:t>..рать, </a:t>
            </a:r>
            <a:r>
              <a:rPr lang="ru-RU" dirty="0" err="1" smtClean="0"/>
              <a:t>укр</a:t>
            </a:r>
            <a:r>
              <a:rPr lang="ru-RU" dirty="0" smtClean="0"/>
              <a:t>..</a:t>
            </a:r>
            <a:r>
              <a:rPr lang="ru-RU" dirty="0" err="1" smtClean="0"/>
              <a:t>титель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пок</a:t>
            </a:r>
            <a:r>
              <a:rPr lang="ru-RU" dirty="0" smtClean="0"/>
              <a:t>..</a:t>
            </a:r>
            <a:r>
              <a:rPr lang="ru-RU" dirty="0" err="1" smtClean="0"/>
              <a:t>ряющий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ря</a:t>
            </a:r>
            <a:r>
              <a:rPr lang="ru-RU" dirty="0" smtClean="0"/>
              <a:t>, </a:t>
            </a:r>
            <a:r>
              <a:rPr lang="ru-RU" dirty="0" err="1" smtClean="0"/>
              <a:t>провозгл</a:t>
            </a:r>
            <a:r>
              <a:rPr lang="ru-RU" dirty="0" smtClean="0"/>
              <a:t>..</a:t>
            </a:r>
            <a:r>
              <a:rPr lang="ru-RU" dirty="0" err="1" smtClean="0"/>
              <a:t>шать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упл</a:t>
            </a:r>
            <a:r>
              <a:rPr lang="ru-RU" dirty="0" smtClean="0"/>
              <a:t>..</a:t>
            </a:r>
            <a:r>
              <a:rPr lang="ru-RU" dirty="0" err="1" smtClean="0"/>
              <a:t>тняя</a:t>
            </a:r>
            <a:r>
              <a:rPr lang="ru-RU" dirty="0" smtClean="0"/>
              <a:t> (бетон), к..</a:t>
            </a:r>
            <a:r>
              <a:rPr lang="ru-RU" dirty="0" err="1" smtClean="0"/>
              <a:t>саться</a:t>
            </a:r>
            <a:r>
              <a:rPr lang="ru-RU" dirty="0" smtClean="0"/>
              <a:t>, к..</a:t>
            </a:r>
            <a:r>
              <a:rPr lang="ru-RU" dirty="0" err="1" smtClean="0"/>
              <a:t>мпаньон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14 </a:t>
            </a:r>
            <a:r>
              <a:rPr lang="ru-RU" b="1" dirty="0" smtClean="0"/>
              <a:t>В каком ряду во всех словах пропущена одна и та же буква?</a:t>
            </a:r>
          </a:p>
          <a:p>
            <a:r>
              <a:rPr lang="ru-RU" dirty="0" smtClean="0"/>
              <a:t>1) пред..</a:t>
            </a:r>
            <a:r>
              <a:rPr lang="ru-RU" dirty="0" err="1" smtClean="0"/>
              <a:t>явитель</a:t>
            </a:r>
            <a:r>
              <a:rPr lang="ru-RU" dirty="0" smtClean="0"/>
              <a:t>, </a:t>
            </a:r>
            <a:r>
              <a:rPr lang="ru-RU" dirty="0" err="1" smtClean="0"/>
              <a:t>неот</a:t>
            </a:r>
            <a:r>
              <a:rPr lang="ru-RU" dirty="0" smtClean="0"/>
              <a:t>..</a:t>
            </a:r>
            <a:r>
              <a:rPr lang="ru-RU" dirty="0" err="1" smtClean="0"/>
              <a:t>емлемый</a:t>
            </a:r>
            <a:r>
              <a:rPr lang="ru-RU" dirty="0" smtClean="0"/>
              <a:t>, трёх..язычный</a:t>
            </a:r>
          </a:p>
          <a:p>
            <a:r>
              <a:rPr lang="ru-RU" dirty="0" smtClean="0"/>
              <a:t>2) под..брать, </a:t>
            </a:r>
            <a:r>
              <a:rPr lang="ru-RU" dirty="0" err="1" smtClean="0"/>
              <a:t>запр</a:t>
            </a:r>
            <a:r>
              <a:rPr lang="ru-RU" dirty="0" smtClean="0"/>
              <a:t>..кинуть, поз..вчерашний</a:t>
            </a:r>
          </a:p>
          <a:p>
            <a:r>
              <a:rPr lang="ru-RU" dirty="0" smtClean="0"/>
              <a:t>3) пр..уныл, пр..</a:t>
            </a:r>
            <a:r>
              <a:rPr lang="ru-RU" dirty="0" err="1" smtClean="0"/>
              <a:t>образился</a:t>
            </a:r>
            <a:r>
              <a:rPr lang="ru-RU" dirty="0" smtClean="0"/>
              <a:t>, </a:t>
            </a:r>
            <a:r>
              <a:rPr lang="ru-RU" dirty="0" err="1" smtClean="0"/>
              <a:t>гостепр</a:t>
            </a:r>
            <a:r>
              <a:rPr lang="ru-RU" dirty="0" smtClean="0"/>
              <a:t>..</a:t>
            </a:r>
            <a:r>
              <a:rPr lang="ru-RU" dirty="0" err="1" smtClean="0"/>
              <a:t>имный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бе</a:t>
            </a:r>
            <a:r>
              <a:rPr lang="ru-RU" dirty="0" smtClean="0"/>
              <a:t>..характерный, </a:t>
            </a:r>
            <a:r>
              <a:rPr lang="ru-RU" dirty="0" err="1" smtClean="0"/>
              <a:t>ра</a:t>
            </a:r>
            <a:r>
              <a:rPr lang="ru-RU" dirty="0" smtClean="0"/>
              <a:t>..кидать, </a:t>
            </a:r>
            <a:r>
              <a:rPr lang="ru-RU" dirty="0" err="1" smtClean="0"/>
              <a:t>ра</a:t>
            </a:r>
            <a:r>
              <a:rPr lang="ru-RU" dirty="0" smtClean="0"/>
              <a:t>..</a:t>
            </a:r>
            <a:r>
              <a:rPr lang="ru-RU" dirty="0" err="1" smtClean="0"/>
              <a:t>росшийся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15 </a:t>
            </a:r>
            <a:r>
              <a:rPr lang="ru-RU" b="1" dirty="0" smtClean="0"/>
              <a:t>В каком ряду в обоих словах на месте пропуска пишется буква Е?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дыш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обид..</a:t>
            </a:r>
            <a:r>
              <a:rPr lang="ru-RU" dirty="0" err="1" smtClean="0"/>
              <a:t>вший</a:t>
            </a:r>
            <a:endParaRPr lang="ru-RU" dirty="0" smtClean="0"/>
          </a:p>
          <a:p>
            <a:r>
              <a:rPr lang="ru-RU" dirty="0" smtClean="0"/>
              <a:t>2) эконом..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замасл</a:t>
            </a:r>
            <a:r>
              <a:rPr lang="ru-RU" dirty="0" smtClean="0"/>
              <a:t>..</a:t>
            </a:r>
            <a:r>
              <a:rPr lang="ru-RU" dirty="0" err="1" smtClean="0"/>
              <a:t>нный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дремл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приемл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реж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прикле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16 </a:t>
            </a:r>
            <a:r>
              <a:rPr lang="ru-RU" dirty="0" smtClean="0"/>
              <a:t>В каком варианте ответа указаны все слова, где пропущена буква И?</a:t>
            </a:r>
          </a:p>
          <a:p>
            <a:r>
              <a:rPr lang="ru-RU" b="1" dirty="0" smtClean="0"/>
              <a:t>А. </a:t>
            </a:r>
            <a:r>
              <a:rPr lang="ru-RU" b="1" dirty="0" err="1" smtClean="0"/>
              <a:t>фасол</a:t>
            </a:r>
            <a:r>
              <a:rPr lang="ru-RU" b="1" dirty="0" smtClean="0"/>
              <a:t>..вый</a:t>
            </a:r>
          </a:p>
          <a:p>
            <a:r>
              <a:rPr lang="ru-RU" b="1" dirty="0" smtClean="0"/>
              <a:t>Б. </a:t>
            </a:r>
            <a:r>
              <a:rPr lang="ru-RU" b="1" dirty="0" err="1" smtClean="0"/>
              <a:t>отрасл</a:t>
            </a:r>
            <a:r>
              <a:rPr lang="ru-RU" b="1" dirty="0" smtClean="0"/>
              <a:t>..вой</a:t>
            </a:r>
          </a:p>
          <a:p>
            <a:r>
              <a:rPr lang="ru-RU" b="1" dirty="0" smtClean="0"/>
              <a:t>В. </a:t>
            </a:r>
            <a:r>
              <a:rPr lang="ru-RU" b="1" dirty="0" err="1" smtClean="0"/>
              <a:t>настойч</a:t>
            </a:r>
            <a:r>
              <a:rPr lang="ru-RU" b="1" dirty="0" smtClean="0"/>
              <a:t>..</a:t>
            </a:r>
            <a:r>
              <a:rPr lang="ru-RU" b="1" dirty="0" err="1" smtClean="0"/>
              <a:t>вость</a:t>
            </a:r>
            <a:endParaRPr lang="ru-RU" b="1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догадл</a:t>
            </a:r>
            <a:r>
              <a:rPr lang="ru-RU" b="1" dirty="0" smtClean="0"/>
              <a:t>..вый</a:t>
            </a:r>
          </a:p>
          <a:p>
            <a:r>
              <a:rPr lang="ru-RU" dirty="0" smtClean="0"/>
              <a:t>1) А, Б</a:t>
            </a:r>
          </a:p>
          <a:p>
            <a:r>
              <a:rPr lang="ru-RU" dirty="0" smtClean="0"/>
              <a:t>2) А, Б, В</a:t>
            </a:r>
          </a:p>
          <a:p>
            <a:r>
              <a:rPr lang="ru-RU" dirty="0" smtClean="0"/>
              <a:t>3) А, В, Г</a:t>
            </a:r>
          </a:p>
          <a:p>
            <a:r>
              <a:rPr lang="ru-RU" dirty="0" smtClean="0"/>
              <a:t>4) В, Г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17 </a:t>
            </a:r>
            <a:r>
              <a:rPr lang="ru-RU" b="1" dirty="0" smtClean="0"/>
              <a:t>В каком предложении НЕ (НИ) со словом пишется раздельно?</a:t>
            </a:r>
          </a:p>
          <a:p>
            <a:r>
              <a:rPr lang="ru-RU" dirty="0" smtClean="0"/>
              <a:t>1) Эпитет – образное, (не)обычное определение.</a:t>
            </a:r>
          </a:p>
          <a:p>
            <a:r>
              <a:rPr lang="ru-RU" dirty="0" smtClean="0"/>
              <a:t>2) Дон в месте переправы далеко (не)широкий, всего около сорока метров.</a:t>
            </a:r>
          </a:p>
          <a:p>
            <a:r>
              <a:rPr lang="ru-RU" dirty="0" smtClean="0"/>
              <a:t>3) (Ни)кто в пьесе не соглашается с Чацким в том, что прислуживаться</a:t>
            </a:r>
          </a:p>
          <a:p>
            <a:r>
              <a:rPr lang="ru-RU" dirty="0" smtClean="0"/>
              <a:t>безнравственно.</a:t>
            </a:r>
          </a:p>
          <a:p>
            <a:r>
              <a:rPr lang="ru-RU" dirty="0" smtClean="0"/>
              <a:t>4) (Не)кому задать вопросы, которые мучат Пьера после дуэли в</a:t>
            </a:r>
          </a:p>
          <a:p>
            <a:r>
              <a:rPr lang="ru-RU" dirty="0" smtClean="0"/>
              <a:t>Сокольниках.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b="1" dirty="0" smtClean="0">
                <a:solidFill>
                  <a:srgbClr val="FF0000"/>
                </a:solidFill>
              </a:rPr>
              <a:t>A</a:t>
            </a:r>
            <a:r>
              <a:rPr lang="ru-RU" sz="3800" b="1" dirty="0" smtClean="0">
                <a:solidFill>
                  <a:srgbClr val="FF0000"/>
                </a:solidFill>
              </a:rPr>
              <a:t>18 </a:t>
            </a:r>
            <a:r>
              <a:rPr lang="ru-RU" sz="3800" b="1" dirty="0" smtClean="0"/>
              <a:t>В каком предложении оба выделенных слова пишутся слитно</a:t>
            </a:r>
            <a:r>
              <a:rPr lang="ru-RU" sz="3800" b="1" dirty="0" smtClean="0"/>
              <a:t>?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3300" dirty="0" smtClean="0"/>
              <a:t>1) Воспитательное значение художественной литературы огромно,</a:t>
            </a:r>
          </a:p>
          <a:p>
            <a:pPr>
              <a:buNone/>
            </a:pPr>
            <a:r>
              <a:rPr lang="ru-RU" sz="3300" dirty="0" smtClean="0"/>
              <a:t>    (</a:t>
            </a:r>
            <a:r>
              <a:rPr lang="ru-RU" sz="3300" dirty="0" smtClean="0"/>
              <a:t>ПО)ТОМУ что она действует на мысли человека ТАК(ЖЕ) сильно,</a:t>
            </a:r>
          </a:p>
          <a:p>
            <a:pPr>
              <a:buNone/>
            </a:pPr>
            <a:r>
              <a:rPr lang="ru-RU" sz="3300" dirty="0" smtClean="0"/>
              <a:t>    как </a:t>
            </a:r>
            <a:r>
              <a:rPr lang="ru-RU" sz="3300" dirty="0" smtClean="0"/>
              <a:t>и на чувства.</a:t>
            </a:r>
          </a:p>
          <a:p>
            <a:r>
              <a:rPr lang="ru-RU" sz="3300" dirty="0" smtClean="0"/>
              <a:t>2) Художники-импрессионисты большое внимание уделяли свету,</a:t>
            </a:r>
          </a:p>
          <a:p>
            <a:pPr>
              <a:buNone/>
            </a:pPr>
            <a:r>
              <a:rPr lang="ru-RU" sz="3300" dirty="0" smtClean="0"/>
              <a:t>    постоянно </a:t>
            </a:r>
            <a:r>
              <a:rPr lang="ru-RU" sz="3300" dirty="0" smtClean="0"/>
              <a:t>меняющемуся (В)ТЕЧЕНИЕ дня, и воздуху, в </a:t>
            </a:r>
            <a:r>
              <a:rPr lang="ru-RU" sz="3300" dirty="0" smtClean="0"/>
              <a:t>который КАК(БЫ</a:t>
            </a:r>
            <a:r>
              <a:rPr lang="ru-RU" sz="3300" dirty="0" smtClean="0"/>
              <a:t>) погружены предметы и фигуры людей.</a:t>
            </a:r>
          </a:p>
          <a:p>
            <a:r>
              <a:rPr lang="ru-RU" sz="3300" dirty="0" smtClean="0"/>
              <a:t>3</a:t>
            </a:r>
            <a:r>
              <a:rPr lang="ru-RU" sz="3300" dirty="0" smtClean="0"/>
              <a:t>) (И)ТАК, все мои блестящие надежды рушились, и (В)МЕСТО весёлой</a:t>
            </a:r>
          </a:p>
          <a:p>
            <a:pPr>
              <a:buNone/>
            </a:pPr>
            <a:r>
              <a:rPr lang="ru-RU" sz="3300" dirty="0" smtClean="0"/>
              <a:t>    московской </a:t>
            </a:r>
            <a:r>
              <a:rPr lang="ru-RU" sz="3300" dirty="0" smtClean="0"/>
              <a:t>жизни ожидала меня скука в стороне глухой и отдалённой.</a:t>
            </a:r>
          </a:p>
          <a:p>
            <a:r>
              <a:rPr lang="ru-RU" sz="3300" dirty="0" smtClean="0"/>
              <a:t>4) Лесная малина (ПО)СРАВНЕНИЮ с садовой мелкая, но гораздо более</a:t>
            </a:r>
          </a:p>
          <a:p>
            <a:pPr>
              <a:buNone/>
            </a:pPr>
            <a:r>
              <a:rPr lang="ru-RU" sz="3300" dirty="0" smtClean="0"/>
              <a:t>    сладкая </a:t>
            </a:r>
            <a:r>
              <a:rPr lang="ru-RU" sz="3300" dirty="0" smtClean="0"/>
              <a:t>и душистая, (ПО)ЭТОМУ, даже выращивая прекрасную</a:t>
            </a:r>
          </a:p>
          <a:p>
            <a:pPr>
              <a:buNone/>
            </a:pPr>
            <a:r>
              <a:rPr lang="ru-RU" sz="3300" dirty="0" smtClean="0"/>
              <a:t>    крупную </a:t>
            </a:r>
            <a:r>
              <a:rPr lang="ru-RU" sz="3300" dirty="0" smtClean="0"/>
              <a:t>садовую малину, деревенские жители любят ходить </a:t>
            </a:r>
            <a:r>
              <a:rPr lang="ru-RU" sz="3300" dirty="0" smtClean="0"/>
              <a:t>за лесной.</a:t>
            </a:r>
            <a:endParaRPr lang="ru-RU" sz="33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19 </a:t>
            </a:r>
            <a:r>
              <a:rPr lang="ru-RU" dirty="0" smtClean="0"/>
              <a:t>Укажите </a:t>
            </a:r>
            <a:r>
              <a:rPr lang="ru-RU" b="1" dirty="0" smtClean="0"/>
              <a:t>правильное объяснение </a:t>
            </a:r>
            <a:r>
              <a:rPr lang="ru-RU" dirty="0" smtClean="0"/>
              <a:t>постановки запятой или её отсутствия в</a:t>
            </a:r>
          </a:p>
          <a:p>
            <a:pPr>
              <a:buNone/>
            </a:pPr>
            <a:r>
              <a:rPr lang="ru-RU" dirty="0" smtClean="0"/>
              <a:t>   предложении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dirty="0" smtClean="0"/>
              <a:t>Язык – это основа национальной памяти </a:t>
            </a:r>
            <a:r>
              <a:rPr lang="ru-RU" b="1" dirty="0" smtClean="0"/>
              <a:t>( )</a:t>
            </a:r>
          </a:p>
          <a:p>
            <a:pPr>
              <a:buNone/>
            </a:pPr>
            <a:r>
              <a:rPr lang="ru-RU" b="1" dirty="0" smtClean="0"/>
              <a:t>и </a:t>
            </a:r>
            <a:r>
              <a:rPr lang="ru-RU" b="1" dirty="0" smtClean="0"/>
              <a:t>его надо беречь.</a:t>
            </a:r>
          </a:p>
          <a:p>
            <a:r>
              <a:rPr lang="ru-RU" dirty="0" smtClean="0"/>
              <a:t>1) Простое предложение с однородными членами, перед союзом </a:t>
            </a:r>
            <a:r>
              <a:rPr lang="ru-RU" b="1" dirty="0" smtClean="0"/>
              <a:t>И </a:t>
            </a:r>
            <a:r>
              <a:rPr lang="ru-RU" b="1" dirty="0" smtClean="0"/>
              <a:t>запятая </a:t>
            </a:r>
            <a:r>
              <a:rPr lang="ru-RU" dirty="0" smtClean="0"/>
              <a:t>не </a:t>
            </a:r>
            <a:r>
              <a:rPr lang="ru-RU" dirty="0" smtClean="0"/>
              <a:t>нужна.</a:t>
            </a:r>
          </a:p>
          <a:p>
            <a:r>
              <a:rPr lang="ru-RU" dirty="0" smtClean="0"/>
              <a:t>2) Сложносочинённое предложение, перед союзом </a:t>
            </a:r>
            <a:r>
              <a:rPr lang="ru-RU" b="1" dirty="0" smtClean="0"/>
              <a:t>И запятая не нужна.</a:t>
            </a:r>
          </a:p>
          <a:p>
            <a:r>
              <a:rPr lang="ru-RU" dirty="0" smtClean="0"/>
              <a:t>3) Сложносочинённое предложение, перед союзом </a:t>
            </a:r>
            <a:r>
              <a:rPr lang="ru-RU" b="1" dirty="0" smtClean="0"/>
              <a:t>И нужна запятая.</a:t>
            </a:r>
          </a:p>
          <a:p>
            <a:r>
              <a:rPr lang="ru-RU" dirty="0" smtClean="0"/>
              <a:t>4) Простое предложение с однородными членами, перед союзом </a:t>
            </a:r>
            <a:r>
              <a:rPr lang="ru-RU" b="1" dirty="0" smtClean="0"/>
              <a:t>И </a:t>
            </a:r>
            <a:r>
              <a:rPr lang="ru-RU" b="1" dirty="0" smtClean="0"/>
              <a:t>нужна </a:t>
            </a:r>
            <a:r>
              <a:rPr lang="ru-RU" dirty="0" smtClean="0"/>
              <a:t>запятая</a:t>
            </a:r>
            <a:r>
              <a:rPr lang="ru-RU" dirty="0" smtClean="0"/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83480"/>
            <a:ext cx="7931224" cy="1051560"/>
          </a:xfrm>
        </p:spPr>
        <p:txBody>
          <a:bodyPr/>
          <a:lstStyle/>
          <a:p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A2</a:t>
            </a:r>
            <a:r>
              <a:rPr lang="en-US" b="1" dirty="0" smtClean="0"/>
              <a:t> </a:t>
            </a:r>
            <a:r>
              <a:rPr lang="ru-RU" b="1" dirty="0" smtClean="0"/>
              <a:t>В </a:t>
            </a:r>
            <a:r>
              <a:rPr lang="ru-RU" b="1" dirty="0" smtClean="0"/>
              <a:t>каком предложении вместо слова ЦЕННЫЙ нужно употребить</a:t>
            </a:r>
          </a:p>
          <a:p>
            <a:r>
              <a:rPr lang="ru-RU" b="1" dirty="0" smtClean="0"/>
              <a:t>ЦЕННОСТНЫЙ?</a:t>
            </a:r>
          </a:p>
          <a:p>
            <a:r>
              <a:rPr lang="ru-RU" dirty="0" smtClean="0"/>
              <a:t>1) Всех участников олимпиады наградили ЦЕННЫМИ подарками.</a:t>
            </a:r>
          </a:p>
          <a:p>
            <a:r>
              <a:rPr lang="ru-RU" dirty="0" smtClean="0"/>
              <a:t>2) В каждую эпоху формируются свои ЦЕННЫЕ ориентиры.</a:t>
            </a:r>
          </a:p>
          <a:p>
            <a:r>
              <a:rPr lang="ru-RU" dirty="0" smtClean="0"/>
              <a:t>3) В статье можно найти ЦЕННЫЕ для геолога сведения.</a:t>
            </a:r>
          </a:p>
          <a:p>
            <a:r>
              <a:rPr lang="ru-RU" dirty="0" smtClean="0"/>
              <a:t>4) В заповеднике много деревьев ЦЕННЫХ пород.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20 </a:t>
            </a:r>
            <a:r>
              <a:rPr lang="ru-RU" dirty="0" smtClean="0"/>
              <a:t>В каком варианте ответа правильно указаны все цифры, на месте которых </a:t>
            </a:r>
            <a:r>
              <a:rPr lang="ru-RU" dirty="0" smtClean="0"/>
              <a:t>в предложении </a:t>
            </a:r>
            <a:r>
              <a:rPr lang="ru-RU" dirty="0" smtClean="0"/>
              <a:t>должны стоять запятые?</a:t>
            </a:r>
          </a:p>
          <a:p>
            <a:pPr>
              <a:buNone/>
            </a:pPr>
            <a:r>
              <a:rPr lang="ru-RU" b="1" dirty="0" smtClean="0"/>
              <a:t>   Почти </a:t>
            </a:r>
            <a:r>
              <a:rPr lang="ru-RU" b="1" dirty="0" smtClean="0"/>
              <a:t>не отступая (1) от сюжета гоголевской повести (2) и (3) </a:t>
            </a:r>
            <a:r>
              <a:rPr lang="ru-RU" b="1" dirty="0" smtClean="0"/>
              <a:t>по возможности </a:t>
            </a:r>
            <a:r>
              <a:rPr lang="ru-RU" b="1" dirty="0" smtClean="0"/>
              <a:t>сохраняя характерный гоголевский язык (4)</a:t>
            </a:r>
          </a:p>
          <a:p>
            <a:pPr>
              <a:buNone/>
            </a:pPr>
            <a:r>
              <a:rPr lang="ru-RU" b="1" dirty="0" smtClean="0"/>
              <a:t>   Н.А</a:t>
            </a:r>
            <a:r>
              <a:rPr lang="ru-RU" b="1" dirty="0" smtClean="0"/>
              <a:t>. Римский-Корсаков создал либретто оперы «Вечера на хуторе </a:t>
            </a:r>
            <a:r>
              <a:rPr lang="ru-RU" b="1" dirty="0" smtClean="0"/>
              <a:t>близ Диканьки</a:t>
            </a:r>
            <a:r>
              <a:rPr lang="ru-RU" b="1" dirty="0" smtClean="0"/>
              <a:t>».</a:t>
            </a:r>
          </a:p>
          <a:p>
            <a:r>
              <a:rPr lang="ru-RU" dirty="0" smtClean="0"/>
              <a:t>1) 1, 2, 3, 4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3, 4</a:t>
            </a:r>
          </a:p>
          <a:p>
            <a:r>
              <a:rPr lang="ru-RU" dirty="0" smtClean="0"/>
              <a:t>4) 4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21 </a:t>
            </a:r>
            <a:r>
              <a:rPr lang="ru-RU" dirty="0" smtClean="0"/>
              <a:t>В каком варианте ответа правильно указаны все цифры, на месте которых </a:t>
            </a:r>
            <a:r>
              <a:rPr lang="ru-RU" dirty="0" smtClean="0"/>
              <a:t>в предложениях </a:t>
            </a:r>
            <a:r>
              <a:rPr lang="ru-RU" dirty="0" smtClean="0"/>
              <a:t>должны стоять запятые?</a:t>
            </a:r>
          </a:p>
          <a:p>
            <a:pPr>
              <a:buNone/>
            </a:pPr>
            <a:r>
              <a:rPr lang="ru-RU" b="1" dirty="0" smtClean="0"/>
              <a:t>   Поздней </a:t>
            </a:r>
            <a:r>
              <a:rPr lang="ru-RU" b="1" dirty="0" smtClean="0"/>
              <a:t>осенью или зимой на улицах городов появляются стайки </a:t>
            </a:r>
            <a:r>
              <a:rPr lang="ru-RU" b="1" dirty="0" smtClean="0"/>
              <a:t>то мелодично </a:t>
            </a:r>
            <a:r>
              <a:rPr lang="ru-RU" b="1" dirty="0" smtClean="0"/>
              <a:t>щебечущих, то резко кричащих птиц. Вот (1) видимо (2) </a:t>
            </a:r>
            <a:r>
              <a:rPr lang="ru-RU" b="1" dirty="0" smtClean="0"/>
              <a:t>за этот </a:t>
            </a:r>
            <a:r>
              <a:rPr lang="ru-RU" b="1" dirty="0" smtClean="0"/>
              <a:t>крик и получили птицы своё имя – свиристели, ведь </a:t>
            </a:r>
            <a:r>
              <a:rPr lang="ru-RU" b="1" dirty="0" smtClean="0"/>
              <a:t>глагол «свиристеть</a:t>
            </a:r>
            <a:r>
              <a:rPr lang="ru-RU" b="1" dirty="0" smtClean="0"/>
              <a:t>» (3) как считают лингвисты (4) когда-то означал «</a:t>
            </a:r>
            <a:r>
              <a:rPr lang="ru-RU" b="1" dirty="0" smtClean="0"/>
              <a:t>резко свистеть</a:t>
            </a:r>
            <a:r>
              <a:rPr lang="ru-RU" b="1" dirty="0" smtClean="0"/>
              <a:t>, кричать».</a:t>
            </a:r>
          </a:p>
          <a:p>
            <a:r>
              <a:rPr lang="ru-RU" dirty="0" smtClean="0"/>
              <a:t>1) 1, 2, 3, 4</a:t>
            </a:r>
          </a:p>
          <a:p>
            <a:r>
              <a:rPr lang="ru-RU" dirty="0" smtClean="0"/>
              <a:t>2) 1, 3</a:t>
            </a:r>
          </a:p>
          <a:p>
            <a:r>
              <a:rPr lang="ru-RU" dirty="0" smtClean="0"/>
              <a:t>3) 1, 2</a:t>
            </a:r>
          </a:p>
          <a:p>
            <a:r>
              <a:rPr lang="ru-RU" dirty="0" smtClean="0"/>
              <a:t>4) 3, 4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22 </a:t>
            </a:r>
            <a:r>
              <a:rPr lang="ru-RU" dirty="0" smtClean="0"/>
              <a:t>Укажите предложение, в котором нужно поставить </a:t>
            </a:r>
            <a:r>
              <a:rPr lang="ru-RU" b="1" dirty="0" smtClean="0"/>
              <a:t>одну запятую. (</a:t>
            </a:r>
            <a:r>
              <a:rPr lang="ru-RU" u="sng" dirty="0" smtClean="0"/>
              <a:t>Знаки препинания </a:t>
            </a:r>
            <a:r>
              <a:rPr lang="ru-RU" u="sng" dirty="0" smtClean="0"/>
              <a:t>не расставлены</a:t>
            </a:r>
            <a:r>
              <a:rPr lang="ru-RU" dirty="0" smtClean="0"/>
              <a:t>.)</a:t>
            </a:r>
          </a:p>
          <a:p>
            <a:r>
              <a:rPr lang="ru-RU" dirty="0" smtClean="0"/>
              <a:t>1) Вопрос о происхождении жизни на Земле во все времена имел </a:t>
            </a:r>
            <a:r>
              <a:rPr lang="ru-RU" dirty="0" smtClean="0"/>
              <a:t>как познавательное </a:t>
            </a:r>
            <a:r>
              <a:rPr lang="ru-RU" dirty="0" smtClean="0"/>
              <a:t>так и мировоззренческое значение.</a:t>
            </a:r>
          </a:p>
          <a:p>
            <a:r>
              <a:rPr lang="ru-RU" dirty="0" smtClean="0"/>
              <a:t>2) Сама жизнь диктует художнику и сюжет и композицию картины </a:t>
            </a:r>
            <a:r>
              <a:rPr lang="ru-RU" dirty="0" smtClean="0"/>
              <a:t>и выбор </a:t>
            </a:r>
            <a:r>
              <a:rPr lang="ru-RU" dirty="0" smtClean="0"/>
              <a:t>красок.</a:t>
            </a:r>
          </a:p>
          <a:p>
            <a:r>
              <a:rPr lang="ru-RU" dirty="0" smtClean="0"/>
              <a:t>3) В состав фразеологизма могут входить устаревшие слова или слова </a:t>
            </a:r>
            <a:r>
              <a:rPr lang="ru-RU" dirty="0" smtClean="0"/>
              <a:t>в переносном </a:t>
            </a:r>
            <a:r>
              <a:rPr lang="ru-RU" dirty="0" smtClean="0"/>
              <a:t>значении.</a:t>
            </a:r>
          </a:p>
          <a:p>
            <a:r>
              <a:rPr lang="ru-RU" dirty="0" smtClean="0"/>
              <a:t>4) Своими пьесами и рассказами Чехов создал самобытный и </a:t>
            </a:r>
            <a:r>
              <a:rPr lang="ru-RU" dirty="0" smtClean="0"/>
              <a:t>совершенно автономный </a:t>
            </a:r>
            <a:r>
              <a:rPr lang="ru-RU" dirty="0" smtClean="0"/>
              <a:t>мир.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r>
              <a:rPr lang="ru-RU" sz="1600" b="1" dirty="0" smtClean="0">
                <a:solidFill>
                  <a:srgbClr val="FF0000"/>
                </a:solidFill>
              </a:rPr>
              <a:t>23 </a:t>
            </a:r>
            <a:r>
              <a:rPr lang="ru-RU" sz="1600" dirty="0" smtClean="0"/>
              <a:t>Как объяснить постановку двоеточия в приведённом ниже предложении?</a:t>
            </a:r>
          </a:p>
          <a:p>
            <a:pPr>
              <a:buNone/>
            </a:pPr>
            <a:r>
              <a:rPr lang="ru-RU" sz="1600" b="1" dirty="0" smtClean="0"/>
              <a:t>    В </a:t>
            </a:r>
            <a:r>
              <a:rPr lang="ru-RU" sz="1600" b="1" dirty="0" smtClean="0"/>
              <a:t>1720 году Пётр I утвердил новые правила обмундирования войск:</a:t>
            </a:r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600" b="1" dirty="0" smtClean="0"/>
              <a:t>   кафтан </a:t>
            </a:r>
            <a:r>
              <a:rPr lang="ru-RU" sz="1600" b="1" dirty="0" smtClean="0"/>
              <a:t>получил небольшой суконный воротник, карманные клапаны </a:t>
            </a:r>
            <a:r>
              <a:rPr lang="ru-RU" sz="1600" b="1" dirty="0" smtClean="0"/>
              <a:t>с тремя </a:t>
            </a:r>
            <a:r>
              <a:rPr lang="ru-RU" sz="1600" b="1" dirty="0" smtClean="0"/>
              <a:t>пуговицами, шнур на левом плече и 10 пуговиц по борту.</a:t>
            </a:r>
          </a:p>
          <a:p>
            <a:r>
              <a:rPr lang="ru-RU" sz="1600" dirty="0" smtClean="0"/>
              <a:t>1) Обобщающее слово стоит перед однородными членами предложения.</a:t>
            </a:r>
          </a:p>
          <a:p>
            <a:r>
              <a:rPr lang="ru-RU" sz="1600" dirty="0" smtClean="0"/>
              <a:t>2) Вторая часть бессоюзного сложного предложения поясняет, раскрывает</a:t>
            </a:r>
          </a:p>
          <a:p>
            <a:pPr>
              <a:buNone/>
            </a:pPr>
            <a:r>
              <a:rPr lang="ru-RU" sz="1600" dirty="0" smtClean="0"/>
              <a:t>    содержание </a:t>
            </a:r>
            <a:r>
              <a:rPr lang="ru-RU" sz="1600" dirty="0" smtClean="0"/>
              <a:t>того, о чём говорится в первой части.</a:t>
            </a:r>
          </a:p>
          <a:p>
            <a:r>
              <a:rPr lang="ru-RU" sz="1600" dirty="0" smtClean="0"/>
              <a:t>3) Вторая часть бессоюзного сложного предложения противопоставлена по</a:t>
            </a:r>
          </a:p>
          <a:p>
            <a:pPr>
              <a:buNone/>
            </a:pPr>
            <a:r>
              <a:rPr lang="ru-RU" sz="1600" dirty="0" smtClean="0"/>
              <a:t>    содержанию </a:t>
            </a:r>
            <a:r>
              <a:rPr lang="ru-RU" sz="1600" dirty="0" smtClean="0"/>
              <a:t>тому, о чём говорится в первой части.</a:t>
            </a:r>
          </a:p>
          <a:p>
            <a:r>
              <a:rPr lang="ru-RU" sz="1600" dirty="0" smtClean="0"/>
              <a:t>4) Первая часть бессоюзного сложного предложения указывает на время</a:t>
            </a:r>
          </a:p>
          <a:p>
            <a:pPr>
              <a:buNone/>
            </a:pPr>
            <a:r>
              <a:rPr lang="ru-RU" sz="1600" dirty="0" smtClean="0"/>
              <a:t>     совершения </a:t>
            </a:r>
            <a:r>
              <a:rPr lang="ru-RU" sz="1600" dirty="0" smtClean="0"/>
              <a:t>того, о чём говорится во второй части.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24 </a:t>
            </a:r>
            <a:r>
              <a:rPr lang="ru-RU" dirty="0" smtClean="0"/>
              <a:t>В каком варианте ответа правильно указаны все цифры, на месте которых в</a:t>
            </a:r>
          </a:p>
          <a:p>
            <a:pPr>
              <a:buNone/>
            </a:pPr>
            <a:r>
              <a:rPr lang="ru-RU" dirty="0" smtClean="0"/>
              <a:t>  предложении </a:t>
            </a:r>
            <a:r>
              <a:rPr lang="ru-RU" dirty="0" smtClean="0"/>
              <a:t>должны стоять запятые?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Государственная </a:t>
            </a:r>
            <a:r>
              <a:rPr lang="ru-RU" b="1" dirty="0" smtClean="0"/>
              <a:t>Третьяковская галерея (1) основателем (2) которой (</a:t>
            </a:r>
            <a:r>
              <a:rPr lang="ru-RU" b="1" dirty="0" smtClean="0"/>
              <a:t>3) был </a:t>
            </a:r>
            <a:r>
              <a:rPr lang="ru-RU" b="1" dirty="0" smtClean="0"/>
              <a:t>московский купец Павел Михайлович Третьяков (4) в наши дни</a:t>
            </a:r>
          </a:p>
          <a:p>
            <a:pPr>
              <a:buNone/>
            </a:pPr>
            <a:r>
              <a:rPr lang="ru-RU" b="1" dirty="0" smtClean="0"/>
              <a:t>  признана </a:t>
            </a:r>
            <a:r>
              <a:rPr lang="ru-RU" b="1" dirty="0" smtClean="0"/>
              <a:t>музеем русского искусства с мировым значением.</a:t>
            </a:r>
          </a:p>
          <a:p>
            <a:pPr>
              <a:buNone/>
            </a:pPr>
            <a:r>
              <a:rPr lang="ru-RU" dirty="0" smtClean="0"/>
              <a:t>  1</a:t>
            </a:r>
            <a:r>
              <a:rPr lang="ru-RU" dirty="0" smtClean="0"/>
              <a:t>) 1, 4 2) 2 3) 1, 3 4) 2, 4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25 </a:t>
            </a:r>
            <a:r>
              <a:rPr lang="ru-RU" dirty="0" smtClean="0"/>
              <a:t>В каком варианте ответа правильно указаны все цифры, на месте которых </a:t>
            </a:r>
            <a:r>
              <a:rPr lang="ru-RU" dirty="0" smtClean="0"/>
              <a:t>в предложении </a:t>
            </a:r>
            <a:r>
              <a:rPr lang="ru-RU" dirty="0" smtClean="0"/>
              <a:t>должны стоять запятые?</a:t>
            </a:r>
          </a:p>
          <a:p>
            <a:pPr>
              <a:buNone/>
            </a:pPr>
            <a:r>
              <a:rPr lang="ru-RU" b="1" dirty="0" smtClean="0"/>
              <a:t>   Дверь </a:t>
            </a:r>
            <a:r>
              <a:rPr lang="ru-RU" b="1" dirty="0" smtClean="0"/>
              <a:t>подъезда внезапно распахнулась (1) и на улицу </a:t>
            </a:r>
            <a:r>
              <a:rPr lang="ru-RU" b="1" dirty="0" smtClean="0"/>
              <a:t>выскочил крепкий </a:t>
            </a:r>
            <a:r>
              <a:rPr lang="ru-RU" b="1" dirty="0" smtClean="0"/>
              <a:t>молодой человек (2) который (3) если бы Алексей не успел </a:t>
            </a:r>
            <a:r>
              <a:rPr lang="ru-RU" b="1" dirty="0" smtClean="0"/>
              <a:t>в последний </a:t>
            </a:r>
            <a:r>
              <a:rPr lang="ru-RU" b="1" dirty="0" smtClean="0"/>
              <a:t>момент посторониться (</a:t>
            </a:r>
            <a:r>
              <a:rPr lang="ru-RU" b="1" dirty="0" smtClean="0"/>
              <a:t>4) наверняка </a:t>
            </a:r>
            <a:r>
              <a:rPr lang="ru-RU" b="1" dirty="0" smtClean="0"/>
              <a:t>налетел бы прямо </a:t>
            </a:r>
            <a:r>
              <a:rPr lang="ru-RU" b="1" dirty="0" smtClean="0"/>
              <a:t>на него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1) 1, 2, 3, 4</a:t>
            </a:r>
          </a:p>
          <a:p>
            <a:r>
              <a:rPr lang="ru-RU" dirty="0" smtClean="0"/>
              <a:t>2) 2, 3</a:t>
            </a:r>
          </a:p>
          <a:p>
            <a:r>
              <a:rPr lang="ru-RU" dirty="0" smtClean="0"/>
              <a:t>3) 1, 4</a:t>
            </a:r>
          </a:p>
          <a:p>
            <a:r>
              <a:rPr lang="ru-RU" dirty="0" smtClean="0"/>
              <a:t>4) 2, 4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26 </a:t>
            </a:r>
            <a:r>
              <a:rPr lang="ru-RU" sz="3300" b="1" dirty="0" smtClean="0"/>
              <a:t>В каком предложении придаточную часть сложноподчинённого </a:t>
            </a:r>
            <a:r>
              <a:rPr lang="ru-RU" sz="3300" b="1" dirty="0" smtClean="0"/>
              <a:t>предложения нельзя </a:t>
            </a:r>
            <a:r>
              <a:rPr lang="ru-RU" sz="3300" b="1" dirty="0" smtClean="0"/>
              <a:t>заменить обособленным определением, выраженным </a:t>
            </a:r>
            <a:r>
              <a:rPr lang="ru-RU" sz="3300" b="1" dirty="0" smtClean="0"/>
              <a:t>причастным оборотом</a:t>
            </a:r>
            <a:r>
              <a:rPr lang="ru-RU" sz="3300" b="1" dirty="0" smtClean="0"/>
              <a:t>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300" dirty="0" smtClean="0"/>
              <a:t>1</a:t>
            </a:r>
            <a:r>
              <a:rPr lang="ru-RU" sz="3300" dirty="0" smtClean="0"/>
              <a:t>) Заповедник, который был основан в середине прошлого века, невелик и</a:t>
            </a:r>
          </a:p>
          <a:p>
            <a:pPr>
              <a:buNone/>
            </a:pPr>
            <a:r>
              <a:rPr lang="ru-RU" sz="3300" dirty="0" smtClean="0"/>
              <a:t> </a:t>
            </a:r>
            <a:r>
              <a:rPr lang="ru-RU" sz="3300" dirty="0" smtClean="0"/>
              <a:t>   занимает </a:t>
            </a:r>
            <a:r>
              <a:rPr lang="ru-RU" sz="3300" dirty="0" smtClean="0"/>
              <a:t>всего несколько гектаров нетронутого низинного леса.</a:t>
            </a:r>
          </a:p>
          <a:p>
            <a:pPr>
              <a:buNone/>
            </a:pPr>
            <a:r>
              <a:rPr lang="ru-RU" sz="3300" dirty="0" smtClean="0"/>
              <a:t>    2</a:t>
            </a:r>
            <a:r>
              <a:rPr lang="ru-RU" sz="3300" dirty="0" smtClean="0"/>
              <a:t>) Продукты питания человека и состав воздуха, которым он дышит, </a:t>
            </a:r>
            <a:r>
              <a:rPr lang="ru-RU" sz="3300" dirty="0" smtClean="0"/>
              <a:t>в</a:t>
            </a:r>
          </a:p>
          <a:p>
            <a:pPr>
              <a:buNone/>
            </a:pPr>
            <a:r>
              <a:rPr lang="ru-RU" sz="3300" dirty="0" smtClean="0"/>
              <a:t> </a:t>
            </a:r>
            <a:r>
              <a:rPr lang="ru-RU" sz="3300" dirty="0" smtClean="0"/>
              <a:t>   значительной </a:t>
            </a:r>
            <a:r>
              <a:rPr lang="ru-RU" sz="3300" dirty="0" smtClean="0"/>
              <a:t>мере являются результатом жизнедеятельности растений.</a:t>
            </a:r>
          </a:p>
          <a:p>
            <a:pPr>
              <a:buNone/>
            </a:pPr>
            <a:r>
              <a:rPr lang="ru-RU" sz="3300" dirty="0" smtClean="0"/>
              <a:t>    3</a:t>
            </a:r>
            <a:r>
              <a:rPr lang="ru-RU" sz="3300" dirty="0" smtClean="0"/>
              <a:t>) Летом травы и мхи в лесу существуют в полумраке, который образуется</a:t>
            </a:r>
          </a:p>
          <a:p>
            <a:pPr>
              <a:buNone/>
            </a:pPr>
            <a:r>
              <a:rPr lang="ru-RU" sz="3300" dirty="0" smtClean="0"/>
              <a:t> </a:t>
            </a:r>
            <a:r>
              <a:rPr lang="ru-RU" sz="3300" dirty="0" smtClean="0"/>
              <a:t>   после </a:t>
            </a:r>
            <a:r>
              <a:rPr lang="ru-RU" sz="3300" dirty="0" smtClean="0"/>
              <a:t>полного развёртывания листвы деревьев.</a:t>
            </a:r>
          </a:p>
          <a:p>
            <a:pPr>
              <a:buNone/>
            </a:pPr>
            <a:r>
              <a:rPr lang="ru-RU" sz="3300" dirty="0" smtClean="0"/>
              <a:t>    4</a:t>
            </a:r>
            <a:r>
              <a:rPr lang="ru-RU" sz="3300" dirty="0" smtClean="0"/>
              <a:t>) Волжский обрывистый берег и заречные дали вводят в пьесу</a:t>
            </a:r>
          </a:p>
          <a:p>
            <a:pPr>
              <a:buNone/>
            </a:pPr>
            <a:r>
              <a:rPr lang="ru-RU" sz="3300" dirty="0" smtClean="0"/>
              <a:t>    А.Н</a:t>
            </a:r>
            <a:r>
              <a:rPr lang="ru-RU" sz="3300" dirty="0" smtClean="0"/>
              <a:t>. Островского мотив простора и полёта, который неразрывно связан</a:t>
            </a:r>
          </a:p>
          <a:p>
            <a:pPr>
              <a:buNone/>
            </a:pPr>
            <a:r>
              <a:rPr lang="ru-RU" sz="3300" dirty="0" smtClean="0"/>
              <a:t>    с </a:t>
            </a:r>
            <a:r>
              <a:rPr lang="ru-RU" sz="3300" dirty="0" smtClean="0"/>
              <a:t>образом Катерины.</a:t>
            </a:r>
            <a:endParaRPr lang="ru-RU" sz="3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27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28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29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3 </a:t>
            </a:r>
            <a:r>
              <a:rPr lang="ru-RU" b="1" dirty="0" smtClean="0"/>
              <a:t>Укажите пример с ошибкой в образовании формы слова.</a:t>
            </a:r>
          </a:p>
          <a:p>
            <a:r>
              <a:rPr lang="ru-RU" dirty="0" smtClean="0"/>
              <a:t>1) в шкафу</a:t>
            </a:r>
          </a:p>
          <a:p>
            <a:r>
              <a:rPr lang="ru-RU" dirty="0" smtClean="0"/>
              <a:t>2) пять полотенец</a:t>
            </a:r>
          </a:p>
          <a:p>
            <a:r>
              <a:rPr lang="ru-RU" dirty="0" smtClean="0"/>
              <a:t>3) шестисот семи человек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ихние</a:t>
            </a:r>
            <a:r>
              <a:rPr lang="ru-RU" dirty="0" smtClean="0"/>
              <a:t> дела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30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A4</a:t>
            </a:r>
            <a:r>
              <a:rPr lang="en-US" b="1" dirty="0" smtClean="0"/>
              <a:t> </a:t>
            </a:r>
            <a:r>
              <a:rPr lang="ru-RU" b="1" dirty="0" smtClean="0"/>
              <a:t>Укажите </a:t>
            </a:r>
            <a:r>
              <a:rPr lang="ru-RU" b="1" dirty="0" smtClean="0"/>
              <a:t>грамматически правильное продолжение предложения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u="sng" dirty="0" smtClean="0"/>
              <a:t>   Обработав </a:t>
            </a:r>
            <a:r>
              <a:rPr lang="ru-RU" i="1" u="sng" dirty="0" smtClean="0"/>
              <a:t>статистические данные,</a:t>
            </a:r>
          </a:p>
          <a:p>
            <a:r>
              <a:rPr lang="ru-RU" dirty="0" smtClean="0"/>
              <a:t>1) учёные определили, насколько быстро изменяется язык.</a:t>
            </a:r>
          </a:p>
          <a:p>
            <a:r>
              <a:rPr lang="ru-RU" dirty="0" smtClean="0"/>
              <a:t>2) была выявлена интересная закономерность развития языка.</a:t>
            </a:r>
          </a:p>
          <a:p>
            <a:r>
              <a:rPr lang="ru-RU" dirty="0" smtClean="0"/>
              <a:t>3) подтвердилась гипотеза о существовании общих для всех языков</a:t>
            </a:r>
          </a:p>
          <a:p>
            <a:pPr>
              <a:buNone/>
            </a:pPr>
            <a:r>
              <a:rPr lang="ru-RU" dirty="0" smtClean="0"/>
              <a:t>   законов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для лингвистов многое осталось не вполне ясным.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5 </a:t>
            </a:r>
            <a:r>
              <a:rPr lang="ru-RU" b="1" dirty="0" smtClean="0"/>
              <a:t>Укажите </a:t>
            </a:r>
            <a:r>
              <a:rPr lang="ru-RU" b="1" dirty="0" smtClean="0"/>
              <a:t>предложение с грамматической ошибкой (с </a:t>
            </a:r>
            <a:r>
              <a:rPr lang="ru-RU" b="1" dirty="0" smtClean="0"/>
              <a:t>нарушением    синтаксической </a:t>
            </a:r>
            <a:r>
              <a:rPr lang="ru-RU" b="1" dirty="0" smtClean="0"/>
              <a:t>нормы).</a:t>
            </a:r>
          </a:p>
          <a:p>
            <a:r>
              <a:rPr lang="ru-RU" dirty="0" smtClean="0"/>
              <a:t>1) Благодаря повышения уровня сервиса в фирменных магазинах </a:t>
            </a:r>
            <a:r>
              <a:rPr lang="ru-RU" dirty="0" smtClean="0"/>
              <a:t>стало больше </a:t>
            </a:r>
            <a:r>
              <a:rPr lang="ru-RU" dirty="0" smtClean="0"/>
              <a:t>покупателей.</a:t>
            </a:r>
          </a:p>
          <a:p>
            <a:r>
              <a:rPr lang="ru-RU" dirty="0" smtClean="0"/>
              <a:t>2) «</a:t>
            </a:r>
            <a:r>
              <a:rPr lang="ru-RU" dirty="0" err="1" smtClean="0"/>
              <a:t>Мойдодыр</a:t>
            </a:r>
            <a:r>
              <a:rPr lang="ru-RU" dirty="0" smtClean="0"/>
              <a:t>», написанный Корнеем Чуковским и опубликованный </a:t>
            </a:r>
            <a:r>
              <a:rPr lang="ru-RU" dirty="0" smtClean="0"/>
              <a:t>в 20-е </a:t>
            </a:r>
            <a:r>
              <a:rPr lang="ru-RU" dirty="0" smtClean="0"/>
              <a:t>годы ХХ века, стал одним из самых любимых </a:t>
            </a:r>
            <a:r>
              <a:rPr lang="ru-RU" dirty="0" smtClean="0"/>
              <a:t>детьми произведений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М. Горький в одной из своих статей отмечает, что поэты до </a:t>
            </a:r>
            <a:r>
              <a:rPr lang="ru-RU" dirty="0" smtClean="0"/>
              <a:t>Пушкина совершенно </a:t>
            </a:r>
            <a:r>
              <a:rPr lang="ru-RU" dirty="0" smtClean="0"/>
              <a:t>не знали народа, не интересовались его судьбой, </a:t>
            </a:r>
            <a:r>
              <a:rPr lang="ru-RU" dirty="0" smtClean="0"/>
              <a:t>редко писали </a:t>
            </a:r>
            <a:r>
              <a:rPr lang="ru-RU" dirty="0" smtClean="0"/>
              <a:t>о нём.</a:t>
            </a:r>
          </a:p>
          <a:p>
            <a:r>
              <a:rPr lang="ru-RU" dirty="0" smtClean="0"/>
              <a:t>4) Те, кто с детства стремится к мечте, часто реализуют свои </a:t>
            </a:r>
            <a:r>
              <a:rPr lang="ru-RU" dirty="0" smtClean="0"/>
              <a:t>жизненные планы</a:t>
            </a:r>
            <a:r>
              <a:rPr lang="ru-RU" dirty="0" smtClean="0"/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7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ЕГЭ</a:t>
            </a:r>
            <a:r>
              <a:rPr lang="ru-RU" dirty="0" smtClean="0"/>
              <a:t>, часть 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9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1704</Words>
  <Application>Microsoft Office PowerPoint</Application>
  <PresentationFormat>Экран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 ЕГЭ, часть А.</vt:lpstr>
      <vt:lpstr>ЕГЭ, часть А.</vt:lpstr>
      <vt:lpstr> 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</vt:lpstr>
      <vt:lpstr> ЕГЭ, часть А. </vt:lpstr>
      <vt:lpstr> ЕГЭ, часть А.</vt:lpstr>
      <vt:lpstr> ЕГЭ, часть 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ЕГЭ, часть А.</dc:title>
  <dc:creator>екатерина пальгина</dc:creator>
  <cp:lastModifiedBy>екатерина пальгина</cp:lastModifiedBy>
  <cp:revision>4</cp:revision>
  <dcterms:created xsi:type="dcterms:W3CDTF">2011-01-23T18:19:51Z</dcterms:created>
  <dcterms:modified xsi:type="dcterms:W3CDTF">2011-01-23T18:52:20Z</dcterms:modified>
</cp:coreProperties>
</file>