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63" r:id="rId5"/>
    <p:sldId id="260" r:id="rId6"/>
    <p:sldId id="261" r:id="rId7"/>
    <p:sldId id="258" r:id="rId8"/>
    <p:sldId id="262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73F2-F160-4661-876E-4B325D39740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385B0-13BD-4327-B5FA-F9161D31E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385B0-13BD-4327-B5FA-F9161D31EE9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5259-1CF9-44D7-9A88-05B5A57EE4DC}" type="datetimeFigureOut">
              <a:rPr lang="ru-RU" smtClean="0"/>
              <a:pPr/>
              <a:t>13.05.2010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BB37-CF43-4876-88F2-9E0210156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010400" cy="49530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3600" kern="10" spc="-180" dirty="0">
                <a:ln w="9525">
                  <a:solidFill>
                    <a:srgbClr val="99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FF33CC"/>
                    </a:gs>
                    <a:gs pos="100000">
                      <a:srgbClr val="0066FF"/>
                    </a:gs>
                  </a:gsLst>
                  <a:lin ang="18900000" scaled="1"/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Мы рады </a:t>
            </a:r>
          </a:p>
          <a:p>
            <a:pPr algn="ctr"/>
            <a:r>
              <a:rPr lang="ru-RU" sz="3600" kern="10" spc="-180" dirty="0">
                <a:ln w="9525">
                  <a:solidFill>
                    <a:srgbClr val="99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FF33CC"/>
                    </a:gs>
                    <a:gs pos="100000">
                      <a:srgbClr val="0066FF"/>
                    </a:gs>
                  </a:gsLst>
                  <a:lin ang="18900000" scaled="1"/>
                </a:gra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приветствовать вас!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1"/>
            <a:ext cx="6011863" cy="5710238"/>
            <a:chOff x="1973" y="0"/>
            <a:chExt cx="3787" cy="3597"/>
          </a:xfrm>
        </p:grpSpPr>
        <p:pic>
          <p:nvPicPr>
            <p:cNvPr id="4" name="Picture 8" descr="J009569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4519" y="-777"/>
              <a:ext cx="246" cy="1800"/>
            </a:xfrm>
            <a:prstGeom prst="rect">
              <a:avLst/>
            </a:prstGeom>
            <a:noFill/>
          </p:spPr>
        </p:pic>
        <p:pic>
          <p:nvPicPr>
            <p:cNvPr id="5" name="Picture 9" descr="J009569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14" y="0"/>
              <a:ext cx="246" cy="1800"/>
            </a:xfrm>
            <a:prstGeom prst="rect">
              <a:avLst/>
            </a:prstGeom>
            <a:noFill/>
          </p:spPr>
        </p:pic>
        <p:pic>
          <p:nvPicPr>
            <p:cNvPr id="6" name="Picture 10" descr="J009569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2750" y="-777"/>
              <a:ext cx="246" cy="1800"/>
            </a:xfrm>
            <a:prstGeom prst="rect">
              <a:avLst/>
            </a:prstGeom>
            <a:noFill/>
          </p:spPr>
        </p:pic>
        <p:pic>
          <p:nvPicPr>
            <p:cNvPr id="7" name="Picture 11" descr="J009569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14" y="1797"/>
              <a:ext cx="246" cy="1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8" y="785795"/>
            <a:ext cx="758412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</a:rPr>
              <a:t>Тест №1                                    Тест №2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Вода                                                     1.Витамины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/>
            <a:r>
              <a:rPr lang="ru-RU" sz="2400" dirty="0" smtClean="0"/>
              <a:t>2. Белки                                                  2. Голод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3. Молоко                                               3.Аппетит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4.Щетка                                                 4. Овощи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5.Пищевод                                            5. Желудок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oil_paint"/>
          <p:cNvPicPr>
            <a:picLocks noChangeAspect="1" noChangeArrowheads="1"/>
          </p:cNvPicPr>
          <p:nvPr/>
        </p:nvPicPr>
        <p:blipFill>
          <a:blip r:embed="rId2">
            <a:lum bright="-18000" contrast="42000"/>
          </a:blip>
          <a:srcRect/>
          <a:stretch>
            <a:fillRect/>
          </a:stretch>
        </p:blipFill>
        <p:spPr bwMode="auto">
          <a:xfrm>
            <a:off x="0" y="-285775"/>
            <a:ext cx="9144000" cy="7143776"/>
          </a:xfrm>
          <a:prstGeom prst="rect">
            <a:avLst/>
          </a:prstGeom>
          <a:noFill/>
        </p:spPr>
      </p:pic>
      <p:pic>
        <p:nvPicPr>
          <p:cNvPr id="3" name="Picture 28" descr="CAC1ABC5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/>
          <a:stretch>
            <a:fillRect/>
          </a:stretch>
        </p:blipFill>
        <p:spPr bwMode="auto">
          <a:xfrm>
            <a:off x="2743200" y="2514601"/>
            <a:ext cx="3860800" cy="2835275"/>
          </a:xfrm>
          <a:prstGeom prst="rect">
            <a:avLst/>
          </a:prstGeom>
          <a:solidFill>
            <a:srgbClr val="3366FF"/>
          </a:solidFill>
          <a:ln w="57150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4" name="WordArt 29"/>
          <p:cNvSpPr>
            <a:spLocks noChangeArrowheads="1" noChangeShapeType="1" noTextEdit="1"/>
          </p:cNvSpPr>
          <p:nvPr/>
        </p:nvSpPr>
        <p:spPr bwMode="auto">
          <a:xfrm>
            <a:off x="762000" y="1066800"/>
            <a:ext cx="7924800" cy="182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800" kern="10" spc="-2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Прежде, чем за стол мне сесть, </a:t>
            </a:r>
            <a:endParaRPr lang="ru-RU" sz="2800" kern="10" spc="-280" dirty="0" smtClean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/>
            <a:endParaRPr lang="ru-RU" sz="2800" kern="10" spc="-28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/>
            <a:r>
              <a:rPr lang="ru-RU" sz="2800" kern="10" spc="-2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я подумаю, что съесть.</a:t>
            </a:r>
          </a:p>
        </p:txBody>
      </p:sp>
      <p:sp>
        <p:nvSpPr>
          <p:cNvPr id="5" name="WordArt 30"/>
          <p:cNvSpPr>
            <a:spLocks noChangeArrowheads="1" noChangeShapeType="1" noTextEdit="1"/>
          </p:cNvSpPr>
          <p:nvPr/>
        </p:nvSpPr>
        <p:spPr bwMode="auto">
          <a:xfrm>
            <a:off x="914400" y="5791200"/>
            <a:ext cx="7315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Доброго здоровья!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A49Y30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438400"/>
            <a:ext cx="3581400" cy="3581400"/>
          </a:xfrm>
          <a:prstGeom prst="rect">
            <a:avLst/>
          </a:prstGeom>
          <a:noFill/>
          <a:ln w="38100">
            <a:solidFill>
              <a:srgbClr val="FF66CC"/>
            </a:solidFill>
            <a:miter lim="800000"/>
            <a:headEnd/>
            <a:tailEnd/>
          </a:ln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00033" y="1071546"/>
            <a:ext cx="8458200" cy="3657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89888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CC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Arial"/>
                <a:cs typeface="Arial"/>
              </a:rPr>
              <a:t>Наше питание.</a:t>
            </a:r>
          </a:p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CC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Arial"/>
                <a:cs typeface="Arial"/>
              </a:rPr>
              <a:t>Органы пищеварения.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81000" y="1214422"/>
            <a:ext cx="2362200" cy="2000264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66"/>
              </a:gs>
              <a:gs pos="100000">
                <a:srgbClr val="FF9933"/>
              </a:gs>
            </a:gsLst>
            <a:lin ang="189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белки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6477000" y="3581400"/>
            <a:ext cx="2362200" cy="19050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9933"/>
              </a:gs>
              <a:gs pos="50000">
                <a:srgbClr val="FFFF66"/>
              </a:gs>
              <a:gs pos="100000">
                <a:srgbClr val="FF9933"/>
              </a:gs>
            </a:gsLst>
            <a:lin ang="189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углеводы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334000" y="228600"/>
            <a:ext cx="2362200" cy="19050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9933"/>
              </a:gs>
              <a:gs pos="100000">
                <a:srgbClr val="FFFF66"/>
              </a:gs>
            </a:gsLst>
            <a:lin ang="189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жиры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600200" y="4343400"/>
            <a:ext cx="2362200" cy="19050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66"/>
              </a:gs>
              <a:gs pos="100000">
                <a:srgbClr val="FF9933"/>
              </a:gs>
            </a:gsLst>
            <a:lin ang="189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200" b="1">
              <a:solidFill>
                <a:srgbClr val="FF0000"/>
              </a:solidFill>
            </a:endParaRP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?</a:t>
            </a:r>
          </a:p>
          <a:p>
            <a:pPr algn="ctr"/>
            <a:endParaRPr lang="ru-RU" sz="3200" b="1">
              <a:solidFill>
                <a:srgbClr val="FF0000"/>
              </a:solidFill>
            </a:endParaRPr>
          </a:p>
        </p:txBody>
      </p:sp>
      <p:pic>
        <p:nvPicPr>
          <p:cNvPr id="6" name="Picture 9" descr="iе"/>
          <p:cNvPicPr>
            <a:picLocks noChangeAspect="1" noChangeArrowheads="1"/>
          </p:cNvPicPr>
          <p:nvPr/>
        </p:nvPicPr>
        <p:blipFill>
          <a:blip r:embed="rId2">
            <a:lum bright="-18000" contrast="30000"/>
          </a:blip>
          <a:srcRect b="29175"/>
          <a:stretch>
            <a:fillRect/>
          </a:stretch>
        </p:blipFill>
        <p:spPr bwMode="auto">
          <a:xfrm>
            <a:off x="2667000" y="2514600"/>
            <a:ext cx="3810000" cy="167640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600200" y="4343400"/>
            <a:ext cx="2362200" cy="19050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9933"/>
              </a:gs>
              <a:gs pos="50000">
                <a:srgbClr val="FFFF66"/>
              </a:gs>
              <a:gs pos="100000">
                <a:srgbClr val="FF9933"/>
              </a:gs>
            </a:gsLst>
            <a:lin ang="189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витамины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500042"/>
            <a:ext cx="4883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Питательные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                      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                 вещества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build="allAtOnce" animBg="1"/>
      <p:bldP spid="5" grpId="1" build="allAtOnce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 smtClean="0"/>
              <a:t>мммм</a:t>
            </a:r>
            <a:endParaRPr lang="ru-RU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33400" y="228600"/>
            <a:ext cx="8001000" cy="60960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791200" y="1828800"/>
            <a:ext cx="2547939" cy="1803400"/>
            <a:chOff x="2261" y="646"/>
            <a:chExt cx="1605" cy="1136"/>
          </a:xfrm>
        </p:grpSpPr>
        <p:pic>
          <p:nvPicPr>
            <p:cNvPr id="7" name="Picture 12" descr="j0413294"/>
            <p:cNvPicPr>
              <a:picLocks noChangeAspect="1" noChangeArrowheads="1"/>
            </p:cNvPicPr>
            <p:nvPr/>
          </p:nvPicPr>
          <p:blipFill>
            <a:blip r:embed="rId2"/>
            <a:srcRect t="57072" r="56711"/>
            <a:stretch>
              <a:fillRect/>
            </a:stretch>
          </p:blipFill>
          <p:spPr bwMode="auto">
            <a:xfrm>
              <a:off x="2261" y="912"/>
              <a:ext cx="1238" cy="870"/>
            </a:xfrm>
            <a:prstGeom prst="rect">
              <a:avLst/>
            </a:prstGeom>
            <a:noFill/>
          </p:spPr>
        </p:pic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 rot="2456309">
              <a:off x="3098" y="646"/>
              <a:ext cx="768" cy="71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Питательные вещества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352800" y="2743200"/>
            <a:ext cx="2438400" cy="6858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Белки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</a:rPr>
              <a:t>Нужны детям для       роста и развития.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1" name="Picture 6" descr="FD1799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1" y="1357298"/>
            <a:ext cx="2667000" cy="2667000"/>
          </a:xfrm>
          <a:prstGeom prst="rect">
            <a:avLst/>
          </a:prstGeom>
          <a:noFill/>
        </p:spPr>
      </p:pic>
      <p:pic>
        <p:nvPicPr>
          <p:cNvPr id="12" name="Picture 15" descr="j04132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914400"/>
            <a:ext cx="2743200" cy="1765300"/>
          </a:xfrm>
          <a:prstGeom prst="rect">
            <a:avLst/>
          </a:prstGeom>
          <a:noFill/>
        </p:spPr>
      </p:pic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685801" y="3581401"/>
            <a:ext cx="2805113" cy="2490788"/>
            <a:chOff x="576" y="2304"/>
            <a:chExt cx="1767" cy="1569"/>
          </a:xfrm>
        </p:grpSpPr>
        <p:pic>
          <p:nvPicPr>
            <p:cNvPr id="14" name="Picture 5" descr="j025081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6" y="2928"/>
              <a:ext cx="1200" cy="945"/>
            </a:xfrm>
            <a:prstGeom prst="rect">
              <a:avLst/>
            </a:prstGeom>
            <a:noFill/>
          </p:spPr>
        </p:pic>
        <p:pic>
          <p:nvPicPr>
            <p:cNvPr id="15" name="Picture 17" descr="na01091_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60" y="2304"/>
              <a:ext cx="1383" cy="13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42911" y="0"/>
            <a:ext cx="8001000" cy="60960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Питательные вещества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2800" y="15240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Жиры-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</a:rPr>
              <a:t>строительный материал» тела</a:t>
            </a:r>
          </a:p>
          <a:p>
            <a:pPr marL="342900" indent="-342900" algn="ctr">
              <a:spcBef>
                <a:spcPct val="20000"/>
              </a:spcBef>
            </a:pPr>
            <a:endParaRPr lang="ru-RU" sz="32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5" name="Picture 7" descr="j02811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2357430"/>
            <a:ext cx="4059239" cy="3536950"/>
          </a:xfrm>
          <a:prstGeom prst="rect">
            <a:avLst/>
          </a:prstGeom>
          <a:noFill/>
        </p:spPr>
      </p:pic>
      <p:sp>
        <p:nvSpPr>
          <p:cNvPr id="6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838200" cy="609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" name="Picture 10" descr="j0113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357299"/>
            <a:ext cx="1797051" cy="2690813"/>
          </a:xfrm>
          <a:prstGeom prst="rect">
            <a:avLst/>
          </a:prstGeom>
          <a:noFill/>
        </p:spPr>
      </p:pic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6526546" y="3214686"/>
            <a:ext cx="1545917" cy="35719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сметана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3400" y="228600"/>
            <a:ext cx="8001000" cy="60960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Питательные вещества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86100" y="30861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</a:rPr>
              <a:t>Углеводы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</a:rPr>
              <a:t>главный поставщик энергии для нашего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</a:rPr>
              <a:t> тела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ru-RU" sz="4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5" name="Picture 4" descr="FD1113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362200"/>
            <a:ext cx="2514600" cy="2514600"/>
          </a:xfrm>
          <a:prstGeom prst="rect">
            <a:avLst/>
          </a:prstGeom>
          <a:noFill/>
        </p:spPr>
      </p:pic>
      <p:pic>
        <p:nvPicPr>
          <p:cNvPr id="6" name="Picture 9" descr="j02322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43001" y="1411288"/>
            <a:ext cx="1477963" cy="2017712"/>
          </a:xfrm>
          <a:prstGeom prst="rect">
            <a:avLst/>
          </a:prstGeom>
          <a:noFill/>
        </p:spPr>
      </p:pic>
      <p:pic>
        <p:nvPicPr>
          <p:cNvPr id="8" name="Picture 12" descr="j04133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2" y="4500571"/>
            <a:ext cx="2855913" cy="1704975"/>
          </a:xfrm>
          <a:prstGeom prst="rect">
            <a:avLst/>
          </a:prstGeom>
          <a:noFill/>
        </p:spPr>
      </p:pic>
      <p:pic>
        <p:nvPicPr>
          <p:cNvPr id="9" name="Picture 13" descr="j04234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581400"/>
            <a:ext cx="1416051" cy="2286000"/>
          </a:xfrm>
          <a:prstGeom prst="rect">
            <a:avLst/>
          </a:prstGeom>
          <a:noFill/>
        </p:spPr>
      </p:pic>
      <p:pic>
        <p:nvPicPr>
          <p:cNvPr id="10" name="Picture 14" descr="j041329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2" y="1285861"/>
            <a:ext cx="2786063" cy="1976438"/>
          </a:xfrm>
          <a:prstGeom prst="rect">
            <a:avLst/>
          </a:prstGeom>
          <a:noFill/>
        </p:spPr>
      </p:pic>
      <p:pic>
        <p:nvPicPr>
          <p:cNvPr id="11" name="Picture 15" descr="j01124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1447801"/>
            <a:ext cx="213360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33400" y="228600"/>
            <a:ext cx="8001000" cy="609600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Витамины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необходимы для укрепления и сохранения здоровья</a:t>
            </a:r>
          </a:p>
        </p:txBody>
      </p:sp>
      <p:pic>
        <p:nvPicPr>
          <p:cNvPr id="4" name="Picture 3" descr="fd009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1" y="1371600"/>
            <a:ext cx="3873500" cy="4114800"/>
          </a:xfrm>
          <a:prstGeom prst="rect">
            <a:avLst/>
          </a:prstGeom>
          <a:noFill/>
        </p:spPr>
      </p:pic>
      <p:pic>
        <p:nvPicPr>
          <p:cNvPr id="5" name="Picture 4" descr="j01123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1" y="1352550"/>
            <a:ext cx="3825875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с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476" y="1643051"/>
            <a:ext cx="3732896" cy="485778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" name="Line 9"/>
          <p:cNvSpPr>
            <a:spLocks noChangeShapeType="1"/>
          </p:cNvSpPr>
          <p:nvPr/>
        </p:nvSpPr>
        <p:spPr bwMode="auto">
          <a:xfrm flipV="1">
            <a:off x="990600" y="190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21336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 flipV="1">
            <a:off x="22860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28194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1066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990600" y="495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H="1">
            <a:off x="28956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193926" y="1889125"/>
            <a:ext cx="9140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глотка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81000" y="1600201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ротовая полость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286000" y="2627314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пищевод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762000" y="3505200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печень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819400" y="3694114"/>
            <a:ext cx="1208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/>
              <a:t>желудок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441325" y="4632325"/>
            <a:ext cx="17251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b="1"/>
              <a:t>тонкая кишка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362200" y="5181601"/>
            <a:ext cx="20256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толстая кишка</a:t>
            </a:r>
          </a:p>
        </p:txBody>
      </p:sp>
      <p:sp>
        <p:nvSpPr>
          <p:cNvPr id="17" name="WordArt 23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8001000" cy="106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органы пищеварения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7848600" cy="304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Правила питания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533400" y="1066800"/>
            <a:ext cx="8077200" cy="914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189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300" b="1">
                <a:solidFill>
                  <a:srgbClr val="3333FF"/>
                </a:solidFill>
              </a:rPr>
              <a:t>Нужно стараться есть разнообразную пишу,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чтобы организм получал все необходимые ему питательные вещества</a:t>
            </a:r>
            <a:r>
              <a:rPr lang="ru-RU" sz="1300">
                <a:solidFill>
                  <a:srgbClr val="3333FF"/>
                </a:solidFill>
              </a:rPr>
              <a:t>.</a:t>
            </a:r>
            <a:r>
              <a:rPr lang="ru-RU" sz="140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33400" y="1905000"/>
            <a:ext cx="8077200" cy="914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189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solidFill>
                <a:srgbClr val="0000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Булочек и сладостей надо есть поменьше, особенно если имеешь склонность к полноте. 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В этой пище очень много углеводов, излишки которых организм превращает в жир и </a:t>
            </a: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запасает под кожей. 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endParaRPr lang="ru-RU" sz="1300" b="1">
              <a:solidFill>
                <a:srgbClr val="3333FF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533400" y="2743200"/>
            <a:ext cx="8077200" cy="762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189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300" b="1">
                <a:solidFill>
                  <a:srgbClr val="3333FF"/>
                </a:solidFill>
              </a:rPr>
              <a:t>Пища не должна быть очень горячей, обжигающей</a:t>
            </a:r>
            <a:r>
              <a:rPr lang="ru-RU" sz="1300" b="1" i="1">
                <a:solidFill>
                  <a:srgbClr val="3333FF"/>
                </a:solidFill>
              </a:rPr>
              <a:t>.</a:t>
            </a:r>
            <a:r>
              <a:rPr lang="ru-RU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33400" y="3429000"/>
            <a:ext cx="8077200" cy="762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189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300" b="1">
                <a:solidFill>
                  <a:srgbClr val="3333FF"/>
                </a:solidFill>
              </a:rPr>
              <a:t>Нужно стараться есть в одно и то же время. 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Организм как бы  привыкает к определенному режиму, и тогда пища лучше усваивается.</a:t>
            </a:r>
            <a:r>
              <a:rPr lang="ru-RU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33400" y="4267200"/>
            <a:ext cx="8077200" cy="762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189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300" b="1">
                <a:solidFill>
                  <a:srgbClr val="3333FF"/>
                </a:solidFill>
              </a:rPr>
              <a:t>Не надо есть много жареного, копченого, соленого, острого. 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Такая пища может быть очень вкусной, но не очень полезной и даже вредной</a:t>
            </a:r>
            <a:r>
              <a:rPr lang="ru-RU" sz="140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533400" y="5105400"/>
            <a:ext cx="8077200" cy="838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189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300" b="1">
                <a:solidFill>
                  <a:srgbClr val="3333FF"/>
                </a:solidFill>
              </a:rPr>
              <a:t>Утром перед школой надо обязательно завтракать. 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Некоторые ребят по утрам так спешат, что вместо завтрака проглатывают что – то на ходу, </a:t>
            </a:r>
            <a:endParaRPr lang="en-US" sz="1300" b="1">
              <a:solidFill>
                <a:srgbClr val="3333FF"/>
              </a:solidFill>
            </a:endParaRPr>
          </a:p>
          <a:p>
            <a:pPr algn="ctr"/>
            <a:r>
              <a:rPr lang="ru-RU" sz="1300" b="1">
                <a:solidFill>
                  <a:srgbClr val="3333FF"/>
                </a:solidFill>
              </a:rPr>
              <a:t>а то и вовсе ничего не едят.</a:t>
            </a:r>
            <a:r>
              <a:rPr lang="ru-RU" sz="1300">
                <a:solidFill>
                  <a:srgbClr val="3333FF"/>
                </a:solidFill>
              </a:rPr>
              <a:t> </a:t>
            </a:r>
            <a:endParaRPr lang="en-US" sz="1300">
              <a:solidFill>
                <a:srgbClr val="3333FF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33400" y="5943600"/>
            <a:ext cx="8077200" cy="685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99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300" b="1">
                <a:solidFill>
                  <a:srgbClr val="3333FF"/>
                </a:solidFill>
              </a:rPr>
              <a:t>Ужинать нужно не позже, чем за 2 часа до сна. Наедаться прямо перед сном очень </a:t>
            </a:r>
            <a:r>
              <a:rPr lang="ru-RU" sz="1300" b="1">
                <a:solidFill>
                  <a:srgbClr val="3333FF"/>
                </a:solidFill>
                <a:hlinkClick r:id="" action="ppaction://noaction"/>
              </a:rPr>
              <a:t>вредно.</a:t>
            </a:r>
            <a:r>
              <a:rPr lang="ru-RU" sz="1400" b="1">
                <a:solidFill>
                  <a:srgbClr val="3333FF"/>
                </a:solidFill>
                <a:hlinkClick r:id="" action="ppaction://noaction"/>
              </a:rPr>
              <a:t> </a:t>
            </a:r>
            <a:endParaRPr lang="ru-RU" sz="14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275</Words>
  <Application>Microsoft Office PowerPoint</Application>
  <PresentationFormat>Экран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2010-04-12T15:56:32Z</dcterms:created>
  <dcterms:modified xsi:type="dcterms:W3CDTF">2010-05-13T15:32:21Z</dcterms:modified>
</cp:coreProperties>
</file>