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rawings/legacyDiagramText4.bin" ContentType="application/vnd.ms-office.legacyDiagramTex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rawings/legacyDiagramText1.bin" ContentType="application/vnd.ms-office.legacyDiagramText"/>
  <Override PartName="/ppt/drawings/legacyDiagramText2.bin" ContentType="application/vnd.ms-office.legacyDiagramText"/>
  <Override PartName="/ppt/drawings/legacyDiagramText3.bin" ContentType="application/vnd.ms-office.legacyDiagramText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7"/>
  </p:notesMasterIdLst>
  <p:sldIdLst>
    <p:sldId id="260" r:id="rId2"/>
    <p:sldId id="288" r:id="rId3"/>
    <p:sldId id="287" r:id="rId4"/>
    <p:sldId id="289" r:id="rId5"/>
    <p:sldId id="290" r:id="rId6"/>
    <p:sldId id="292" r:id="rId7"/>
    <p:sldId id="291" r:id="rId8"/>
    <p:sldId id="293" r:id="rId9"/>
    <p:sldId id="294" r:id="rId10"/>
    <p:sldId id="258" r:id="rId11"/>
    <p:sldId id="295" r:id="rId12"/>
    <p:sldId id="262" r:id="rId13"/>
    <p:sldId id="261" r:id="rId14"/>
    <p:sldId id="297" r:id="rId15"/>
    <p:sldId id="30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78" d="100"/>
          <a:sy n="78" d="100"/>
        </p:scale>
        <p:origin x="-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fld id="{A022EEF8-542B-490C-A25C-DE8751586F1D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fld id="{088436B9-7731-4C11-BFED-72EBA22CC1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35F523-FBFB-404A-9D27-1EFF51300D0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451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642DA1-E39A-47A9-A79F-E4E41AB4D2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06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0B0521-8279-48CB-8BF1-AD81D1B66B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65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EA7DA-6DB4-4BE7-8AC3-1A3EAB05BFE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22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22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48856-F273-4C21-B444-670DF85E556C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169AA-3DA3-4B80-9E57-9340F1E5C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DBC8F-7298-4DF0-A6B2-B3E07C3B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19A6-E39E-4A82-853E-F79EB87C5458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97F99-062B-45FD-A4F5-44972F171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6DF02-A830-43ED-99DE-F00837CC9DC6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DB1E5-B869-4D7C-BD7E-5F8F3A8F1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F70DC-51F7-4882-8484-716544EDD765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32293-DE08-4555-AE1A-96209516A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E0C59-64FD-42F8-8C22-12D45502ADBF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BB63F-CDCD-4EF8-8517-4C16B9B58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125F7-B7DD-44B9-BA87-02272F579CB6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B5F11-D9A8-42C6-849B-6B274D2EB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2D37D-4F78-4233-BB35-A52A77812E01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7778B-E979-484A-93DD-9C22A5F8E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39240-9F91-40BE-ABEC-1330C1E26982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FD626-B3BE-4171-9FCF-AA6857125B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A323-AB9F-4758-8D0C-0BFC35F0AF6C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F3EB1-1801-440B-A6F5-FE1644356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AEEAB-5CAF-4567-A3C4-391E24A69AE3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4AD93-B381-498C-A0BF-3E268B201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66E22-817B-4A79-AB29-63F861C7630C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3B3D-80EF-45DB-B289-E6FA4DC05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50B2E-CEDE-4E46-99FE-ABA7C448153C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F8DF5-C96D-4CC1-910E-21CA25A0D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7E493-D916-45E5-987F-D3AA3A843AC4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0617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8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619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620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620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620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620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DC39F3F-BFDB-4497-B171-0C98EEC75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0620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D943684-56F6-458C-9041-946908D730CF}" type="datetimeFigureOut">
              <a:rPr lang="ru-RU"/>
              <a:pPr>
                <a:defRPr/>
              </a:pPr>
              <a:t>01.01.2007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5" r:id="rId1"/>
    <p:sldLayoutId id="2147483834" r:id="rId2"/>
    <p:sldLayoutId id="2147483833" r:id="rId3"/>
    <p:sldLayoutId id="2147483832" r:id="rId4"/>
    <p:sldLayoutId id="2147483831" r:id="rId5"/>
    <p:sldLayoutId id="2147483830" r:id="rId6"/>
    <p:sldLayoutId id="2147483829" r:id="rId7"/>
    <p:sldLayoutId id="2147483828" r:id="rId8"/>
    <p:sldLayoutId id="2147483827" r:id="rId9"/>
    <p:sldLayoutId id="2147483826" r:id="rId10"/>
    <p:sldLayoutId id="2147483825" r:id="rId11"/>
    <p:sldLayoutId id="2147483824" r:id="rId12"/>
    <p:sldLayoutId id="214748382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7" name="Rectangle 45"/>
          <p:cNvSpPr>
            <a:spLocks noGrp="1" noChangeArrowheads="1"/>
          </p:cNvSpPr>
          <p:nvPr>
            <p:ph type="title"/>
          </p:nvPr>
        </p:nvSpPr>
        <p:spPr>
          <a:xfrm>
            <a:off x="758825" y="1844675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br>
              <a:rPr lang="ru-RU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>
                <a:solidFill>
                  <a:srgbClr val="FF0000"/>
                </a:solidFill>
                <a:cs typeface="Times New Roman" pitchFamily="18" charset="0"/>
              </a:rPr>
              <a:t>по русскому языку</a:t>
            </a:r>
            <a:br>
              <a:rPr lang="ru-RU" sz="3800" b="1">
                <a:solidFill>
                  <a:srgbClr val="FF0000"/>
                </a:solidFill>
                <a:cs typeface="Times New Roman" pitchFamily="18" charset="0"/>
              </a:rPr>
            </a:br>
            <a:r>
              <a:rPr lang="ru-RU" sz="3800" b="1">
                <a:solidFill>
                  <a:srgbClr val="FF0000"/>
                </a:solidFill>
                <a:cs typeface="Times New Roman" pitchFamily="18" charset="0"/>
              </a:rPr>
              <a:t>в 4</a:t>
            </a:r>
            <a:r>
              <a:rPr lang="ru-RU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классе.</a:t>
            </a:r>
          </a:p>
        </p:txBody>
      </p:sp>
      <p:graphicFrame>
        <p:nvGraphicFramePr>
          <p:cNvPr id="18479" name="Object 47"/>
          <p:cNvGraphicFramePr>
            <a:graphicFrameLocks noChangeAspect="1"/>
          </p:cNvGraphicFramePr>
          <p:nvPr>
            <p:ph sz="half" idx="1"/>
          </p:nvPr>
        </p:nvGraphicFramePr>
        <p:xfrm>
          <a:off x="457200" y="4184650"/>
          <a:ext cx="4038600" cy="1944688"/>
        </p:xfrm>
        <a:graphic>
          <a:graphicData uri="http://schemas.openxmlformats.org/presentationml/2006/ole">
            <p:oleObj spid="_x0000_s18479" name="Диаграмма" r:id="rId4" imgW="3924232" imgH="1800081" progId="MSGraph.Chart.8">
              <p:embed followColorScheme="full"/>
            </p:oleObj>
          </a:graphicData>
        </a:graphic>
      </p:graphicFrame>
      <p:sp>
        <p:nvSpPr>
          <p:cNvPr id="18486" name="Rectangle 5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805363"/>
            <a:ext cx="4038600" cy="1325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Выполнила учитель Аюханова Гульнара Раилевна</a:t>
            </a:r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7" grpId="0"/>
      <p:bldP spid="1848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3"/>
          <p:cNvSpPr>
            <a:spLocks noChangeArrowheads="1"/>
          </p:cNvSpPr>
          <p:nvPr/>
        </p:nvSpPr>
        <p:spPr bwMode="auto">
          <a:xfrm>
            <a:off x="357188" y="0"/>
            <a:ext cx="85455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 b="1">
                <a:solidFill>
                  <a:srgbClr val="C00000"/>
                </a:solidFill>
                <a:latin typeface="Calibri" pitchFamily="34" charset="0"/>
              </a:rPr>
              <a:t>Изменение имён прилагательных</a:t>
            </a:r>
          </a:p>
        </p:txBody>
      </p:sp>
      <p:sp>
        <p:nvSpPr>
          <p:cNvPr id="28674" name="TextBox 4"/>
          <p:cNvSpPr txBox="1">
            <a:spLocks noChangeArrowheads="1"/>
          </p:cNvSpPr>
          <p:nvPr/>
        </p:nvSpPr>
        <p:spPr bwMode="auto">
          <a:xfrm>
            <a:off x="250825" y="692150"/>
            <a:ext cx="71437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CC"/>
                </a:solidFill>
                <a:latin typeface="Calibri" pitchFamily="34" charset="0"/>
              </a:rPr>
              <a:t>Имена прилагательные изменяются по</a:t>
            </a:r>
            <a:r>
              <a:rPr lang="ru-RU" sz="3200" b="1">
                <a:solidFill>
                  <a:srgbClr val="0000CC"/>
                </a:solidFill>
                <a:latin typeface="Arial" charset="0"/>
              </a:rPr>
              <a:t>             </a:t>
            </a:r>
          </a:p>
          <a:p>
            <a:r>
              <a:rPr lang="ru-RU" sz="3200" b="1">
                <a:solidFill>
                  <a:srgbClr val="0000CC"/>
                </a:solidFill>
                <a:latin typeface="Arial" charset="0"/>
              </a:rPr>
              <a:t>            </a:t>
            </a:r>
            <a:r>
              <a:rPr lang="ru-RU" sz="3200" b="1">
                <a:solidFill>
                  <a:srgbClr val="0000CC"/>
                </a:solidFill>
                <a:latin typeface="Calibri" pitchFamily="34" charset="0"/>
              </a:rPr>
              <a:t>и склоняются, то есть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58063" y="714375"/>
            <a:ext cx="1357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родам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938" y="2060575"/>
            <a:ext cx="8501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       изменяются по числам и падежам</a:t>
            </a:r>
          </a:p>
        </p:txBody>
      </p:sp>
      <p:sp>
        <p:nvSpPr>
          <p:cNvPr id="28677" name="TextBox 7"/>
          <p:cNvSpPr txBox="1">
            <a:spLocks noChangeArrowheads="1"/>
          </p:cNvSpPr>
          <p:nvPr/>
        </p:nvSpPr>
        <p:spPr bwMode="auto">
          <a:xfrm>
            <a:off x="0" y="2781300"/>
            <a:ext cx="2428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CC"/>
                </a:solidFill>
                <a:latin typeface="Calibri" pitchFamily="34" charset="0"/>
              </a:rPr>
              <a:t>Например: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55875" y="2781300"/>
            <a:ext cx="464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лесн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ой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руч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ей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     (И.п.),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339975" y="3357563"/>
            <a:ext cx="4786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лесн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ого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 ручь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я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  (Р.п.),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68538" y="3789363"/>
            <a:ext cx="4929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лесн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ые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ручь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и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  (И.п.),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908175" y="4365625"/>
            <a:ext cx="56435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лесн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ых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ручь</a:t>
            </a:r>
            <a:r>
              <a:rPr lang="ru-RU" sz="3200" b="1" u="sng">
                <a:solidFill>
                  <a:srgbClr val="C00000"/>
                </a:solidFill>
                <a:latin typeface="Calibri" pitchFamily="34" charset="0"/>
              </a:rPr>
              <a:t>ёв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  (Р.п.) </a:t>
            </a:r>
            <a:r>
              <a:rPr lang="ru-RU" sz="3200" b="1">
                <a:solidFill>
                  <a:srgbClr val="0000CC"/>
                </a:solidFill>
                <a:latin typeface="Calibri" pitchFamily="34" charset="0"/>
              </a:rPr>
              <a:t>и т. д.</a:t>
            </a:r>
          </a:p>
        </p:txBody>
      </p:sp>
      <p:sp>
        <p:nvSpPr>
          <p:cNvPr id="28682" name="TextBox 22"/>
          <p:cNvSpPr txBox="1">
            <a:spLocks noChangeArrowheads="1"/>
          </p:cNvSpPr>
          <p:nvPr/>
        </p:nvSpPr>
        <p:spPr bwMode="auto">
          <a:xfrm>
            <a:off x="285750" y="5013325"/>
            <a:ext cx="82153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CC"/>
                </a:solidFill>
                <a:latin typeface="Calibri" pitchFamily="34" charset="0"/>
              </a:rPr>
              <a:t>Имя прилагательное стоит в том же роде, числе и падеже, что и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284663" y="5589588"/>
            <a:ext cx="3857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существительное,</a:t>
            </a:r>
          </a:p>
        </p:txBody>
      </p:sp>
      <p:sp>
        <p:nvSpPr>
          <p:cNvPr id="28684" name="TextBox 24"/>
          <p:cNvSpPr txBox="1">
            <a:spLocks noChangeArrowheads="1"/>
          </p:cNvSpPr>
          <p:nvPr/>
        </p:nvSpPr>
        <p:spPr bwMode="auto">
          <a:xfrm>
            <a:off x="250825" y="6092825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CC"/>
                </a:solidFill>
                <a:latin typeface="Calibri" pitchFamily="34" charset="0"/>
              </a:rPr>
              <a:t>к которому оно относится.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7" grpId="0"/>
      <p:bldP spid="20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VI</a:t>
            </a:r>
            <a:r>
              <a:rPr lang="ru-RU" b="1"/>
              <a:t>.Первичное закрепление.</a:t>
            </a:r>
            <a:r>
              <a:rPr lang="ru-RU"/>
              <a:t>.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Определить падеж прилагательных.</a:t>
            </a:r>
            <a:endParaRPr lang="ru-RU" b="1" i="1"/>
          </a:p>
          <a:p>
            <a:pPr eaLnBrk="1" hangingPunct="1">
              <a:defRPr/>
            </a:pPr>
            <a:r>
              <a:rPr lang="ru-RU" b="1" i="1"/>
              <a:t>Колючие снежинки закружились в морозном воздухе.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/>
      <p:bldP spid="2467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/>
          <p:cNvSpPr txBox="1">
            <a:spLocks noChangeArrowheads="1"/>
          </p:cNvSpPr>
          <p:nvPr/>
        </p:nvSpPr>
        <p:spPr bwMode="auto">
          <a:xfrm>
            <a:off x="642938" y="428625"/>
            <a:ext cx="78581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  <a:latin typeface="Calibri" pitchFamily="34" charset="0"/>
              </a:rPr>
              <a:t>Самостоятельная работа с проверкой по эталону</a:t>
            </a:r>
          </a:p>
        </p:txBody>
      </p:sp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428625" y="2428875"/>
            <a:ext cx="7929563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CC"/>
                </a:solidFill>
                <a:latin typeface="Calibri" pitchFamily="34" charset="0"/>
              </a:rPr>
              <a:t>                  Упр. 211, с. 36</a:t>
            </a: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6643688" y="2500313"/>
            <a:ext cx="500062" cy="50006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2571750" y="3286125"/>
            <a:ext cx="5357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00CC"/>
                </a:solidFill>
                <a:latin typeface="Calibri" pitchFamily="34" charset="0"/>
              </a:rPr>
              <a:t>Упр. 212, с. 36</a:t>
            </a:r>
            <a:endParaRPr lang="ru-RU" sz="4000">
              <a:latin typeface="Calibri" pitchFamily="34" charset="0"/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6143625" y="3357563"/>
            <a:ext cx="500063" cy="50006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7000875" y="3357563"/>
            <a:ext cx="500063" cy="50006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51" name="TextBox 8"/>
          <p:cNvSpPr txBox="1">
            <a:spLocks noChangeArrowheads="1"/>
          </p:cNvSpPr>
          <p:nvPr/>
        </p:nvSpPr>
        <p:spPr bwMode="auto">
          <a:xfrm>
            <a:off x="2571750" y="4286250"/>
            <a:ext cx="34909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0000CC"/>
                </a:solidFill>
                <a:latin typeface="Calibri" pitchFamily="34" charset="0"/>
              </a:rPr>
              <a:t>Упр</a:t>
            </a:r>
            <a:r>
              <a:rPr lang="ru-RU" sz="4400" b="1">
                <a:solidFill>
                  <a:srgbClr val="0000CC"/>
                </a:solidFill>
                <a:latin typeface="Calibri" pitchFamily="34" charset="0"/>
              </a:rPr>
              <a:t>. 213, с. 37</a:t>
            </a:r>
            <a:endParaRPr lang="ru-RU" sz="4400">
              <a:latin typeface="Calibri" pitchFamily="34" charset="0"/>
            </a:endParaRPr>
          </a:p>
        </p:txBody>
      </p:sp>
      <p:sp>
        <p:nvSpPr>
          <p:cNvPr id="10" name="5-конечная звезда 9"/>
          <p:cNvSpPr/>
          <p:nvPr/>
        </p:nvSpPr>
        <p:spPr>
          <a:xfrm>
            <a:off x="6072188" y="4357688"/>
            <a:ext cx="500062" cy="50006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6715125" y="4357688"/>
            <a:ext cx="500063" cy="50006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7358063" y="4357688"/>
            <a:ext cx="500062" cy="50006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1"/>
          <p:cNvSpPr txBox="1">
            <a:spLocks noChangeArrowheads="1"/>
          </p:cNvSpPr>
          <p:nvPr/>
        </p:nvSpPr>
        <p:spPr bwMode="auto">
          <a:xfrm>
            <a:off x="785813" y="857250"/>
            <a:ext cx="7786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3" y="0"/>
            <a:ext cx="8715375" cy="6308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C00000"/>
                </a:solidFill>
                <a:latin typeface="+mn-lt"/>
              </a:rPr>
              <a:t>Блиц- опрос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0000CC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3600" b="1" dirty="0">
                <a:solidFill>
                  <a:srgbClr val="0000CC"/>
                </a:solidFill>
                <a:latin typeface="+mn-lt"/>
              </a:rPr>
              <a:t>Как изменяется имя прилагательное?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3600" b="1" dirty="0">
              <a:solidFill>
                <a:srgbClr val="0000CC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3600" b="1" dirty="0">
              <a:solidFill>
                <a:srgbClr val="0000CC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3600" b="1" dirty="0">
                <a:solidFill>
                  <a:srgbClr val="0000CC"/>
                </a:solidFill>
                <a:latin typeface="+mn-lt"/>
              </a:rPr>
              <a:t>В каком роде, числе и падеже всегда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00CC"/>
                </a:solidFill>
                <a:latin typeface="+mn-lt"/>
              </a:rPr>
              <a:t>стоит имя прилагательное?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0000CC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0000CC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0000CC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00CC"/>
                </a:solidFill>
                <a:latin typeface="+mn-lt"/>
              </a:rPr>
              <a:t>3. </a:t>
            </a:r>
            <a:r>
              <a:rPr lang="ru-RU" sz="3200" b="1" dirty="0">
                <a:solidFill>
                  <a:srgbClr val="0000CC"/>
                </a:solidFill>
                <a:latin typeface="+mn-lt"/>
              </a:rPr>
              <a:t>Как определить падеж прилагательного?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75" y="1785938"/>
            <a:ext cx="75009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Имя прилагательное изменяется по родам, числам и падежам.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4375" y="4000500"/>
            <a:ext cx="73580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Прилагательное всегда стоит в том же роде, числе и падеже, что и имя существительное связанное с ним.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1500" y="6143625"/>
            <a:ext cx="8072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 По падежу существительного.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/>
              <a:t>VIII</a:t>
            </a:r>
            <a:r>
              <a:rPr lang="ru-RU" sz="3800" b="1"/>
              <a:t>. Итог урока. Рефлексия.</a:t>
            </a:r>
            <a:r>
              <a:rPr lang="ru-RU"/>
              <a:t> 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5661025"/>
            <a:ext cx="8459787" cy="936625"/>
          </a:xfrm>
        </p:spPr>
        <p:txBody>
          <a:bodyPr/>
          <a:lstStyle/>
          <a:p>
            <a:pPr marL="1828800" lvl="4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200" b="1"/>
              <a:t>.</a:t>
            </a:r>
          </a:p>
        </p:txBody>
      </p:sp>
      <p:graphicFrame>
        <p:nvGraphicFramePr>
          <p:cNvPr id="249888" name="Organization Chart 32"/>
          <p:cNvGraphicFramePr>
            <a:graphicFrameLocks/>
          </p:cNvGraphicFramePr>
          <p:nvPr>
            <p:ph type="dgm" idx="1"/>
          </p:nvPr>
        </p:nvGraphicFramePr>
        <p:xfrm>
          <a:off x="827088" y="1557338"/>
          <a:ext cx="7567612" cy="3930650"/>
        </p:xfrm>
        <a:graphic>
          <a:graphicData uri="http://schemas.openxmlformats.org/drawingml/2006/compatibility">
            <com:legacyDrawing xmlns:com="http://schemas.openxmlformats.org/drawingml/2006/compatibility" spid="_x0000_s249888"/>
          </a:graphicData>
        </a:graphic>
      </p:graphicFrame>
      <p:sp>
        <p:nvSpPr>
          <p:cNvPr id="249896" name="Rectangle 40"/>
          <p:cNvSpPr>
            <a:spLocks noChangeArrowheads="1"/>
          </p:cNvSpPr>
          <p:nvPr/>
        </p:nvSpPr>
        <p:spPr bwMode="auto">
          <a:xfrm>
            <a:off x="2627313" y="6092825"/>
            <a:ext cx="2732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IX</a:t>
            </a: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.Домашнее задание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/>
      <p:bldP spid="2498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800"/>
              <a:t> </a:t>
            </a:r>
            <a:r>
              <a:rPr lang="ru-RU" sz="114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Умнички!!!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  <a:p>
            <a:pPr eaLnBrk="1" hangingPunct="1">
              <a:defRPr/>
            </a:pPr>
            <a:endParaRPr lang="ru-RU"/>
          </a:p>
          <a:p>
            <a:pPr eaLnBrk="1" hangingPunct="1">
              <a:defRPr/>
            </a:pPr>
            <a:r>
              <a:rPr lang="ru-RU"/>
              <a:t>             </a:t>
            </a:r>
            <a:r>
              <a:rPr lang="ru-RU" sz="4000"/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5375"/>
            <a:ext cx="7416800" cy="3535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Цель урока: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Сформировать представление об изменениях имён прилагательных по падежам; выявить особенности склонения этой части речи; обобщить знания об имени прилагательном как части речи, развивать умение распознавать имена прилагательные в тексте;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Способствовать развитию первоначальных навыков исследовательской работы; стимулировать познавательный интерес с помощью проблемных вопросов;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воспитывать активную личность.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b="1" smtClean="0">
                <a:effectLst/>
              </a:rPr>
              <a:t>Тип урок : ОНЗ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84438" y="1557338"/>
            <a:ext cx="5256212" cy="4191000"/>
          </a:xfrm>
          <a:noFill/>
        </p:spPr>
        <p:txBody>
          <a:bodyPr/>
          <a:lstStyle/>
          <a:p>
            <a:pPr lvl="4" eaLnBrk="1" hangingPunct="1"/>
            <a:endParaRPr lang="ru-RU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I.</a:t>
            </a:r>
            <a:r>
              <a:rPr lang="ru-RU"/>
              <a:t>Мотивационный момент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Успехов вам и удач! Каким вы хотите видеть этот урок?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/>
      <p:bldP spid="2406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800" b="1"/>
              <a:t>II. Самоопределение к учебной деятельности. </a:t>
            </a:r>
            <a:endParaRPr lang="ru-RU" sz="380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8113" y="1690688"/>
            <a:ext cx="5476875" cy="3971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 У существительных подчас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     Не жизнь. А просто скука!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     Ни цвета нет у них без нас.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       Ни запаха, ни звука!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     Но если нас к ним приложить,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     Им веселее станет жить.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Минутка чистописания.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/>
              <a:t>─ </a:t>
            </a:r>
            <a:r>
              <a:rPr lang="ru-RU" sz="2800" b="1"/>
              <a:t>Спишите, вставляя пропущенные окончания имён прилагательных</a:t>
            </a:r>
            <a:r>
              <a:rPr lang="ru-RU" sz="2800"/>
              <a:t>.</a:t>
            </a:r>
            <a:endParaRPr lang="ru-RU" sz="2800" b="1" i="1"/>
          </a:p>
          <a:p>
            <a:pPr eaLnBrk="1" hangingPunct="1">
              <a:defRPr/>
            </a:pPr>
            <a:r>
              <a:rPr lang="ru-RU" sz="3600" b="1" i="1"/>
              <a:t>Зимн__ солнечн__ день. Небо чист__и ясн__. Стоят морозн__ дни.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/>
              <a:t>III</a:t>
            </a:r>
            <a:r>
              <a:rPr lang="ru-RU" sz="3800" b="1"/>
              <a:t>. Актуализация опорных знаний.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/>
              <a:t>План рассуждения:</a:t>
            </a:r>
            <a:endParaRPr lang="ru-RU"/>
          </a:p>
          <a:p>
            <a:pPr eaLnBrk="1" hangingPunct="1">
              <a:defRPr/>
            </a:pPr>
            <a:r>
              <a:rPr lang="ru-RU"/>
              <a:t>Что такое имя прилагательное? На какие вопросы отвечают имена прилагательные?</a:t>
            </a:r>
          </a:p>
          <a:p>
            <a:pPr eaLnBrk="1" hangingPunct="1">
              <a:defRPr/>
            </a:pPr>
            <a:r>
              <a:rPr lang="ru-RU"/>
              <a:t>Что обозначают имена прилагательные?</a:t>
            </a:r>
          </a:p>
          <a:p>
            <a:pPr eaLnBrk="1" hangingPunct="1">
              <a:defRPr/>
            </a:pPr>
            <a:r>
              <a:rPr lang="ru-RU"/>
              <a:t>Каким членом предложения являются?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/>
      <p:bldP spid="2426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 </a:t>
            </a:r>
            <a:r>
              <a:rPr lang="en-US" b="1"/>
              <a:t>IV</a:t>
            </a:r>
            <a:r>
              <a:rPr lang="ru-RU" b="1"/>
              <a:t>. Постановка проблемы.</a:t>
            </a:r>
            <a:r>
              <a:rPr lang="ru-RU"/>
              <a:t> 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─ Как вы думаете, изменяются ли имена прилагательные по падежам?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/>
              <a:t>V</a:t>
            </a:r>
            <a:r>
              <a:rPr lang="ru-RU" sz="3800" b="1"/>
              <a:t>.Проектирование и фиксация нового знания.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─ Какую цель мы поставим перед собой? Чему мы должны сегодня научиться?</a:t>
            </a:r>
          </a:p>
          <a:p>
            <a:pPr eaLnBrk="1" hangingPunct="1">
              <a:defRPr/>
            </a:pPr>
            <a:r>
              <a:rPr lang="ru-RU" smtClean="0"/>
              <a:t>Изменяются ли имена прилагательные по падежам?</a:t>
            </a:r>
          </a:p>
          <a:p>
            <a:pPr eaLnBrk="1" hangingPunct="1">
              <a:defRPr/>
            </a:pPr>
            <a:r>
              <a:rPr lang="ru-RU" smtClean="0"/>
              <a:t>Изменение имен прилагательных по падежам.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  <p:bldP spid="245763" grpId="0" build="p"/>
    </p:bldLst>
  </p:timing>
</p:sld>
</file>

<file path=ppt/theme/theme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556</TotalTime>
  <Words>351</Words>
  <Application>Microsoft Office PowerPoint</Application>
  <PresentationFormat>Экран (4:3)</PresentationFormat>
  <Paragraphs>85</Paragraphs>
  <Slides>15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Tahoma</vt:lpstr>
      <vt:lpstr>Arial</vt:lpstr>
      <vt:lpstr>Wingdings</vt:lpstr>
      <vt:lpstr>Calibri</vt:lpstr>
      <vt:lpstr>Times New Roman</vt:lpstr>
      <vt:lpstr>Comic Sans MS</vt:lpstr>
      <vt:lpstr>Занавес</vt:lpstr>
      <vt:lpstr>Занавес</vt:lpstr>
      <vt:lpstr>Диаграмма</vt:lpstr>
      <vt:lpstr>Урок  по русскому языку в 4 классе.</vt:lpstr>
      <vt:lpstr>Слайд 2</vt:lpstr>
      <vt:lpstr>Тип урок : ОНЗ</vt:lpstr>
      <vt:lpstr>I.Мотивационный момент</vt:lpstr>
      <vt:lpstr>II. Самоопределение к учебной деятельности. </vt:lpstr>
      <vt:lpstr>Минутка чистописания.</vt:lpstr>
      <vt:lpstr>III. Актуализация опорных знаний.</vt:lpstr>
      <vt:lpstr> IV. Постановка проблемы. </vt:lpstr>
      <vt:lpstr>V.Проектирование и фиксация нового знания.</vt:lpstr>
      <vt:lpstr>Слайд 10</vt:lpstr>
      <vt:lpstr>VI.Первичное закрепление..</vt:lpstr>
      <vt:lpstr>Слайд 12</vt:lpstr>
      <vt:lpstr>Слайд 13</vt:lpstr>
      <vt:lpstr>VIII. Итог урока. Рефлексия. </vt:lpstr>
      <vt:lpstr> Умнички!!!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www.PHILka.RU</cp:lastModifiedBy>
  <cp:revision>42</cp:revision>
  <dcterms:created xsi:type="dcterms:W3CDTF">2010-02-08T09:45:51Z</dcterms:created>
  <dcterms:modified xsi:type="dcterms:W3CDTF">2006-12-31T21:27:03Z</dcterms:modified>
</cp:coreProperties>
</file>