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2" r:id="rId4"/>
    <p:sldId id="256" r:id="rId5"/>
    <p:sldId id="258" r:id="rId6"/>
    <p:sldId id="259" r:id="rId7"/>
    <p:sldId id="263" r:id="rId8"/>
    <p:sldId id="260" r:id="rId9"/>
    <p:sldId id="264" r:id="rId10"/>
    <p:sldId id="25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kem.narod.ru/flor/ch_t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Цветковые и хвойные растения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2495550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Лиственные 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203575" y="333375"/>
            <a:ext cx="5256213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хвойные растения:</a:t>
            </a:r>
          </a:p>
        </p:txBody>
      </p:sp>
      <p:pic>
        <p:nvPicPr>
          <p:cNvPr id="4103" name="Picture 7" descr="Копия Scan1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3168650" cy="4535487"/>
          </a:xfrm>
          <a:prstGeom prst="rect">
            <a:avLst/>
          </a:prstGeom>
          <a:noFill/>
        </p:spPr>
      </p:pic>
      <p:pic>
        <p:nvPicPr>
          <p:cNvPr id="4105" name="Picture 9" descr="Копия Scan1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341438"/>
            <a:ext cx="3240088" cy="4535487"/>
          </a:xfrm>
          <a:prstGeom prst="rect">
            <a:avLst/>
          </a:prstGeom>
          <a:noFill/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900113" y="6092825"/>
            <a:ext cx="2735262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тополь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508625" y="6092825"/>
            <a:ext cx="2447925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6" grpId="0" animBg="1"/>
      <p:bldP spid="4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Учебник с.73-75. Рабочая тетрадь с.30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6434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929454" y="428604"/>
            <a:ext cx="192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hlinkClick r:id="rId3"/>
              </a:rPr>
              <a:t>1.Темно -хвойная тайга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627313" y="1125538"/>
            <a:ext cx="504825" cy="3848100"/>
            <a:chOff x="1655" y="709"/>
            <a:chExt cx="318" cy="2424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1655" y="709"/>
              <a:ext cx="317" cy="1471"/>
              <a:chOff x="1655" y="709"/>
              <a:chExt cx="317" cy="1471"/>
            </a:xfrm>
          </p:grpSpPr>
          <p:grpSp>
            <p:nvGrpSpPr>
              <p:cNvPr id="4" name="Group 71"/>
              <p:cNvGrpSpPr>
                <a:grpSpLocks/>
              </p:cNvGrpSpPr>
              <p:nvPr/>
            </p:nvGrpSpPr>
            <p:grpSpPr bwMode="auto">
              <a:xfrm>
                <a:off x="1655" y="709"/>
                <a:ext cx="317" cy="836"/>
                <a:chOff x="1655" y="709"/>
                <a:chExt cx="317" cy="836"/>
              </a:xfrm>
            </p:grpSpPr>
            <p:sp>
              <p:nvSpPr>
                <p:cNvPr id="2259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655" y="709"/>
                  <a:ext cx="31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п</a:t>
                  </a:r>
                </a:p>
              </p:txBody>
            </p:sp>
            <p:sp>
              <p:nvSpPr>
                <p:cNvPr id="2259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655" y="1026"/>
                  <a:ext cx="272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и</a:t>
                  </a:r>
                </a:p>
              </p:txBody>
            </p:sp>
          </p:grpSp>
          <p:sp>
            <p:nvSpPr>
              <p:cNvPr id="22594" name="Text Box 66"/>
              <p:cNvSpPr txBox="1">
                <a:spLocks noChangeArrowheads="1"/>
              </p:cNvSpPr>
              <p:nvPr/>
            </p:nvSpPr>
            <p:spPr bwMode="auto">
              <a:xfrm>
                <a:off x="1655" y="1344"/>
                <a:ext cx="22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800"/>
                  <a:t>т</a:t>
                </a:r>
              </a:p>
            </p:txBody>
          </p:sp>
          <p:sp>
            <p:nvSpPr>
              <p:cNvPr id="22595" name="Text Box 67"/>
              <p:cNvSpPr txBox="1">
                <a:spLocks noChangeArrowheads="1"/>
              </p:cNvSpPr>
              <p:nvPr/>
            </p:nvSpPr>
            <p:spPr bwMode="auto">
              <a:xfrm>
                <a:off x="1655" y="1661"/>
                <a:ext cx="27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800" i="1">
                    <a:solidFill>
                      <a:srgbClr val="FF0000"/>
                    </a:solidFill>
                  </a:rPr>
                  <a:t>а</a:t>
                </a:r>
              </a:p>
            </p:txBody>
          </p:sp>
        </p:grp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1655" y="1979"/>
              <a:ext cx="22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н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1655" y="2296"/>
              <a:ext cx="22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и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1655" y="2614"/>
              <a:ext cx="31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е</a:t>
              </a:r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4572000" y="620713"/>
            <a:ext cx="576263" cy="3848100"/>
            <a:chOff x="2880" y="391"/>
            <a:chExt cx="363" cy="2424"/>
          </a:xfrm>
        </p:grpSpPr>
        <p:sp>
          <p:nvSpPr>
            <p:cNvPr id="22624" name="Text Box 96"/>
            <p:cNvSpPr txBox="1">
              <a:spLocks noChangeArrowheads="1"/>
            </p:cNvSpPr>
            <p:nvPr/>
          </p:nvSpPr>
          <p:spPr bwMode="auto">
            <a:xfrm>
              <a:off x="2925" y="391"/>
              <a:ext cx="3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д</a:t>
              </a:r>
            </a:p>
          </p:txBody>
        </p:sp>
        <p:sp>
          <p:nvSpPr>
            <p:cNvPr id="22625" name="Text Box 97"/>
            <p:cNvSpPr txBox="1">
              <a:spLocks noChangeArrowheads="1"/>
            </p:cNvSpPr>
            <p:nvPr/>
          </p:nvSpPr>
          <p:spPr bwMode="auto">
            <a:xfrm>
              <a:off x="2880" y="709"/>
              <a:ext cx="3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ы</a:t>
              </a:r>
            </a:p>
          </p:txBody>
        </p:sp>
        <p:sp>
          <p:nvSpPr>
            <p:cNvPr id="22626" name="Text Box 98"/>
            <p:cNvSpPr txBox="1">
              <a:spLocks noChangeArrowheads="1"/>
            </p:cNvSpPr>
            <p:nvPr/>
          </p:nvSpPr>
          <p:spPr bwMode="auto">
            <a:xfrm>
              <a:off x="2925" y="1026"/>
              <a:ext cx="27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х</a:t>
              </a:r>
            </a:p>
          </p:txBody>
        </p:sp>
        <p:sp>
          <p:nvSpPr>
            <p:cNvPr id="22628" name="Text Box 100"/>
            <p:cNvSpPr txBox="1">
              <a:spLocks noChangeArrowheads="1"/>
            </p:cNvSpPr>
            <p:nvPr/>
          </p:nvSpPr>
          <p:spPr bwMode="auto">
            <a:xfrm>
              <a:off x="2925" y="1344"/>
              <a:ext cx="31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а</a:t>
              </a:r>
            </a:p>
          </p:txBody>
        </p:sp>
        <p:sp>
          <p:nvSpPr>
            <p:cNvPr id="22629" name="Text Box 101"/>
            <p:cNvSpPr txBox="1">
              <a:spLocks noChangeArrowheads="1"/>
            </p:cNvSpPr>
            <p:nvPr/>
          </p:nvSpPr>
          <p:spPr bwMode="auto">
            <a:xfrm>
              <a:off x="2925" y="1661"/>
              <a:ext cx="3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i="1">
                  <a:solidFill>
                    <a:srgbClr val="FF0000"/>
                  </a:solidFill>
                </a:rPr>
                <a:t>н</a:t>
              </a:r>
            </a:p>
          </p:txBody>
        </p:sp>
        <p:sp>
          <p:nvSpPr>
            <p:cNvPr id="22630" name="Text Box 102"/>
            <p:cNvSpPr txBox="1">
              <a:spLocks noChangeArrowheads="1"/>
            </p:cNvSpPr>
            <p:nvPr/>
          </p:nvSpPr>
          <p:spPr bwMode="auto">
            <a:xfrm>
              <a:off x="2925" y="2004"/>
              <a:ext cx="2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и</a:t>
              </a:r>
            </a:p>
          </p:txBody>
        </p:sp>
        <p:sp>
          <p:nvSpPr>
            <p:cNvPr id="22631" name="Text Box 103"/>
            <p:cNvSpPr txBox="1">
              <a:spLocks noChangeArrowheads="1"/>
            </p:cNvSpPr>
            <p:nvPr/>
          </p:nvSpPr>
          <p:spPr bwMode="auto">
            <a:xfrm>
              <a:off x="2925" y="2296"/>
              <a:ext cx="3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е</a:t>
              </a: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124075" y="765175"/>
            <a:ext cx="4032250" cy="5618163"/>
            <a:chOff x="1292" y="300"/>
            <a:chExt cx="2540" cy="3539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1292" y="300"/>
              <a:ext cx="2540" cy="3539"/>
              <a:chOff x="1292" y="300"/>
              <a:chExt cx="2540" cy="3539"/>
            </a:xfrm>
          </p:grpSpPr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1292" y="346"/>
                <a:ext cx="2540" cy="3493"/>
                <a:chOff x="1292" y="346"/>
                <a:chExt cx="2540" cy="3493"/>
              </a:xfrm>
            </p:grpSpPr>
            <p:grpSp>
              <p:nvGrpSpPr>
                <p:cNvPr id="9" name="Group 60"/>
                <p:cNvGrpSpPr>
                  <a:grpSpLocks/>
                </p:cNvGrpSpPr>
                <p:nvPr/>
              </p:nvGrpSpPr>
              <p:grpSpPr bwMode="auto">
                <a:xfrm>
                  <a:off x="1292" y="346"/>
                  <a:ext cx="2540" cy="3493"/>
                  <a:chOff x="1292" y="346"/>
                  <a:chExt cx="2540" cy="3493"/>
                </a:xfrm>
              </p:grpSpPr>
              <p:grpSp>
                <p:nvGrpSpPr>
                  <p:cNvPr id="1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292" y="346"/>
                    <a:ext cx="2540" cy="3493"/>
                    <a:chOff x="1292" y="346"/>
                    <a:chExt cx="2540" cy="3493"/>
                  </a:xfrm>
                </p:grpSpPr>
                <p:grpSp>
                  <p:nvGrpSpPr>
                    <p:cNvPr id="11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346"/>
                      <a:ext cx="2540" cy="3493"/>
                      <a:chOff x="703" y="346"/>
                      <a:chExt cx="2540" cy="3493"/>
                    </a:xfrm>
                  </p:grpSpPr>
                  <p:grpSp>
                    <p:nvGrpSpPr>
                      <p:cNvPr id="12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3" y="663"/>
                        <a:ext cx="1589" cy="3176"/>
                        <a:chOff x="793" y="663"/>
                        <a:chExt cx="1589" cy="3176"/>
                      </a:xfrm>
                    </p:grpSpPr>
                    <p:sp>
                      <p:nvSpPr>
                        <p:cNvPr id="22541" name="Rectangl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1616"/>
                          <a:ext cx="317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3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93" y="663"/>
                          <a:ext cx="1270" cy="2223"/>
                          <a:chOff x="1383" y="663"/>
                          <a:chExt cx="1270" cy="2223"/>
                        </a:xfrm>
                      </p:grpSpPr>
                      <p:sp>
                        <p:nvSpPr>
                          <p:cNvPr id="22538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663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39" name="Rectangle 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981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0" name="Rectangle 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1298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2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1933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3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2251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4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3" y="1616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5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2568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7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18" y="1616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49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18" y="1933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50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18" y="2251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51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18" y="2568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52" name="Rectangle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36" y="1616"/>
                            <a:ext cx="317" cy="31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2554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3" y="1298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55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981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5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663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57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1933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58" name="Rectangl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2251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59" name="Rectangle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2568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60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2886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61" name="Rectangl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3203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62" name="Rectangl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3521"/>
                          <a:ext cx="318" cy="31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564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2251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65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2251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66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1933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67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1616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68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1298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69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981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0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663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1" name="Rectangl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0" y="346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2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2568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3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2886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4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3203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5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3521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1933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7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1616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8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08" y="1298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79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5" y="1616"/>
                        <a:ext cx="318" cy="3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2581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5" y="618"/>
                      <a:ext cx="181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2000" b="1"/>
                        <a:t>1</a:t>
                      </a:r>
                    </a:p>
                  </p:txBody>
                </p:sp>
              </p:grpSp>
              <p:sp>
                <p:nvSpPr>
                  <p:cNvPr id="2258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1570"/>
                    <a:ext cx="27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1800" b="1"/>
                      <a:t>2</a:t>
                    </a:r>
                  </a:p>
                </p:txBody>
              </p:sp>
            </p:grpSp>
            <p:sp>
              <p:nvSpPr>
                <p:cNvPr id="2258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17" y="618"/>
                  <a:ext cx="22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 b="1"/>
                    <a:t>3</a:t>
                  </a:r>
                </a:p>
              </p:txBody>
            </p:sp>
          </p:grpSp>
          <p:sp>
            <p:nvSpPr>
              <p:cNvPr id="22586" name="Text Box 58"/>
              <p:cNvSpPr txBox="1">
                <a:spLocks noChangeArrowheads="1"/>
              </p:cNvSpPr>
              <p:nvPr/>
            </p:nvSpPr>
            <p:spPr bwMode="auto">
              <a:xfrm>
                <a:off x="2835" y="30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4</a:t>
                </a:r>
              </a:p>
            </p:txBody>
          </p:sp>
        </p:grpSp>
        <p:sp>
          <p:nvSpPr>
            <p:cNvPr id="22587" name="Text Box 59"/>
            <p:cNvSpPr txBox="1">
              <a:spLocks noChangeArrowheads="1"/>
            </p:cNvSpPr>
            <p:nvPr/>
          </p:nvSpPr>
          <p:spPr bwMode="auto">
            <a:xfrm>
              <a:off x="3152" y="1253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5</a:t>
              </a:r>
            </a:p>
          </p:txBody>
        </p: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3132138" y="2636838"/>
            <a:ext cx="503237" cy="2336800"/>
            <a:chOff x="1973" y="1661"/>
            <a:chExt cx="317" cy="1472"/>
          </a:xfrm>
        </p:grpSpPr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1973" y="1661"/>
              <a:ext cx="3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i="1" dirty="0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1973" y="1979"/>
              <a:ext cx="2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в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1973" y="2296"/>
              <a:ext cx="2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е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1973" y="2614"/>
              <a:ext cx="2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т</a:t>
              </a:r>
            </a:p>
          </p:txBody>
        </p:sp>
      </p:grp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611188" y="4048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grpSp>
        <p:nvGrpSpPr>
          <p:cNvPr id="15" name="Group 115"/>
          <p:cNvGrpSpPr>
            <a:grpSpLocks/>
          </p:cNvGrpSpPr>
          <p:nvPr/>
        </p:nvGrpSpPr>
        <p:grpSpPr bwMode="auto">
          <a:xfrm>
            <a:off x="5148263" y="2133600"/>
            <a:ext cx="719137" cy="4279900"/>
            <a:chOff x="3243" y="1344"/>
            <a:chExt cx="453" cy="2696"/>
          </a:xfrm>
        </p:grpSpPr>
        <p:sp>
          <p:nvSpPr>
            <p:cNvPr id="22637" name="Text Box 109"/>
            <p:cNvSpPr txBox="1">
              <a:spLocks noChangeArrowheads="1"/>
            </p:cNvSpPr>
            <p:nvPr/>
          </p:nvSpPr>
          <p:spPr bwMode="auto">
            <a:xfrm>
              <a:off x="3243" y="2931"/>
              <a:ext cx="45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р</a:t>
              </a:r>
            </a:p>
          </p:txBody>
        </p:sp>
        <p:grpSp>
          <p:nvGrpSpPr>
            <p:cNvPr id="16" name="Group 114"/>
            <p:cNvGrpSpPr>
              <a:grpSpLocks/>
            </p:cNvGrpSpPr>
            <p:nvPr/>
          </p:nvGrpSpPr>
          <p:grpSpPr bwMode="auto">
            <a:xfrm>
              <a:off x="3243" y="1344"/>
              <a:ext cx="408" cy="2696"/>
              <a:chOff x="3243" y="1344"/>
              <a:chExt cx="408" cy="2696"/>
            </a:xfrm>
          </p:grpSpPr>
          <p:sp>
            <p:nvSpPr>
              <p:cNvPr id="22635" name="Text Box 107"/>
              <p:cNvSpPr txBox="1">
                <a:spLocks noChangeArrowheads="1"/>
              </p:cNvSpPr>
              <p:nvPr/>
            </p:nvSpPr>
            <p:spPr bwMode="auto">
              <a:xfrm>
                <a:off x="3243" y="2296"/>
                <a:ext cx="3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800"/>
                  <a:t>л</a:t>
                </a:r>
              </a:p>
            </p:txBody>
          </p:sp>
          <p:grpSp>
            <p:nvGrpSpPr>
              <p:cNvPr id="17" name="Group 113"/>
              <p:cNvGrpSpPr>
                <a:grpSpLocks/>
              </p:cNvGrpSpPr>
              <p:nvPr/>
            </p:nvGrpSpPr>
            <p:grpSpPr bwMode="auto">
              <a:xfrm>
                <a:off x="3243" y="1344"/>
                <a:ext cx="408" cy="2696"/>
                <a:chOff x="3243" y="1344"/>
                <a:chExt cx="408" cy="2696"/>
              </a:xfrm>
            </p:grpSpPr>
            <p:sp>
              <p:nvSpPr>
                <p:cNvPr id="2263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288" y="1344"/>
                  <a:ext cx="318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к</a:t>
                  </a:r>
                </a:p>
              </p:txBody>
            </p:sp>
            <p:sp>
              <p:nvSpPr>
                <p:cNvPr id="2263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3243" y="1661"/>
                  <a:ext cx="363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 i="1">
                      <a:solidFill>
                        <a:srgbClr val="FF0000"/>
                      </a:solidFill>
                    </a:rPr>
                    <a:t>и</a:t>
                  </a:r>
                </a:p>
              </p:txBody>
            </p:sp>
            <p:sp>
              <p:nvSpPr>
                <p:cNvPr id="22634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243" y="1979"/>
                  <a:ext cx="31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с</a:t>
                  </a:r>
                </a:p>
              </p:txBody>
            </p:sp>
            <p:sp>
              <p:nvSpPr>
                <p:cNvPr id="22636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243" y="2614"/>
                  <a:ext cx="408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о</a:t>
                  </a:r>
                </a:p>
              </p:txBody>
            </p:sp>
            <p:sp>
              <p:nvSpPr>
                <p:cNvPr id="2263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243" y="3249"/>
                  <a:ext cx="408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о</a:t>
                  </a:r>
                </a:p>
              </p:txBody>
            </p:sp>
            <p:sp>
              <p:nvSpPr>
                <p:cNvPr id="2263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243" y="3521"/>
                  <a:ext cx="408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д</a:t>
                  </a:r>
                </a:p>
              </p:txBody>
            </p:sp>
          </p:grpSp>
        </p:grpSp>
      </p:grp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4067175" y="1125538"/>
            <a:ext cx="577850" cy="5432425"/>
            <a:chOff x="2562" y="709"/>
            <a:chExt cx="364" cy="3422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2562" y="709"/>
              <a:ext cx="364" cy="3422"/>
              <a:chOff x="2562" y="709"/>
              <a:chExt cx="364" cy="3422"/>
            </a:xfrm>
          </p:grpSpPr>
          <p:sp>
            <p:nvSpPr>
              <p:cNvPr id="22612" name="Text Box 84"/>
              <p:cNvSpPr txBox="1">
                <a:spLocks noChangeArrowheads="1"/>
              </p:cNvSpPr>
              <p:nvPr/>
            </p:nvSpPr>
            <p:spPr bwMode="auto">
              <a:xfrm>
                <a:off x="2608" y="1661"/>
                <a:ext cx="272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800" i="1">
                    <a:solidFill>
                      <a:srgbClr val="FF0000"/>
                    </a:solidFill>
                  </a:rPr>
                  <a:t>е</a:t>
                </a:r>
              </a:p>
            </p:txBody>
          </p:sp>
          <p:grpSp>
            <p:nvGrpSpPr>
              <p:cNvPr id="20" name="Group 93"/>
              <p:cNvGrpSpPr>
                <a:grpSpLocks/>
              </p:cNvGrpSpPr>
              <p:nvPr/>
            </p:nvGrpSpPr>
            <p:grpSpPr bwMode="auto">
              <a:xfrm>
                <a:off x="2562" y="709"/>
                <a:ext cx="364" cy="3422"/>
                <a:chOff x="2562" y="709"/>
                <a:chExt cx="364" cy="3422"/>
              </a:xfrm>
            </p:grpSpPr>
            <p:sp>
              <p:nvSpPr>
                <p:cNvPr id="2260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653" y="709"/>
                  <a:ext cx="22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400"/>
                    <a:t>у</a:t>
                  </a:r>
                </a:p>
              </p:txBody>
            </p:sp>
            <p:sp>
              <p:nvSpPr>
                <p:cNvPr id="2261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653" y="1026"/>
                  <a:ext cx="272" cy="1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г</a:t>
                  </a:r>
                </a:p>
                <a:p>
                  <a:pPr>
                    <a:spcBef>
                      <a:spcPct val="50000"/>
                    </a:spcBef>
                  </a:pPr>
                  <a:endParaRPr lang="ru-RU" sz="4800"/>
                </a:p>
              </p:txBody>
            </p:sp>
            <p:sp>
              <p:nvSpPr>
                <p:cNvPr id="2261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608" y="1344"/>
                  <a:ext cx="318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л</a:t>
                  </a:r>
                </a:p>
              </p:txBody>
            </p:sp>
            <p:sp>
              <p:nvSpPr>
                <p:cNvPr id="2261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608" y="1979"/>
                  <a:ext cx="272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900"/>
                    <a:t>к</a:t>
                  </a:r>
                </a:p>
              </p:txBody>
            </p:sp>
            <p:sp>
              <p:nvSpPr>
                <p:cNvPr id="2261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608" y="2614"/>
                  <a:ext cx="272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с</a:t>
                  </a:r>
                </a:p>
              </p:txBody>
            </p:sp>
            <p:sp>
              <p:nvSpPr>
                <p:cNvPr id="2261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562" y="3249"/>
                  <a:ext cx="363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ы</a:t>
                  </a:r>
                </a:p>
              </p:txBody>
            </p:sp>
            <p:sp>
              <p:nvSpPr>
                <p:cNvPr id="2262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608" y="3612"/>
                  <a:ext cx="31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4800"/>
                    <a:t>й</a:t>
                  </a:r>
                </a:p>
              </p:txBody>
            </p:sp>
          </p:grpSp>
        </p:grpSp>
        <p:sp>
          <p:nvSpPr>
            <p:cNvPr id="22614" name="Text Box 86"/>
            <p:cNvSpPr txBox="1">
              <a:spLocks noChangeArrowheads="1"/>
            </p:cNvSpPr>
            <p:nvPr/>
          </p:nvSpPr>
          <p:spPr bwMode="auto">
            <a:xfrm>
              <a:off x="2608" y="2296"/>
              <a:ext cx="22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и</a:t>
              </a:r>
            </a:p>
          </p:txBody>
        </p:sp>
        <p:sp>
          <p:nvSpPr>
            <p:cNvPr id="22616" name="Text Box 88"/>
            <p:cNvSpPr txBox="1">
              <a:spLocks noChangeArrowheads="1"/>
            </p:cNvSpPr>
            <p:nvPr/>
          </p:nvSpPr>
          <p:spPr bwMode="auto">
            <a:xfrm>
              <a:off x="2608" y="2931"/>
              <a:ext cx="22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/>
                <a:t>л</a:t>
              </a:r>
            </a:p>
          </p:txBody>
        </p:sp>
      </p:grp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2124075" y="2636838"/>
            <a:ext cx="4032250" cy="823912"/>
            <a:chOff x="1338" y="1661"/>
            <a:chExt cx="2540" cy="519"/>
          </a:xfrm>
        </p:grpSpPr>
        <p:sp>
          <p:nvSpPr>
            <p:cNvPr id="22644" name="Text Box 116"/>
            <p:cNvSpPr txBox="1">
              <a:spLocks noChangeArrowheads="1"/>
            </p:cNvSpPr>
            <p:nvPr/>
          </p:nvSpPr>
          <p:spPr bwMode="auto">
            <a:xfrm>
              <a:off x="1338" y="1661"/>
              <a:ext cx="22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i="1">
                  <a:solidFill>
                    <a:srgbClr val="FF0000"/>
                  </a:solidFill>
                </a:rPr>
                <a:t>р</a:t>
              </a:r>
            </a:p>
          </p:txBody>
        </p:sp>
        <p:sp>
          <p:nvSpPr>
            <p:cNvPr id="22645" name="Text Box 117"/>
            <p:cNvSpPr txBox="1">
              <a:spLocks noChangeArrowheads="1"/>
            </p:cNvSpPr>
            <p:nvPr/>
          </p:nvSpPr>
          <p:spPr bwMode="auto">
            <a:xfrm>
              <a:off x="2245" y="1661"/>
              <a:ext cx="36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600" i="1">
                  <a:solidFill>
                    <a:srgbClr val="FF0000"/>
                  </a:solidFill>
                </a:rPr>
                <a:t>т</a:t>
              </a:r>
              <a:endParaRPr lang="ru-RU" sz="4500">
                <a:solidFill>
                  <a:srgbClr val="FF0000"/>
                </a:solidFill>
              </a:endParaRPr>
            </a:p>
          </p:txBody>
        </p:sp>
        <p:sp>
          <p:nvSpPr>
            <p:cNvPr id="22646" name="Text Box 118"/>
            <p:cNvSpPr txBox="1">
              <a:spLocks noChangeArrowheads="1"/>
            </p:cNvSpPr>
            <p:nvPr/>
          </p:nvSpPr>
          <p:spPr bwMode="auto">
            <a:xfrm>
              <a:off x="3560" y="1661"/>
              <a:ext cx="31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i="1">
                  <a:solidFill>
                    <a:srgbClr val="FF0000"/>
                  </a:solidFill>
                </a:rPr>
                <a:t>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91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Разнообразие растений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8353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какие 3 группы делятся все растения?</a:t>
            </a:r>
          </a:p>
        </p:txBody>
      </p:sp>
      <p:pic>
        <p:nvPicPr>
          <p:cNvPr id="2054" name="Picture 6" descr="Копия Scan1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2447925" cy="338455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714480" y="6000768"/>
            <a:ext cx="801679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CCFFFF">
                  <a:alpha val="99001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8" descr="Scan1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857496"/>
            <a:ext cx="1944688" cy="2803529"/>
          </a:xfrm>
          <a:prstGeom prst="rect">
            <a:avLst/>
          </a:prstGeom>
          <a:noFill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214678" y="5929330"/>
            <a:ext cx="18716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CCFFFF">
                  <a:alpha val="99001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10" descr="Scan1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43380"/>
            <a:ext cx="3313113" cy="1500198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724525" y="5661025"/>
            <a:ext cx="2808288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CCFFFF">
                  <a:alpha val="9800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5" grpId="0" animBg="1"/>
      <p:bldP spid="2057" grpId="0" animBg="1"/>
      <p:bldP spid="20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91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Разнообразие растений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8353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какие 3 группы делятся все растения?</a:t>
            </a:r>
          </a:p>
        </p:txBody>
      </p:sp>
      <p:pic>
        <p:nvPicPr>
          <p:cNvPr id="2054" name="Picture 6" descr="Копия Scan1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2447925" cy="338455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39750" y="5949950"/>
            <a:ext cx="201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CFFFF">
                    <a:alpha val="99001"/>
                  </a:srgbClr>
                </a:solidFill>
                <a:latin typeface="Times New Roman"/>
                <a:cs typeface="Times New Roman"/>
              </a:rPr>
              <a:t>деревья</a:t>
            </a:r>
          </a:p>
        </p:txBody>
      </p:sp>
      <p:pic>
        <p:nvPicPr>
          <p:cNvPr id="2056" name="Picture 8" descr="Scan1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00372"/>
            <a:ext cx="1944688" cy="2660653"/>
          </a:xfrm>
          <a:prstGeom prst="rect">
            <a:avLst/>
          </a:prstGeom>
          <a:noFill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276600" y="5949950"/>
            <a:ext cx="18716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CFFFF">
                    <a:alpha val="99001"/>
                  </a:srgbClr>
                </a:solidFill>
                <a:latin typeface="Times New Roman"/>
                <a:cs typeface="Times New Roman"/>
              </a:rPr>
              <a:t>кустарники</a:t>
            </a:r>
          </a:p>
        </p:txBody>
      </p:sp>
      <p:pic>
        <p:nvPicPr>
          <p:cNvPr id="2058" name="Picture 10" descr="Scan1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357694"/>
            <a:ext cx="3313113" cy="1255706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724525" y="5661025"/>
            <a:ext cx="2808288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CFFFF">
                    <a:alpha val="98000"/>
                  </a:srgbClr>
                </a:solidFill>
                <a:latin typeface="Times New Roman"/>
                <a:cs typeface="Times New Roman"/>
              </a:rPr>
              <a:t>травянистые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CFFFF">
                    <a:alpha val="98000"/>
                  </a:srgbClr>
                </a:solidFill>
                <a:latin typeface="Times New Roman"/>
                <a:cs typeface="Times New Roman"/>
              </a:rPr>
              <a:t>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5" grpId="0" animBg="1"/>
      <p:bldP spid="2057" grpId="0" animBg="1"/>
      <p:bldP spid="20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424863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 каких растениях говорят, </a:t>
            </a:r>
          </a:p>
          <a:p>
            <a:pPr algn="ctr"/>
            <a:r>
              <a:rPr lang="ru-RU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они цветковые?</a:t>
            </a:r>
          </a:p>
        </p:txBody>
      </p:sp>
      <p:pic>
        <p:nvPicPr>
          <p:cNvPr id="5125" name="Picture 5" descr="Копия Scan1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97353">
            <a:off x="611188" y="2781300"/>
            <a:ext cx="4248150" cy="2879725"/>
          </a:xfrm>
          <a:prstGeom prst="rect">
            <a:avLst/>
          </a:prstGeom>
          <a:noFill/>
        </p:spPr>
      </p:pic>
      <p:pic>
        <p:nvPicPr>
          <p:cNvPr id="5127" name="Picture 7" descr="Scan1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00213"/>
            <a:ext cx="338455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an1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0350"/>
            <a:ext cx="5616575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00042"/>
            <a:ext cx="790580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8353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>
                    <a:alphaModFix amt="89000"/>
                  </a:blip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 у хвойных растений есть семена?</a:t>
            </a:r>
          </a:p>
        </p:txBody>
      </p:sp>
      <p:pic>
        <p:nvPicPr>
          <p:cNvPr id="7173" name="Picture 5" descr="Scan1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598862" cy="3167063"/>
          </a:xfrm>
          <a:prstGeom prst="rect">
            <a:avLst/>
          </a:prstGeom>
          <a:noFill/>
        </p:spPr>
      </p:pic>
      <p:pic>
        <p:nvPicPr>
          <p:cNvPr id="7174" name="Picture 6" descr="Scan1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636838"/>
            <a:ext cx="3384550" cy="338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107</Words>
  <PresentationFormat>Экран (4:3)</PresentationFormat>
  <Paragraphs>63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Цветковые и хвойные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Домашнее задание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домена</cp:lastModifiedBy>
  <cp:revision>20</cp:revision>
  <dcterms:modified xsi:type="dcterms:W3CDTF">2011-12-11T08:11:38Z</dcterms:modified>
</cp:coreProperties>
</file>