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9" r:id="rId2"/>
    <p:sldId id="257" r:id="rId3"/>
    <p:sldId id="281" r:id="rId4"/>
    <p:sldId id="260" r:id="rId5"/>
    <p:sldId id="261" r:id="rId6"/>
    <p:sldId id="262" r:id="rId7"/>
    <p:sldId id="263" r:id="rId8"/>
    <p:sldId id="264" r:id="rId9"/>
    <p:sldId id="280" r:id="rId10"/>
    <p:sldId id="282" r:id="rId11"/>
    <p:sldId id="283" r:id="rId12"/>
    <p:sldId id="275" r:id="rId13"/>
    <p:sldId id="284" r:id="rId14"/>
    <p:sldId id="265" r:id="rId15"/>
    <p:sldId id="266" r:id="rId16"/>
    <p:sldId id="272" r:id="rId17"/>
    <p:sldId id="273" r:id="rId18"/>
    <p:sldId id="274" r:id="rId19"/>
    <p:sldId id="276" r:id="rId20"/>
    <p:sldId id="277" r:id="rId21"/>
    <p:sldId id="278" r:id="rId22"/>
    <p:sldId id="268" r:id="rId23"/>
    <p:sldId id="269" r:id="rId24"/>
    <p:sldId id="271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CC"/>
    <a:srgbClr val="FF6600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7" autoAdjust="0"/>
    <p:restoredTop sz="94444" autoAdjust="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7CB0F5-48E0-4785-9EDF-21D1DCD0EF7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45E026-FA00-4BFB-8E6A-CCCD5E51F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7E29-7856-4952-A318-64D174FA635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306D-80FF-43DF-8768-DFFCEA3CD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765-2258-42AA-806E-F10E40EBF9A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AA0E-AA92-42AB-9E5A-B736067C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DDE-2E1D-430C-AB10-5618379AA83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2555-22B0-43C6-8E09-5051AAFB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5255-ABF0-4A19-AC24-8851105B941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2D60-F90D-4FCC-BA7E-5A19F7D6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A20D-708F-4BBB-B2C3-F10F8A05404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46DB-C76A-4D37-A927-66B1AA2A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BFBC-C2F0-478B-B4DB-DB47580482B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78D6-0AE4-45CF-966A-50267131F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B2E7-CEF9-416C-967C-696451433CB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0E0C-D5A0-454F-972C-3B17873B5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9487-DDB7-4782-B140-A5EBEE61C8A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7A33-91EF-4E22-9A20-55B9E65E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1EFA-009E-4ED0-B8CE-9CF5CED6ECF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ED0E-ACC5-4B5C-8523-6A5048454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E1F7-1BCF-4A0A-96DF-8F836ADCE0C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83CF-A140-46B5-8AC9-CE24DA86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1715-43C4-4377-A90F-FD3CAF5FF03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CB00-D11A-4608-9577-F732DABE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733F82A-9FE1-454B-A5BE-BB99209B6E1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03D86A-57BD-45D4-B063-8E5D26083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5" r:id="rId2"/>
    <p:sldLayoutId id="2147483944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5" r:id="rId9"/>
    <p:sldLayoutId id="2147483941" r:id="rId10"/>
    <p:sldLayoutId id="21474839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182004" cy="4572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Развитие творческих способностей у детей	  дошкольного возраста средствами театрализованной деятельности.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advTm="83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704850"/>
          </a:xfrm>
        </p:spPr>
        <p:txBody>
          <a:bodyPr/>
          <a:lstStyle/>
          <a:p>
            <a:pPr algn="ctr">
              <a:defRPr/>
            </a:pPr>
            <a:r>
              <a:rPr lang="ru-RU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Театрализованная деятельность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5072062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главных средств развития творческих способностей детей. Эта деятельность может пронизывать все режимные моменты, включаться во все виды непосредственной деятельности, бывает в свободной  совместной работе взрослых и детей, также в самостоятельных играх.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94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театрализации развиваются различные виды детского творчества:</a:t>
            </a:r>
            <a:endParaRPr lang="ru-RU" sz="3600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Художественно-речевые,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Музыкально-игровые,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Танцевальные,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Сценические,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Певческие.</a:t>
            </a:r>
            <a:endParaRPr lang="ru-RU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01080" cy="522448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  <a:t>Развитие </a:t>
            </a:r>
            <a:b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  <a:t>творческих способностей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cs typeface="Times New Roman" pitchFamily="18" charset="0"/>
              </a:rPr>
              <a:t>детей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cs typeface="Times New Roman" pitchFamily="18" charset="0"/>
              </a:rPr>
              <a:t> 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происходит под непосредственным руководством педагога. Он побуждает детей неформальному обучению в игре, творческому воспроизведению текста к использованию средств театральной выразительности: мимики, жеста, позы, движения интонации.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22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8477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этого используются этюды, упражнения, игры-имитации.</a:t>
            </a:r>
            <a:endParaRPr lang="ru-RU" sz="28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Содержимое 3" descr="DSC048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857375"/>
            <a:ext cx="4392613" cy="3294063"/>
          </a:xfrm>
        </p:spPr>
      </p:pic>
      <p:pic>
        <p:nvPicPr>
          <p:cNvPr id="17412" name="Содержимое 5" descr="img011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857375"/>
            <a:ext cx="4397375" cy="3286125"/>
          </a:xfrm>
        </p:spPr>
      </p:pic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776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 работы воспитателя</a:t>
            </a:r>
            <a:r>
              <a:rPr lang="en-US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 3-5 лет.</a:t>
            </a:r>
            <a:endParaRPr lang="ru-RU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681537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Пробуждать интерес к театрализованной игре, создавать условия ее проведения;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Формировать умение следить за развитием действия в играх-драматизациях и кукольных спектаклях, созданных совместно со взрослыми;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Учить имитировать характерные действия персонажей, передавать эмоциональное состояние человека;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Учить сопровождать движения простой песенкой;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Вызывать желание обходиться с элементами костюмов и атрибутами как внешними символами роли;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Развивать стремление импровизировать на несложные сюжеты песен, сказок;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i="1" dirty="0" smtClean="0"/>
              <a:t>Побуждать участвовать в беседах о театре.</a:t>
            </a:r>
            <a:endParaRPr lang="ru-RU" i="1" dirty="0" smtClean="0"/>
          </a:p>
        </p:txBody>
      </p:sp>
    </p:spTree>
  </p:cSld>
  <p:clrMapOvr>
    <a:masterClrMapping/>
  </p:clrMapOvr>
  <p:transition advTm="5785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571612"/>
            <a:ext cx="728667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pPr algn="ctr"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Работа воспитателя </a:t>
            </a:r>
          </a:p>
          <a:p>
            <a:pPr algn="ctr"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по улучшению </a:t>
            </a:r>
          </a:p>
          <a:p>
            <a:pPr algn="ctr"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театрализованной</a:t>
            </a:r>
          </a:p>
          <a:p>
            <a:pPr algn="ctr"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 деятельности: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66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b="1" i="1" dirty="0" smtClean="0">
                <a:solidFill>
                  <a:srgbClr val="FF66CC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rgbClr val="FF66CC"/>
                </a:solidFill>
                <a:latin typeface="+mn-lt"/>
              </a:rPr>
              <a:t>Создание условий для развития </a:t>
            </a:r>
            <a:r>
              <a:rPr lang="en-US" sz="2000" b="1" i="1" dirty="0" smtClean="0">
                <a:solidFill>
                  <a:srgbClr val="FF66CC"/>
                </a:solidFill>
                <a:latin typeface="+mn-lt"/>
              </a:rPr>
              <a:t/>
            </a:r>
            <a:br>
              <a:rPr lang="en-US" sz="2000" b="1" i="1" dirty="0" smtClean="0">
                <a:solidFill>
                  <a:srgbClr val="FF66CC"/>
                </a:solidFill>
                <a:latin typeface="+mn-lt"/>
              </a:rPr>
            </a:br>
            <a:r>
              <a:rPr lang="ru-RU" sz="2000" b="1" i="1" dirty="0" smtClean="0">
                <a:solidFill>
                  <a:srgbClr val="FF66CC"/>
                </a:solidFill>
                <a:latin typeface="+mn-lt"/>
              </a:rPr>
              <a:t>творчества детей, к которым относится развивающая предметно-пространственная среда ДОУ;</a:t>
            </a:r>
            <a:endParaRPr lang="ru-RU" sz="2000" b="1" dirty="0">
              <a:solidFill>
                <a:srgbClr val="FF66CC"/>
              </a:solidFill>
            </a:endParaRPr>
          </a:p>
        </p:txBody>
      </p:sp>
      <p:pic>
        <p:nvPicPr>
          <p:cNvPr id="20483" name="Содержимое 3" descr="создание условий для развития творчества дете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313" y="1571625"/>
            <a:ext cx="6276975" cy="4835525"/>
          </a:xfrm>
        </p:spPr>
      </p:pic>
    </p:spTree>
  </p:cSld>
  <p:clrMapOvr>
    <a:masterClrMapping/>
  </p:clrMapOvr>
  <p:transition advTm="1287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b="1" i="1" dirty="0" smtClean="0">
                <a:solidFill>
                  <a:srgbClr val="FF66CC"/>
                </a:solidFill>
                <a:latin typeface="+mn-lt"/>
              </a:rPr>
              <a:t>Накопление театральных впечатлений через инсценировки, показанных взрослыми и старшими детьми; </a:t>
            </a:r>
          </a:p>
        </p:txBody>
      </p:sp>
      <p:pic>
        <p:nvPicPr>
          <p:cNvPr id="21507" name="Содержимое 3" descr="img004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" y="2214563"/>
            <a:ext cx="4441825" cy="3236912"/>
          </a:xfrm>
        </p:spPr>
      </p:pic>
      <p:pic>
        <p:nvPicPr>
          <p:cNvPr id="21508" name="Содержимое 6" descr="img005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14563"/>
            <a:ext cx="4352925" cy="3248025"/>
          </a:xfrm>
        </p:spPr>
      </p:pic>
    </p:spTree>
  </p:cSld>
  <p:clrMapOvr>
    <a:masterClrMapping/>
  </p:clrMapOvr>
  <p:transition advTm="1634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928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FF66CC"/>
                </a:solidFill>
                <a:latin typeface="+mn-lt"/>
              </a:rPr>
              <a:t>Яркие впечатления дети получают на праздниках и развлечениях; </a:t>
            </a:r>
          </a:p>
        </p:txBody>
      </p:sp>
      <p:pic>
        <p:nvPicPr>
          <p:cNvPr id="22531" name="Содержимое 7" descr="img006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" y="2143125"/>
            <a:ext cx="4403725" cy="3260725"/>
          </a:xfrm>
        </p:spPr>
      </p:pic>
      <p:pic>
        <p:nvPicPr>
          <p:cNvPr id="22532" name="Содержимое 8" descr="img007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43125"/>
            <a:ext cx="4441825" cy="3300413"/>
          </a:xfrm>
        </p:spPr>
      </p:pic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FF66CC"/>
                </a:solidFill>
                <a:latin typeface="+mn-lt"/>
              </a:rPr>
              <a:t>Обогащение опыта детей  через чтение детской литературы с обыгрыванием отдельных эпизодов;</a:t>
            </a:r>
          </a:p>
        </p:txBody>
      </p:sp>
      <p:pic>
        <p:nvPicPr>
          <p:cNvPr id="23555" name="Содержимое 6" descr="img008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14500"/>
            <a:ext cx="6935788" cy="4629150"/>
          </a:xfrm>
        </p:spPr>
      </p:pic>
    </p:spTree>
  </p:cSld>
  <p:clrMapOvr>
    <a:masterClrMapping/>
  </p:clrMapOvr>
  <p:transition advTm="103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928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Творчество:</a:t>
            </a:r>
            <a:endParaRPr lang="ru-RU" sz="44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460875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способность, проявление которого связано с развитием воображения, фантазии.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характеризуют два основных критерия: новизна и оригинальность продукта.</a:t>
            </a:r>
          </a:p>
        </p:txBody>
      </p:sp>
    </p:spTree>
  </p:cSld>
  <p:clrMapOvr>
    <a:masterClrMapping/>
  </p:clrMapOvr>
  <p:transition advTm="1179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FF66CC"/>
                </a:solidFill>
                <a:latin typeface="+mn-lt"/>
              </a:rPr>
              <a:t>Индивидуальный подход к ребенку;</a:t>
            </a:r>
          </a:p>
        </p:txBody>
      </p:sp>
      <p:pic>
        <p:nvPicPr>
          <p:cNvPr id="24579" name="Содержимое 4" descr="DSC048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6877050" cy="5157787"/>
          </a:xfrm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643050"/>
            <a:ext cx="8764965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Обеспечение свободы </a:t>
            </a:r>
          </a:p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выражения своих чувств </a:t>
            </a:r>
          </a:p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в различных видах </a:t>
            </a:r>
          </a:p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+mn-lt"/>
              </a:rPr>
              <a:t>театрализованной деятельности:</a:t>
            </a:r>
          </a:p>
        </p:txBody>
      </p:sp>
    </p:spTree>
  </p:cSld>
  <p:clrMapOvr>
    <a:masterClrMapping/>
  </p:clrMapOvr>
  <p:transition advTm="785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85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Кукольный театр</a:t>
            </a:r>
            <a:endParaRPr lang="ru-RU" sz="44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Содержимое 3" descr="img009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6929438" cy="4603750"/>
          </a:xfrm>
        </p:spPr>
      </p:pic>
    </p:spTree>
  </p:cSld>
  <p:clrMapOvr>
    <a:masterClrMapping/>
  </p:clrMapOvr>
  <p:transition advTm="1520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85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400" b="1" i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драматизация</a:t>
            </a:r>
            <a:endParaRPr lang="ru-RU" sz="44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Содержимое 3" descr="img010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0438" y="1428750"/>
            <a:ext cx="6783387" cy="4371975"/>
          </a:xfrm>
        </p:spPr>
      </p:pic>
    </p:spTree>
  </p:cSld>
  <p:clrMapOvr>
    <a:masterClrMapping/>
  </p:clrMapOvr>
  <p:transition advTm="2021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85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с участием детей</a:t>
            </a:r>
            <a:endParaRPr lang="ru-RU" sz="44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Содержимое 3" descr="img012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63" y="1428750"/>
            <a:ext cx="6715125" cy="4343400"/>
          </a:xfrm>
        </p:spPr>
      </p:pic>
    </p:spTree>
  </p:cSld>
  <p:clrMapOvr>
    <a:masterClrMapping/>
  </p:clrMapOvr>
  <p:transition advTm="1871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>
          <a:xfrm>
            <a:off x="428625" y="278606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Конец</a:t>
            </a:r>
            <a:r>
              <a:rPr lang="en-US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внимание!!!</a:t>
            </a:r>
          </a:p>
        </p:txBody>
      </p:sp>
    </p:spTree>
  </p:cSld>
  <p:clrMapOvr>
    <a:masterClrMapping/>
  </p:clrMapOvr>
  <p:transition advTm="937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928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  <a:endParaRPr lang="ru-RU" sz="44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60375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способности </a:t>
            </a: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способность удивляться и познавать, умение находить решение в нестандартных ситуациях, это нацеленность на открытие нового и способность к глубокому осознанию своего опыта.</a:t>
            </a:r>
          </a:p>
        </p:txBody>
      </p:sp>
    </p:spTree>
  </p:cSld>
  <p:clrMapOvr>
    <a:masterClrMapping/>
  </p:clrMapOvr>
  <p:transition advTm="139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86742" cy="5929354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42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развития творческих способностей у детей </a:t>
            </a:r>
            <a:b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необходимо их обучение. </a:t>
            </a:r>
            <a:b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обучения </a:t>
            </a: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заключается не только в том чтобы дать детям знания и навыки в пении, рисовании, чтении стихотворений и т.д., но и в том, чтобы вызвать в них интерес и желание самостоятельной творческой деятельности.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172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71472" y="1857364"/>
            <a:ext cx="814393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</a:p>
          <a:p>
            <a:pPr algn="ctr"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У детей развиваются: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85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игре</a:t>
            </a:r>
            <a:endParaRPr lang="ru-RU" sz="44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Содержимое 4" descr="DSC048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63813" y="1285875"/>
            <a:ext cx="4073525" cy="4714893"/>
          </a:xfrm>
        </p:spPr>
      </p:pic>
    </p:spTree>
  </p:cSld>
  <p:clrMapOvr>
    <a:masterClrMapping/>
  </p:clrMapOvr>
  <p:transition advTm="83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8477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рисовании </a:t>
            </a:r>
            <a:endParaRPr lang="ru-RU" sz="44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IMG_009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374775"/>
            <a:ext cx="6497638" cy="4949825"/>
          </a:xfrm>
        </p:spPr>
      </p:pic>
    </p:spTree>
  </p:cSld>
  <p:clrMapOvr>
    <a:masterClrMapping/>
  </p:clrMapOvr>
  <p:transition advTm="83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конструировании</a:t>
            </a:r>
            <a:endParaRPr lang="ru-RU" sz="48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5" descr="Изображение 1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5713" y="1373188"/>
            <a:ext cx="6602412" cy="4951412"/>
          </a:xfrm>
        </p:spPr>
      </p:pic>
    </p:spTree>
  </p:cSld>
  <p:clrMapOvr>
    <a:masterClrMapping/>
  </p:clrMapOvr>
  <p:transition advTm="55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пении, чтении </a:t>
            </a:r>
            <a:r>
              <a:rPr lang="ru-RU" sz="4800" b="1" i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потешек</a:t>
            </a:r>
            <a:endParaRPr lang="ru-RU" sz="48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Содержимое 6" descr="DSC048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357313"/>
            <a:ext cx="6911975" cy="5183187"/>
          </a:xfrm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rgbClr val="A5E8FC"/>
      </a:lt1>
      <a:dk2>
        <a:srgbClr val="04617B"/>
      </a:dk2>
      <a:lt2>
        <a:srgbClr val="94F6DB"/>
      </a:lt2>
      <a:accent1>
        <a:srgbClr val="0F6FC6"/>
      </a:accent1>
      <a:accent2>
        <a:srgbClr val="40CEF8"/>
      </a:accent2>
      <a:accent3>
        <a:srgbClr val="009D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rgbClr val="A5E8FC"/>
    </a:lt1>
    <a:dk2>
      <a:srgbClr val="04617B"/>
    </a:dk2>
    <a:lt2>
      <a:srgbClr val="94F6DB"/>
    </a:lt2>
    <a:accent1>
      <a:srgbClr val="0F6FC6"/>
    </a:accent1>
    <a:accent2>
      <a:srgbClr val="40CEF8"/>
    </a:accent2>
    <a:accent3>
      <a:srgbClr val="009D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rgbClr val="A5E8FC"/>
    </a:lt1>
    <a:dk2>
      <a:srgbClr val="04617B"/>
    </a:dk2>
    <a:lt2>
      <a:srgbClr val="94F6DB"/>
    </a:lt2>
    <a:accent1>
      <a:srgbClr val="0F6FC6"/>
    </a:accent1>
    <a:accent2>
      <a:srgbClr val="40CEF8"/>
    </a:accent2>
    <a:accent3>
      <a:srgbClr val="009D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302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Развитие творческих способностей у детей   дошкольного возраста средствами театрализованной деятельности.</vt:lpstr>
      <vt:lpstr>Творчество:</vt:lpstr>
      <vt:lpstr>Творческие способности</vt:lpstr>
      <vt:lpstr> Для развития творческих способностей у детей  необходимо их обучение.   Цель обучения заключается не только в том чтобы дать детям знания и навыки в пении, рисовании, чтении стихотворений и т.д., но и в том, чтобы вызвать в них интерес и желание самостоятельной творческой деятельности.</vt:lpstr>
      <vt:lpstr>Слайд 5</vt:lpstr>
      <vt:lpstr>В игре</vt:lpstr>
      <vt:lpstr>В рисовании </vt:lpstr>
      <vt:lpstr>В конструировании</vt:lpstr>
      <vt:lpstr>В пении, чтении потешек</vt:lpstr>
      <vt:lpstr>Театрализованная деятельность</vt:lpstr>
      <vt:lpstr>В театрализации развиваются различные виды детского творчества:</vt:lpstr>
      <vt:lpstr>Развитие  творческих способностей  детей  происходит под непосредственным руководством педагога. Он побуждает детей неформальному обучению в игре, творческому воспроизведению текста к использованию средств театральной выразительности: мимики, жеста, позы, движения интонации.</vt:lpstr>
      <vt:lpstr>Для этого используются этюды, упражнения, игры-имитации.</vt:lpstr>
      <vt:lpstr>Задачи  работы воспитателя c детьми 3-5 лет.</vt:lpstr>
      <vt:lpstr>Слайд 15</vt:lpstr>
      <vt:lpstr> Создание условий для развития  творчества детей, к которым относится развивающая предметно-пространственная среда ДОУ;</vt:lpstr>
      <vt:lpstr>Накопление театральных впечатлений через инсценировки, показанных взрослыми и старшими детьми; </vt:lpstr>
      <vt:lpstr>Яркие впечатления дети получают на праздниках и развлечениях; </vt:lpstr>
      <vt:lpstr>Обогащение опыта детей  через чтение детской литературы с обыгрыванием отдельных эпизодов;</vt:lpstr>
      <vt:lpstr>Индивидуальный подход к ребенку;</vt:lpstr>
      <vt:lpstr>Слайд 21</vt:lpstr>
      <vt:lpstr>Кукольный театр</vt:lpstr>
      <vt:lpstr>Игра - драматизация</vt:lpstr>
      <vt:lpstr>Театр с участием детей</vt:lpstr>
      <vt:lpstr>Конец.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творчество</dc:title>
  <dc:creator>Admin</dc:creator>
  <cp:lastModifiedBy>пользователь</cp:lastModifiedBy>
  <cp:revision>64</cp:revision>
  <dcterms:created xsi:type="dcterms:W3CDTF">2012-11-14T18:25:34Z</dcterms:created>
  <dcterms:modified xsi:type="dcterms:W3CDTF">2013-12-10T15:07:42Z</dcterms:modified>
</cp:coreProperties>
</file>