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57" r:id="rId2"/>
    <p:sldId id="256" r:id="rId3"/>
    <p:sldId id="258" r:id="rId4"/>
    <p:sldId id="266" r:id="rId5"/>
    <p:sldId id="267" r:id="rId6"/>
    <p:sldId id="268" r:id="rId7"/>
    <p:sldId id="273" r:id="rId8"/>
    <p:sldId id="315" r:id="rId9"/>
    <p:sldId id="278" r:id="rId10"/>
    <p:sldId id="303" r:id="rId11"/>
    <p:sldId id="279" r:id="rId12"/>
    <p:sldId id="280" r:id="rId13"/>
    <p:sldId id="304" r:id="rId14"/>
    <p:sldId id="305" r:id="rId15"/>
    <p:sldId id="282" r:id="rId16"/>
    <p:sldId id="283" r:id="rId17"/>
    <p:sldId id="306" r:id="rId18"/>
    <p:sldId id="307" r:id="rId19"/>
    <p:sldId id="308" r:id="rId20"/>
    <p:sldId id="309" r:id="rId21"/>
    <p:sldId id="312" r:id="rId22"/>
    <p:sldId id="310" r:id="rId23"/>
    <p:sldId id="311" r:id="rId24"/>
    <p:sldId id="31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25F4DA-CF8C-4060-BA93-C21E32E5C4DC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6AD4EB-67E9-4ED0-88B8-87B21416A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49DDF-F6F2-4886-8CC8-D9177CDBB5F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4C0C-E8FC-44ED-8F4B-080E19AD75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99C6-A3D5-4395-9E9D-2611C5B137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ADF2-042C-4888-B570-04B27040FC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2CE2-F49C-47B6-91F9-3F8CECE4D9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6B13-45DD-4240-93EA-E4F16E4D05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8696-618F-40D2-8022-3C01933F62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43140-07F2-4110-91E8-9956B0BFA6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2233-2B3D-445F-B226-DAC2FD3B27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E08E-EC55-4D83-BB7C-B0A1297DE5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EF02-8BDC-4CEC-8102-C2F64B2EB9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AFCB-1124-40CA-88D9-E4BD6F3873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D7BA-92C3-4B71-9A4C-6C09D813EA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C49DCA2-D91C-4F56-A3EB-41128CE079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1%20&#1082;&#1083;&#1072;&#1089;&#1089;\&#1055;&#1056;&#1054;&#1045;&#1050;&#1058;%20&#1079;&#1086;&#1083;&#1086;&#1090;&#1072;&#1103;%20&#1086;&#1089;&#1077;&#1085;&#1100;1&#1082;&#1083;\&#1050;&#1086;&#1085;&#1082;&#1091;&#1088;&#1089;%20&#1087;&#1086;&#1076;&#1077;&#1083;&#1086;&#1082;%20&#1080;&#1079;%20&#1087;&#1088;&#1080;&#1088;&#1086;&#1076;&#1085;&#1086;&#1075;&#1086;%20&#1084;&#1072;&#1090;&#1077;&#1088;&#1080;&#1072;&#1083;&#1072;\&#1044;&#1077;&#1090;&#1089;&#1082;&#1080;&#1077;%20&#1087;&#1077;&#1089;&#1085;&#1080;%20-%20&#1055;&#1077;&#1089;&#1085;&#1103;%20&#1087;&#1088;&#1086;%20&#1086;&#1089;&#1077;&#1085;&#1100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Что такое «проект»?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Под проектом понимается «комплекс взаимосвязанных мероприятий, предназначенных для достижения определенной цели в течение заданного периода времени и в рамках выделенного бюджета»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Этапы проектной деятельности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Направления сбора сведений для темы «Осень</a:t>
            </a:r>
            <a:r>
              <a:rPr lang="ru-RU" b="1" smtClean="0">
                <a:solidFill>
                  <a:srgbClr val="FF0000"/>
                </a:solidFill>
              </a:rPr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smtClean="0"/>
              <a:t>Признаки осени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smtClean="0"/>
              <a:t>Пословицы и поговорки об осени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smtClean="0"/>
              <a:t>Сбор урожая осенью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3.Сбор сведений (поиск информации)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Проводился в основном дома (в школе во внеурочное время) 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Проводился при активном участии родителей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Сведения собирались из наблюдений на экскурсиях (на природу) 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По времени занимал 1-2 недели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Результат: найденные сведения</a:t>
            </a:r>
            <a:endParaRPr lang="ru-RU" sz="17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4.Завершение работы над темой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Из найденных сведений каждый ребёнок выделяет самое важное и с помощью родителей заносит избранные сведения на лист единого формата  (А4)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Практически, этот лист делают сами родители, потому что задача – не самовыражение ребёнка, а возможность других детей познакомиться с результатами поиска школьником новых сведений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Оформление: крупный чёткий шрифт, плотная бумага, желательны иллюстрации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Результат: собранные из отдельных листов и хранящиеся в открытом доступе картотека или альбом с оглавлением</a:t>
            </a:r>
            <a:r>
              <a:rPr lang="ru-RU" sz="2000" smtClean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637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5.Выбор проектов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Начался с обзора учителем возможных проектов (поделки, мероприятия, исследования)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Выполнялся в школе во время классного часа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Дети выбирали проект или несколько</a:t>
            </a: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Результат: выбранные детьми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73100" y="4937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200">
                <a:solidFill>
                  <a:srgbClr val="FF0000"/>
                </a:solidFill>
                <a:latin typeface="Garamond" pitchFamily="18" charset="0"/>
              </a:rPr>
              <a:t>Этапы проектной деятельности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11188" y="1125538"/>
            <a:ext cx="84248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600">
                <a:solidFill>
                  <a:srgbClr val="FF0000"/>
                </a:solidFill>
              </a:rPr>
              <a:t>Проекты  по теме «Осень»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692275" y="1628775"/>
            <a:ext cx="6337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/>
              <a:t>Традиционный альбом всего класса по изученной теме.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93725" y="2020888"/>
            <a:ext cx="1674813" cy="606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/>
              <a:t>Мероприятия</a:t>
            </a:r>
            <a:endParaRPr lang="ru-RU" sz="160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23850" y="2133600"/>
            <a:ext cx="4103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SzPts val="1200"/>
              <a:buFont typeface="Symbol" pitchFamily="18" charset="2"/>
              <a:buNone/>
            </a:pPr>
            <a:endParaRPr lang="ru-RU" sz="1200">
              <a:solidFill>
                <a:srgbClr val="000000"/>
              </a:solidFill>
            </a:endParaRPr>
          </a:p>
          <a:p>
            <a:pPr>
              <a:buSzPts val="1200"/>
              <a:buFont typeface="Symbol" pitchFamily="18" charset="2"/>
              <a:buChar char="·"/>
            </a:pPr>
            <a:r>
              <a:rPr lang="ru-RU" sz="2000">
                <a:solidFill>
                  <a:srgbClr val="00B0F0"/>
                </a:solidFill>
              </a:rPr>
              <a:t>Расшифруй послание.</a:t>
            </a:r>
          </a:p>
          <a:p>
            <a:pPr>
              <a:buSzPts val="1200"/>
              <a:buFont typeface="Symbol" pitchFamily="18" charset="2"/>
              <a:buChar char="·"/>
            </a:pPr>
            <a:r>
              <a:rPr lang="ru-RU" sz="2000">
                <a:solidFill>
                  <a:srgbClr val="00B0F0"/>
                </a:solidFill>
              </a:rPr>
              <a:t> Конкурс загадок об осени</a:t>
            </a:r>
          </a:p>
          <a:p>
            <a:pPr>
              <a:buSzPts val="1200"/>
              <a:buFont typeface="Symbol" pitchFamily="18" charset="2"/>
              <a:buChar char="·"/>
            </a:pPr>
            <a:r>
              <a:rPr lang="ru-RU" sz="2000">
                <a:solidFill>
                  <a:srgbClr val="00B0F0"/>
                </a:solidFill>
              </a:rPr>
              <a:t>Праздник «Кто сказал, что осень –это грустно? Это весело, красиво, вкусно!»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4427538" y="2133600"/>
            <a:ext cx="4392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SzPts val="1200"/>
              <a:buFont typeface="Symbol" pitchFamily="18" charset="2"/>
              <a:buNone/>
            </a:pPr>
            <a:endParaRPr lang="ru-RU" sz="12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C00000"/>
                </a:solidFill>
              </a:rPr>
              <a:t> Поделки из природного материала.</a:t>
            </a:r>
          </a:p>
          <a:p>
            <a:pPr>
              <a:buFontTx/>
              <a:buChar char="•"/>
            </a:pPr>
            <a:r>
              <a:rPr lang="ru-RU" sz="2000">
                <a:solidFill>
                  <a:srgbClr val="C00000"/>
                </a:solidFill>
              </a:rPr>
              <a:t> Маска осени.</a:t>
            </a:r>
          </a:p>
          <a:p>
            <a:pPr>
              <a:buFontTx/>
              <a:buChar char="•"/>
            </a:pPr>
            <a:r>
              <a:rPr lang="ru-RU" sz="2000">
                <a:solidFill>
                  <a:srgbClr val="C00000"/>
                </a:solidFill>
              </a:rPr>
              <a:t> Костюм овощей.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651500" y="1989138"/>
            <a:ext cx="11890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/>
              <a:t>Поделки</a:t>
            </a:r>
            <a:endParaRPr lang="ru-RU" sz="16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619250" y="3860800"/>
            <a:ext cx="41052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SzPts val="1200"/>
              <a:buFont typeface="Symbol" pitchFamily="18" charset="2"/>
              <a:buNone/>
              <a:defRPr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Книга «Скатерть-самобранка» Осенние рецепты. Готовим с мамой.</a:t>
            </a:r>
          </a:p>
          <a:p>
            <a:pPr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Зашифруй загадку об осени.</a:t>
            </a:r>
          </a:p>
          <a:p>
            <a:pPr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Пословицы и поговорки об осени.</a:t>
            </a:r>
          </a:p>
          <a:p>
            <a:pPr>
              <a:defRPr/>
            </a:pPr>
            <a:r>
              <a:rPr lang="ru-RU" sz="1600" dirty="0"/>
              <a:t> 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2268538" y="3933825"/>
            <a:ext cx="30241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/>
              <a:t>Информационные проекты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Реализация проектов</a:t>
            </a:r>
          </a:p>
          <a:p>
            <a:pPr eaLnBrk="1" hangingPunct="1"/>
            <a:r>
              <a:rPr lang="ru-RU" sz="2400" smtClean="0"/>
              <a:t>Проводилась в основном дома и в школе во внеурочное время</a:t>
            </a:r>
          </a:p>
          <a:p>
            <a:pPr eaLnBrk="1" hangingPunct="1"/>
            <a:r>
              <a:rPr lang="ru-RU" sz="2400" smtClean="0"/>
              <a:t>При активном участии родителей </a:t>
            </a:r>
          </a:p>
          <a:p>
            <a:pPr eaLnBrk="1" hangingPunct="1"/>
            <a:r>
              <a:rPr lang="ru-RU" sz="2400" smtClean="0"/>
              <a:t>По времени заняла 2-3 недели</a:t>
            </a:r>
          </a:p>
          <a:p>
            <a:pPr eaLnBrk="1" hangingPunct="1"/>
            <a:r>
              <a:rPr lang="ru-RU" sz="2400" smtClean="0"/>
              <a:t>Результат: выполненные проекты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6295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Ampir Deco" pitchFamily="2" charset="0"/>
              </a:rPr>
              <a:t>Представление результатов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Проводился при активном участии родителей в школе во внеурочное время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Проводились мероприятия, представлялись поделки и экспозиции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Все мероприятия, презентации и защиты сфотографированы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Результат: завершённые проекты, заполненные несколько страниц альбома истории жизни класса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Праздник </a:t>
            </a:r>
            <a:r>
              <a:rPr lang="ru-RU" sz="2400" b="1" smtClean="0">
                <a:solidFill>
                  <a:srgbClr val="7030A0"/>
                </a:solidFill>
              </a:rPr>
              <a:t>«Кто сказал, что осень это грустно?Это весело, красиво, вкусно!» </a:t>
            </a:r>
            <a:r>
              <a:rPr lang="ru-RU" sz="2400" smtClean="0">
                <a:solidFill>
                  <a:srgbClr val="7030A0"/>
                </a:solidFill>
              </a:rPr>
              <a:t>с использованием </a:t>
            </a:r>
            <a:r>
              <a:rPr lang="ru-RU" sz="2400" b="1" smtClean="0">
                <a:solidFill>
                  <a:srgbClr val="C00000"/>
                </a:solidFill>
              </a:rPr>
              <a:t>презетаций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i="1" smtClean="0"/>
              <a:t>«Письмо» (знакомство с темой) </a:t>
            </a:r>
          </a:p>
          <a:p>
            <a:r>
              <a:rPr lang="ru-RU" sz="2400" i="1" smtClean="0"/>
              <a:t>«Осень в рисунках и поделках» </a:t>
            </a:r>
          </a:p>
          <a:p>
            <a:r>
              <a:rPr lang="ru-RU" sz="2400" i="1" smtClean="0"/>
              <a:t> «Зашифруй загадку. Копилка пословиц и поговорок»</a:t>
            </a:r>
          </a:p>
          <a:p>
            <a:r>
              <a:rPr lang="ru-RU" sz="2400" i="1" smtClean="0"/>
              <a:t> «Скатерть-самобранка».</a:t>
            </a:r>
            <a:endParaRPr lang="ru-RU" sz="2400" smtClean="0"/>
          </a:p>
          <a:p>
            <a:endParaRPr lang="ru-RU" sz="2400" i="1" smtClean="0"/>
          </a:p>
          <a:p>
            <a:endParaRPr lang="ru-RU" sz="20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:\ШКОЛА\КАРТИНКИ\FONJI_OSEN_-_2\FONJI OSEN - 2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620713"/>
            <a:ext cx="4622800" cy="936625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Здравствуй,   	ОСЕНЬ!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:\Documents and Settings\игорь\Рабочий стол\depositphotos_6175892-Autumn-fairy-with-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23764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горь\Рабочий стол\Autumn-Fairy-1633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284538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горь\Рабочий стол\17621261626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133600"/>
            <a:ext cx="215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Детские песни - Песня про 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2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D:\ШКОЛА\КАРТИНКИ\FONJI_OSEN_-_2\FONJI OSEN - 2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6858000"/>
          </a:xfrm>
        </p:spPr>
      </p:pic>
      <p:pic>
        <p:nvPicPr>
          <p:cNvPr id="20484" name="Picture 2" descr="D:\ШКОЛА\КАРТИНКИ\FONJI_OSEN_-_2\FONJI OSEN - 2\3.jpg"/>
          <p:cNvPicPr>
            <a:picLocks noChangeAspect="1" noChangeArrowheads="1"/>
          </p:cNvPicPr>
          <p:nvPr/>
        </p:nvPicPr>
        <p:blipFill>
          <a:blip r:embed="rId3" cstate="print"/>
          <a:srcRect l="-1634"/>
          <a:stretch>
            <a:fillRect/>
          </a:stretch>
        </p:blipFill>
        <p:spPr bwMode="auto">
          <a:xfrm>
            <a:off x="-180975" y="0"/>
            <a:ext cx="947737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1"/>
          <p:cNvSpPr>
            <a:spLocks noChangeArrowheads="1" noChangeShapeType="1" noTextEdit="1"/>
          </p:cNvSpPr>
          <p:nvPr/>
        </p:nvSpPr>
        <p:spPr bwMode="auto">
          <a:xfrm>
            <a:off x="1258888" y="765175"/>
            <a:ext cx="6697662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Зашифруй загадку для осени</a:t>
            </a:r>
          </a:p>
        </p:txBody>
      </p:sp>
      <p:pic>
        <p:nvPicPr>
          <p:cNvPr id="20486" name="Рисунок 6" descr="C:\Documents and Settings\игорь\Рабочий стол\depositphotos_6175892-Autumn-fairy-with-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916113"/>
            <a:ext cx="3168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D:\ШКОЛА\КАРТИНКИ\FONJI_OSEN_-_2\FONJI OSEN - 2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87350"/>
            <a:ext cx="9639300" cy="7245350"/>
          </a:xfrm>
        </p:spPr>
      </p:pic>
      <p:pic>
        <p:nvPicPr>
          <p:cNvPr id="21508" name="Picture 2" descr="D:\ШКОЛА\КАРТИНКИ\FONJI_OSEN_-_2\FONJI OSEN - 2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913"/>
            <a:ext cx="96853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3"/>
          <p:cNvSpPr>
            <a:spLocks noChangeArrowheads="1" noChangeShapeType="1" noTextEdit="1"/>
          </p:cNvSpPr>
          <p:nvPr/>
        </p:nvSpPr>
        <p:spPr bwMode="auto">
          <a:xfrm>
            <a:off x="1403350" y="1844675"/>
            <a:ext cx="69850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Копилка  пословиц  и  поговорок</a:t>
            </a:r>
          </a:p>
        </p:txBody>
      </p:sp>
      <p:pic>
        <p:nvPicPr>
          <p:cNvPr id="21510" name="Рисунок 6" descr="C:\Documents and Settings\игорь\Рабочий стол\сундук.jpg"/>
          <p:cNvPicPr>
            <a:picLocks noChangeAspect="1" noChangeArrowheads="1"/>
          </p:cNvPicPr>
          <p:nvPr/>
        </p:nvPicPr>
        <p:blipFill>
          <a:blip r:embed="rId4" cstate="print"/>
          <a:srcRect b="-1250"/>
          <a:stretch>
            <a:fillRect/>
          </a:stretch>
        </p:blipFill>
        <p:spPr bwMode="auto">
          <a:xfrm>
            <a:off x="3492500" y="3500438"/>
            <a:ext cx="18716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10487" cy="540067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Организация проектной деятельности в 1 классе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Успешным средством преодоления разобщённости семьи и школы является совместная проектная деятельность. Она создаёт ситуацию успеха, радости, удовольствия, способствует формированию у ребёнка положительной самооценки: “Я сам!”, “Я смог!”, “Я знаю!”.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Единение детей и взрослых на основе общих интересов делает их равноправными участниками общения, между которыми складываются доверительные отношения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метод проектов в 1 классе, необходимо учитывать отсутствие у первоклассников навыков совместной деятельности, а также возрастные особенности детей данной группы. В связи с этим занятия составлены с учётом постепенного возрастания степени самостоятельности детей, повышения их творческой активности. Большинство видов работы, особенно на первых уроках цикла, представляет собой новую интерпретацию уже знакомых детям заданий. В дальнейшем они всё больше приобретают специфические черты собственно проектной деятельности. Несложность проектов обеспечивает успех их выполнения и является стимулом, вдохновляющим ученика на выполнение других, более сложных и самостоятельных проектов.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C:\Documents and Settings\игорь\Рабочий стол\mid_Skate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196975"/>
            <a:ext cx="3600450" cy="3384550"/>
          </a:xfrm>
        </p:spPr>
      </p:pic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6327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Осенняя скатерть-самобранка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15573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1.На альбомном листе крупными печатными буквами  записать рецепт блюда из осенних продуктов(овощи, грибы, выпечка).</a:t>
            </a:r>
            <a:br>
              <a:rPr lang="ru-RU" sz="2000" dirty="0">
                <a:latin typeface="+mj-lt"/>
                <a:ea typeface="+mj-ea"/>
                <a:cs typeface="+mj-cs"/>
              </a:rPr>
            </a:br>
            <a:r>
              <a:rPr lang="ru-RU" sz="2000" dirty="0">
                <a:latin typeface="+mj-lt"/>
                <a:ea typeface="+mj-ea"/>
                <a:cs typeface="+mj-cs"/>
              </a:rPr>
              <a:t>2. Оформить </a:t>
            </a:r>
            <a:r>
              <a:rPr lang="ru-RU" sz="2000" b="1" dirty="0">
                <a:latin typeface="+mj-lt"/>
                <a:ea typeface="+mj-ea"/>
                <a:cs typeface="+mj-cs"/>
              </a:rPr>
              <a:t>фотографиями с участием ребёнка  в приготовлении </a:t>
            </a:r>
            <a:r>
              <a:rPr lang="ru-RU" sz="2000" dirty="0">
                <a:latin typeface="+mj-lt"/>
                <a:ea typeface="+mj-ea"/>
                <a:cs typeface="+mj-cs"/>
              </a:rPr>
              <a:t>этого блюда или </a:t>
            </a:r>
            <a:r>
              <a:rPr lang="ru-RU" sz="2000" b="1" dirty="0">
                <a:latin typeface="+mj-lt"/>
                <a:ea typeface="+mj-ea"/>
                <a:cs typeface="+mj-cs"/>
              </a:rPr>
              <a:t>рисунком</a:t>
            </a:r>
            <a:r>
              <a:rPr lang="ru-RU" sz="2000" dirty="0">
                <a:latin typeface="+mj-lt"/>
                <a:ea typeface="+mj-ea"/>
                <a:cs typeface="+mj-cs"/>
              </a:rPr>
              <a:t> блюда.</a:t>
            </a:r>
            <a:br>
              <a:rPr lang="ru-RU" sz="2000" dirty="0">
                <a:latin typeface="+mj-lt"/>
                <a:ea typeface="+mj-ea"/>
                <a:cs typeface="+mj-cs"/>
              </a:rPr>
            </a:br>
            <a:r>
              <a:rPr lang="ru-RU" sz="2000" dirty="0">
                <a:latin typeface="+mj-lt"/>
                <a:ea typeface="+mj-ea"/>
                <a:cs typeface="+mj-cs"/>
              </a:rPr>
              <a:t>3.Внизу записать  фамилию и имя  печатными буквами .</a:t>
            </a:r>
            <a:br>
              <a:rPr lang="ru-RU" sz="2000" dirty="0">
                <a:latin typeface="+mj-lt"/>
                <a:ea typeface="+mj-ea"/>
                <a:cs typeface="+mj-cs"/>
              </a:rPr>
            </a:b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2" descr="D:\ШКОЛА\МОИ МЕРОПРИЯТИЯ\проект осень 1 кл 2011\осень\DSC04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ШКОЛА\МОИ МЕРОПРИЯТИЯ\проект осень 1 кл 2011\осень\DSC04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9275"/>
            <a:ext cx="9210675" cy="602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D:\ШКОЛА\МОИ МЕРОПРИЯТИЯ\проект осень 1 кл 2011\осень\DSC04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099425" cy="7081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D:\ШКОЛА\МОИ МЕРОПРИЯТИЯ\проект осень 1 кл 2011\осень\DSC0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49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:\ШКОЛА\МОИ МЕРОПРИЯТИЯ\проект осень 1 кл 2011\осень\DSC04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-242888"/>
            <a:ext cx="4211637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D:\ШКОЛА\МОИ МЕРОПРИЯТИЯ\проект осень 1 кл 2011\осень\DSC049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3213100"/>
            <a:ext cx="5364162" cy="3644900"/>
          </a:xfrm>
          <a:noFill/>
        </p:spPr>
      </p:pic>
      <p:pic>
        <p:nvPicPr>
          <p:cNvPr id="26630" name="Picture 6" descr="D:\ШКОЛА\МОИ МЕРОПРИЯТИЯ\проект осень 1 кл 2011\осень\DSC04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17850"/>
            <a:ext cx="377983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Что такое «проект»?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Основные признаки отличия </a:t>
            </a:r>
            <a:r>
              <a:rPr lang="ru-RU" sz="2800" u="sng" smtClean="0"/>
              <a:t>проектной</a:t>
            </a:r>
            <a:r>
              <a:rPr lang="ru-RU" sz="2800" smtClean="0"/>
              <a:t> </a:t>
            </a:r>
            <a:r>
              <a:rPr lang="ru-RU" sz="2800" u="sng" smtClean="0"/>
              <a:t>деятельности</a:t>
            </a:r>
            <a:r>
              <a:rPr lang="ru-RU" sz="2800" smtClean="0"/>
              <a:t> от других видов деятельности: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ru-RU" sz="2800" smtClean="0"/>
              <a:t>направленность на достижение конкретных целей;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ru-RU" sz="2800" smtClean="0"/>
              <a:t>координированное выполнение взаимосвязанных действий;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ru-RU" sz="2800" smtClean="0"/>
              <a:t>ограниченная протяженность во времени </a:t>
            </a:r>
            <a:br>
              <a:rPr lang="ru-RU" sz="2800" smtClean="0"/>
            </a:br>
            <a:r>
              <a:rPr lang="ru-RU" sz="2800" smtClean="0"/>
              <a:t>с определенным началом и концом;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ru-RU" sz="2800" smtClean="0"/>
              <a:t>в определенной степени неповторимость и уникальность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Цели проектной деятельности</a:t>
            </a:r>
          </a:p>
        </p:txBody>
      </p:sp>
      <p:pic>
        <p:nvPicPr>
          <p:cNvPr id="6147" name="Picture 5" descr="ромашка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155700"/>
            <a:ext cx="5316538" cy="5003800"/>
          </a:xfrm>
          <a:noFill/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3635375" y="3500438"/>
            <a:ext cx="1512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проекты</a:t>
            </a:r>
            <a:endParaRPr lang="ru-RU" sz="2400"/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987675" y="1916113"/>
            <a:ext cx="1008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успех</a:t>
            </a:r>
            <a:endParaRPr lang="ru-RU" sz="2000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1908175" y="3284538"/>
            <a:ext cx="19446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/>
              <a:t>организация действий, </a:t>
            </a:r>
          </a:p>
          <a:p>
            <a:r>
              <a:rPr lang="ru-RU" sz="2000" b="1"/>
              <a:t>   общение</a:t>
            </a:r>
            <a:endParaRPr lang="ru-RU" sz="200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843213" y="4797425"/>
            <a:ext cx="144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родители</a:t>
            </a:r>
            <a:endParaRPr lang="ru-RU" sz="2000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5219700" y="35004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применение знаний</a:t>
            </a:r>
            <a:endParaRPr lang="ru-RU" sz="2000"/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4427538" y="184467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поиск сведений</a:t>
            </a:r>
            <a:endParaRPr lang="ru-RU" sz="2000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4284663" y="479742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творчество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rgbClr val="FF0000"/>
                </a:solidFill>
              </a:rPr>
              <a:t>Особенности  организации проектной деятельности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smtClean="0"/>
              <a:t>I</a:t>
            </a:r>
            <a:r>
              <a:rPr lang="ru-RU" sz="2800" b="1" i="1" smtClean="0"/>
              <a:t>. Двухкомпонентная организация проектной деятельности</a:t>
            </a:r>
            <a:r>
              <a:rPr lang="ru-RU" sz="2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Работа над темой и работа над проектами.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Компонент 1</a:t>
            </a:r>
            <a:r>
              <a:rPr lang="ru-RU" sz="2400" smtClean="0"/>
              <a:t>. Узнаём. Дети собирают сведения по какому-либо направлению изучения темы. По завершении обмениваются найденными знаниями.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Компонент 2</a:t>
            </a:r>
            <a:r>
              <a:rPr lang="ru-RU" sz="2400" smtClean="0"/>
              <a:t>. Делаем. Дети работают над разными проектами (поделки, мероприятия, исследования), имеющими какое-либо отношение к теме. </a:t>
            </a:r>
            <a:br>
              <a:rPr lang="ru-RU" sz="2400" smtClean="0"/>
            </a:br>
            <a:r>
              <a:rPr lang="ru-RU" sz="2400" smtClean="0"/>
              <a:t>По завершении представляют готовые проекты.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rgbClr val="FF0000"/>
                </a:solidFill>
              </a:rPr>
              <a:t>Особенности  организации проектной деятельности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smtClean="0"/>
              <a:t>II</a:t>
            </a:r>
            <a:r>
              <a:rPr lang="ru-RU" sz="2800" b="1" i="1" smtClean="0"/>
              <a:t>. Сочетание общей дисциплины и свободы выбора</a:t>
            </a:r>
            <a:r>
              <a:rPr lang="ru-RU" sz="2800" smtClean="0"/>
              <a:t>.</a:t>
            </a:r>
            <a:r>
              <a:rPr lang="ru-RU" smtClean="0"/>
              <a:t> </a:t>
            </a: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Дисциплина</a:t>
            </a:r>
            <a:r>
              <a:rPr lang="ru-RU" sz="2400" smtClean="0"/>
              <a:t>: одна тема на всех, общее время перехода от работы над темой к работе над проектами, общее начало работы над новой темой. </a:t>
            </a:r>
            <a:endParaRPr lang="ru-RU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Свобода выбора</a:t>
            </a:r>
            <a:r>
              <a:rPr lang="ru-RU" sz="2400" smtClean="0"/>
              <a:t>: свободный выбор своей индивидуальной темы (в рамках общей темы), свободный выбор проектов.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9891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   Этапы проектной деятельности 1 класс.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   Тема «. Кто сказал, что осень это 				грустно?»</a:t>
            </a: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539750" y="1916113"/>
            <a:ext cx="8147050" cy="3783012"/>
          </a:xfrm>
        </p:spPr>
        <p:txBody>
          <a:bodyPr/>
          <a:lstStyle/>
          <a:p>
            <a:pPr eaLnBrk="1" hangingPunct="1"/>
            <a:r>
              <a:rPr lang="ru-RU" smtClean="0"/>
              <a:t>1. Выбор темы.</a:t>
            </a:r>
          </a:p>
          <a:p>
            <a:pPr eaLnBrk="1" hangingPunct="1"/>
            <a:r>
              <a:rPr lang="ru-RU" smtClean="0"/>
              <a:t> Знакомство с темой произошло в ходе расшифровки загадочного письма, пришедшего в класс.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В ходе самостоятельной работы дома ребята расшифровали слова из первых букв картинки, находящиеся на части пазла, а в классе на  занятии собрали из них текст. Это оказалась загадка про осень.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1\сентябрь 2011-2\сентябрь 2011\сентябрь 2011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0"/>
            <a:ext cx="43799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D:\фото1\сентябрь 2011-2\сентябрь 2011\сентябрь 2011 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213100"/>
            <a:ext cx="4859337" cy="3644900"/>
          </a:xfrm>
        </p:spPr>
      </p:pic>
      <p:pic>
        <p:nvPicPr>
          <p:cNvPr id="10244" name="Picture 2" descr="D:\фото1\сентябрь 2011-2\сентябрь 2011\сентябрь 2011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97263"/>
            <a:ext cx="447992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фото1\сентябрь 2011-2\сентябрь 2011\сентябрь 2011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Этапы проектной деятельности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2.</a:t>
            </a:r>
            <a:r>
              <a:rPr lang="ru-RU" sz="3200" smtClean="0"/>
              <a:t> Следующим этапом стал выбор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своей индивидуальной темы, который появился из ответов на вопрос: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smtClean="0">
                <a:solidFill>
                  <a:srgbClr val="FF0000"/>
                </a:solidFill>
                <a:latin typeface="Ampir Deco" pitchFamily="2" charset="0"/>
              </a:rPr>
              <a:t> Нравится ли вам осень?   				Чем?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endParaRPr lang="ru-RU" sz="1700" i="1" smtClean="0"/>
          </a:p>
          <a:p>
            <a:pPr eaLnBrk="1" hangingPunct="1">
              <a:lnSpc>
                <a:spcPct val="90000"/>
              </a:lnSpc>
            </a:pPr>
            <a:endParaRPr lang="ru-RU" sz="17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1081</TotalTime>
  <Words>670</Words>
  <Application>Microsoft Office PowerPoint</Application>
  <PresentationFormat>Экран (4:3)</PresentationFormat>
  <Paragraphs>125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Garamond</vt:lpstr>
      <vt:lpstr>Wingdings</vt:lpstr>
      <vt:lpstr>Calibri</vt:lpstr>
      <vt:lpstr>Times New Roman</vt:lpstr>
      <vt:lpstr>Symbol</vt:lpstr>
      <vt:lpstr>Ampir Deco</vt:lpstr>
      <vt:lpstr>Край</vt:lpstr>
      <vt:lpstr>Что такое «проект»?</vt:lpstr>
      <vt:lpstr>Организация проектной деятельности в 1 классе. Успешным средством преодоления разобщённости семьи и школы является совместная проектная деятельность. Она создаёт ситуацию успеха, радости, удовольствия, способствует формированию у ребёнка положительной самооценки: “Я сам!”, “Я смог!”, “Я знаю!”. Единение детей и взрослых на основе общих интересов делает их равноправными участниками общения, между которыми складываются доверительные отношения.  Используя метод проектов в 1 классе, необходимо учитывать отсутствие у первоклассников навыков совместной деятельности, а также возрастные особенности детей данной группы. В связи с этим занятия составлены с учётом постепенного возрастания степени самостоятельности детей, повышения их творческой активности. Большинство видов работы, особенно на первых уроках цикла, представляет собой новую интерпретацию уже знакомых детям заданий. В дальнейшем они всё больше приобретают специфические черты собственно проектной деятельности. Несложность проектов обеспечивает успех их выполнения и является стимулом, вдохновляющим ученика на выполнение других, более сложных и самостоятельных проектов.  </vt:lpstr>
      <vt:lpstr>Что такое «проект»?</vt:lpstr>
      <vt:lpstr>Цели проектной деятельности</vt:lpstr>
      <vt:lpstr>Особенности  организации проектной деятельности</vt:lpstr>
      <vt:lpstr>Особенности  организации проектной деятельности</vt:lpstr>
      <vt:lpstr>   Этапы проектной деятельности 1 класс.    Тема «. Кто сказал, что осень это     грустно?»</vt:lpstr>
      <vt:lpstr>Слайд 8</vt:lpstr>
      <vt:lpstr>Этапы проектной деятельности</vt:lpstr>
      <vt:lpstr>Этапы проектной деятельности</vt:lpstr>
      <vt:lpstr>Этапы проектной деятельности</vt:lpstr>
      <vt:lpstr>Этапы проектной деятельности</vt:lpstr>
      <vt:lpstr>Этапы проектной деятельности</vt:lpstr>
      <vt:lpstr>Слайд 14</vt:lpstr>
      <vt:lpstr>Этапы проектной деятельности</vt:lpstr>
      <vt:lpstr>Этапы проектной деятельности</vt:lpstr>
      <vt:lpstr>Здравствуй,    ОСЕНЬ!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Школа 2100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</dc:title>
  <dc:creator>Александр</dc:creator>
  <cp:lastModifiedBy>www.PHILka.RU</cp:lastModifiedBy>
  <cp:revision>120</cp:revision>
  <dcterms:created xsi:type="dcterms:W3CDTF">2005-10-30T14:32:14Z</dcterms:created>
  <dcterms:modified xsi:type="dcterms:W3CDTF">2012-01-13T08:00:25Z</dcterms:modified>
</cp:coreProperties>
</file>