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736DA-7AEE-40F8-81E8-753BF4DD42C9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CD017-B301-4084-BF9D-FAB61464E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CACDEC1-BEAC-48AB-A018-7CD50BBEEA3A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065BAE-FF42-4C38-9AE2-578797175AF2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E79D-D565-4A15-9083-322DC135431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FB489A-870E-4738-8012-9247FF697C20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herbalogya.ru/library/img/Ginseng-st1.jpg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1500174"/>
            <a:ext cx="7772400" cy="257176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300" i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  <a:r>
              <a:rPr lang="ru-RU" sz="8000" b="1" i="1" dirty="0" smtClean="0">
                <a:solidFill>
                  <a:srgbClr val="00B0F0"/>
                </a:solidFill>
              </a:rPr>
              <a:t/>
            </a:r>
            <a:br>
              <a:rPr lang="ru-RU" sz="8000" b="1" i="1" dirty="0" smtClean="0">
                <a:solidFill>
                  <a:srgbClr val="00B0F0"/>
                </a:solidFill>
              </a:rPr>
            </a:br>
            <a:r>
              <a:rPr lang="ru-RU" sz="8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ФИТОТЕРАПИЯ</a:t>
            </a:r>
            <a:r>
              <a:rPr lang="en-GB" sz="8000" b="1" i="1" dirty="0" smtClean="0">
                <a:solidFill>
                  <a:srgbClr val="FFFF00"/>
                </a:solidFill>
              </a:rPr>
              <a:t/>
            </a:r>
            <a:br>
              <a:rPr lang="en-GB" sz="8000" b="1" i="1" dirty="0" smtClean="0">
                <a:solidFill>
                  <a:srgbClr val="FFFF00"/>
                </a:solidFill>
              </a:rPr>
            </a:br>
            <a:endParaRPr lang="ru-RU" sz="8000" b="1" i="1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57224" y="285728"/>
            <a:ext cx="7772400" cy="8572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МБДОУ детский сад «Теремок»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" name="Picture 2" descr="Картинка 2 из 42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2062" y="4357694"/>
            <a:ext cx="4071938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Рецепты </a:t>
            </a:r>
            <a:r>
              <a:rPr lang="ru-RU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фитотерапии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детей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solidFill>
                  <a:srgbClr val="0070C0"/>
                </a:solidFill>
              </a:rPr>
              <a:t>Целебный чай:</a:t>
            </a:r>
            <a:r>
              <a:rPr lang="ru-RU" sz="2000" dirty="0" smtClean="0"/>
              <a:t>1 </a:t>
            </a:r>
            <a:r>
              <a:rPr lang="ru-RU" sz="2400" dirty="0" smtClean="0"/>
              <a:t>чайная ложка липового цвета, 1 чайная ложка цветков бузины, 1 стакан воды. Чай оказывает отхаркивающее и потогонное действие, хорошо очищает верхние дыхательные пути.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</a:t>
            </a:r>
            <a:r>
              <a:rPr lang="ru-RU" sz="2800" dirty="0" smtClean="0">
                <a:solidFill>
                  <a:srgbClr val="0070C0"/>
                </a:solidFill>
              </a:rPr>
              <a:t>От кашля:</a:t>
            </a:r>
            <a:endParaRPr lang="ru-RU" dirty="0" smtClean="0"/>
          </a:p>
          <a:p>
            <a:pPr>
              <a:buNone/>
            </a:pPr>
            <a:r>
              <a:rPr lang="ru-RU" sz="2400" dirty="0" smtClean="0"/>
              <a:t>-    Взять две чайных ложки травы девясила, заварить кипятком(200 мл), настоять в термосе. </a:t>
            </a:r>
          </a:p>
          <a:p>
            <a:pPr>
              <a:buNone/>
            </a:pPr>
            <a:r>
              <a:rPr lang="ru-RU" sz="2400" dirty="0" smtClean="0"/>
              <a:t>-    Корень солодки 10 грамм, залить одним стаканом кипятка, кипятить на водяной бане в течение 20 минут. 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667" r="5667"/>
          <a:stretch>
            <a:fillRect/>
          </a:stretch>
        </p:blipFill>
        <p:spPr bwMode="auto">
          <a:xfrm>
            <a:off x="0" y="4714884"/>
            <a:ext cx="364330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Рецепты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фитотерапии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b="1" i="1" dirty="0" smtClean="0">
                <a:solidFill>
                  <a:srgbClr val="0070C0"/>
                </a:solidFill>
              </a:rPr>
              <a:t>        </a:t>
            </a:r>
            <a:r>
              <a:rPr lang="ru-RU" sz="2400" b="1" dirty="0" smtClean="0">
                <a:solidFill>
                  <a:srgbClr val="0070C0"/>
                </a:solidFill>
              </a:rPr>
              <a:t>Витаминные сборы</a:t>
            </a:r>
            <a:r>
              <a:rPr lang="ru-RU" sz="3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smtClean="0"/>
              <a:t>  </a:t>
            </a:r>
            <a:r>
              <a:rPr lang="ru-RU" sz="2300" dirty="0" smtClean="0"/>
              <a:t>Плодов шиповника и плодов черной смородины по 25 г. 2 чайных ложки смеси заварить двумя стаканами кипятка, настоять 1 час. Пить по 1/4 – 1/2 стакана 3-4 раза в день.</a:t>
            </a:r>
          </a:p>
          <a:p>
            <a:r>
              <a:rPr lang="ru-RU" sz="2300" dirty="0" smtClean="0"/>
              <a:t>Плодов шиповника и ягод брусники по 25 г. Столовую ложку смеси заварить двумя стаканами кипятка, настоять 10 минут на слабом огне, затем 4 часа в темном, прохладном месте, плотно укупорив. Процедить и пить по полстакана 2-3 раза в день.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        Грудные сборы</a:t>
            </a:r>
          </a:p>
          <a:p>
            <a:r>
              <a:rPr lang="ru-RU" sz="2400" dirty="0" smtClean="0"/>
              <a:t>Травы душицы 10 г., листьев мать-и-мачеха и корня алтея по 20 г.. 2 чайных ложки смеси залить стаканом кипятка, настоять 15-20 минут, процедить и пить теплым по полстакана 3-4 раза в день (как отхаркивающие).</a:t>
            </a:r>
          </a:p>
          <a:p>
            <a:r>
              <a:rPr lang="ru-RU" sz="2400" dirty="0" smtClean="0"/>
              <a:t>Листьев мать-и-мачеха 40 г., листьев подорожника и корня солодки по 30 г. 1 столовую ложку смеси залить стаканом кипятка, настоять 15 минут, процедить и пить по полстакана через 3 часа. </a:t>
            </a:r>
          </a:p>
          <a:p>
            <a:pPr>
              <a:buFont typeface="Wingdings" pitchFamily="2" charset="2"/>
              <a:buChar char="§"/>
            </a:pPr>
            <a:endParaRPr lang="ru-RU" sz="2300" dirty="0" smtClean="0"/>
          </a:p>
          <a:p>
            <a:pPr>
              <a:buFont typeface="Wingdings" pitchFamily="2" charset="2"/>
              <a:buChar char="§"/>
            </a:pPr>
            <a:endParaRPr lang="ru-RU" sz="23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sz="4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Ароматерапия</a:t>
            </a:r>
            <a:endParaRPr lang="ru-RU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857231"/>
            <a:ext cx="84296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Ароматерапия</a:t>
            </a:r>
            <a:r>
              <a:rPr lang="ru-RU" dirty="0" smtClean="0"/>
              <a:t> представляет собой лечение с использованием различных запахов. Эти запахи, или ароматы в виде эфирных масел различных растений.</a:t>
            </a:r>
          </a:p>
          <a:p>
            <a:r>
              <a:rPr lang="ru-RU" dirty="0" smtClean="0"/>
              <a:t> Эфирные масла применяются не только для того, чтобы лечить уже развившуюся болезнь, но и в качестве профилактического средства от различных бактерий и вирусов. </a:t>
            </a:r>
            <a:r>
              <a:rPr lang="ru-RU" dirty="0" err="1" smtClean="0"/>
              <a:t>Ароматерапия</a:t>
            </a:r>
            <a:r>
              <a:rPr lang="ru-RU" dirty="0" smtClean="0"/>
              <a:t>  укрепляет защитные функции организма, способствует, используя целительные возможности природы, сделать нашу жизнь</a:t>
            </a:r>
          </a:p>
          <a:p>
            <a:r>
              <a:rPr lang="ru-RU" dirty="0" smtClean="0"/>
              <a:t> более радостной, здоровой и счастливой. Благодаря своим компонентам эфирные маслаобладаютуникальнымибиологическимисвойствами:противовоспалительным, антисептическим, антивирусным, </a:t>
            </a:r>
            <a:r>
              <a:rPr lang="ru-RU" dirty="0" err="1" smtClean="0"/>
              <a:t>иммуномоделирующим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бактерицидным. Особенно ароматы созвучны миру ребенка. Дети наделены удивительной способностью чувствовать и безошибочно выбирать целебный для себя запах. Ароматы обогащают детство радостью, восторгом,</a:t>
            </a:r>
          </a:p>
          <a:p>
            <a:r>
              <a:rPr lang="ru-RU" dirty="0" smtClean="0"/>
              <a:t> блаженством. Многие сейчас знают, что для</a:t>
            </a:r>
          </a:p>
          <a:p>
            <a:r>
              <a:rPr lang="ru-RU" dirty="0" smtClean="0"/>
              <a:t> полноценного развития ребенка его восприятие</a:t>
            </a:r>
          </a:p>
          <a:p>
            <a:r>
              <a:rPr lang="ru-RU" dirty="0" smtClean="0"/>
              <a:t> необходимо насыщать яркими зрительными</a:t>
            </a:r>
          </a:p>
          <a:p>
            <a:r>
              <a:rPr lang="ru-RU" dirty="0" smtClean="0"/>
              <a:t> образами, разнообразными звуками,</a:t>
            </a:r>
          </a:p>
          <a:p>
            <a:r>
              <a:rPr lang="ru-RU" dirty="0" smtClean="0"/>
              <a:t> тактильными ощущениями. Но также важно дать</a:t>
            </a:r>
          </a:p>
          <a:p>
            <a:r>
              <a:rPr lang="ru-RU" dirty="0" smtClean="0"/>
              <a:t> ему возможность ощутить многообразие запахов,</a:t>
            </a:r>
          </a:p>
          <a:p>
            <a:r>
              <a:rPr lang="ru-RU" dirty="0" smtClean="0"/>
              <a:t> что заложит основу психологического здоровья</a:t>
            </a:r>
          </a:p>
          <a:p>
            <a:r>
              <a:rPr lang="ru-RU" dirty="0" smtClean="0"/>
              <a:t> и богатства его личности.</a:t>
            </a:r>
          </a:p>
          <a:p>
            <a:endParaRPr lang="ru-RU" sz="1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143380"/>
            <a:ext cx="335755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Рецепты </a:t>
            </a:r>
            <a:r>
              <a:rPr lang="ru-RU" sz="36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ароматерапии</a:t>
            </a:r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детей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Смесь для поднятия настроения:</a:t>
            </a:r>
          </a:p>
          <a:p>
            <a:pPr>
              <a:buNone/>
            </a:pPr>
            <a:r>
              <a:rPr lang="ru-RU" sz="2400" dirty="0" smtClean="0"/>
              <a:t>масло апельсина - 2 капли, масло </a:t>
            </a:r>
            <a:r>
              <a:rPr lang="ru-RU" sz="2400" dirty="0" err="1" smtClean="0"/>
              <a:t>иланг-иланга</a:t>
            </a:r>
            <a:r>
              <a:rPr lang="ru-RU" sz="2400" dirty="0" smtClean="0"/>
              <a:t> - 2 капли. 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0070C0"/>
                </a:solidFill>
              </a:rPr>
              <a:t>Антипростудная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смесь:</a:t>
            </a:r>
            <a:r>
              <a:rPr lang="ru-RU" sz="2400" dirty="0" err="1" smtClean="0"/>
              <a:t>масло</a:t>
            </a:r>
            <a:r>
              <a:rPr lang="ru-RU" sz="2400" dirty="0" smtClean="0"/>
              <a:t> ромашки - 1 капля, масло мандарина - 2 капли, масло чайного дерева - 2 капли, масло тимьяна (чабреца) - 1 капля.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Детские праздничные смеси: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 Лимон - 3 капли, апельсин - 2 капли, ромашка - 2 капли.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 Лаванда - 2 капли, корица - 2 капли, роза - 3 капли.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 Мандарин - 3 капли, лимон - 3 капли. о апельсина - 2 капли, масло </a:t>
            </a:r>
            <a:r>
              <a:rPr lang="ru-RU" sz="2400" dirty="0" err="1" smtClean="0"/>
              <a:t>иланг-иланга</a:t>
            </a:r>
            <a:r>
              <a:rPr lang="ru-RU" sz="2400" dirty="0" smtClean="0"/>
              <a:t> - 2 капли.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Озноб, жар: </a:t>
            </a:r>
          </a:p>
          <a:p>
            <a:pPr>
              <a:buNone/>
            </a:pPr>
            <a:r>
              <a:rPr lang="ru-RU" sz="2400" dirty="0" smtClean="0"/>
              <a:t>      Эвкалипт 2 капли + лаванда 2 капли + чайное дерево 1 капля растворить в 1 десертной ложке растительного масла. Смазывать область шеи, миндалин.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100_71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100_71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100_71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876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100_71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500042"/>
            <a:ext cx="29432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Ароматерапия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C:\Users\SvEtA\Desktop\100_71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3116"/>
            <a:ext cx="49292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SvEtA\Desktop\САДИК\Изображение 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778" y="2497933"/>
            <a:ext cx="3214712" cy="2219325"/>
          </a:xfrm>
          <a:prstGeom prst="rect">
            <a:avLst/>
          </a:prstGeom>
          <a:noFill/>
        </p:spPr>
      </p:pic>
      <p:pic>
        <p:nvPicPr>
          <p:cNvPr id="4" name="Рисунок 3" descr="C:\Users\SvEtA\Desktop\САДИК\Изображение 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000240"/>
            <a:ext cx="21336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vEtA\Desktop\САДИК\Изображение 0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571612"/>
            <a:ext cx="271464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</a:rPr>
              <a:t>Ароматерапия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1"/>
          <p:cNvSpPr>
            <a:spLocks noChangeArrowheads="1" noChangeShapeType="1" noTextEdit="1"/>
          </p:cNvSpPr>
          <p:nvPr/>
        </p:nvSpPr>
        <p:spPr bwMode="auto">
          <a:xfrm>
            <a:off x="684213" y="1844675"/>
            <a:ext cx="7632700" cy="2232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ru-RU" sz="3600" kern="10" spc="718" dirty="0">
                <a:ln w="126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52" dir="18900000" algn="ctr" rotWithShape="0">
                    <a:srgbClr val="000099"/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14810" y="273050"/>
            <a:ext cx="3929090" cy="116205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Фитотерапия</a:t>
            </a:r>
            <a:endParaRPr lang="ru-RU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643314"/>
            <a:ext cx="46434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>
          <a:xfrm>
            <a:off x="4643438" y="1500174"/>
            <a:ext cx="4000527" cy="4857784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 древних времен наши предки использовали всевозможные растения для профилактики и лечения различных недугов. </a:t>
            </a:r>
            <a:endParaRPr lang="ru-RU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643314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ru-RU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фитотерапия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2400" b="1" dirty="0" err="1" smtClean="0">
                <a:solidFill>
                  <a:srgbClr val="002060"/>
                </a:solidFill>
              </a:rPr>
              <a:t>Фитотерапия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- это лечение при помощи лекарственных трав, так называемое </a:t>
            </a:r>
            <a:r>
              <a:rPr lang="ru-RU" sz="2400" dirty="0" err="1" smtClean="0"/>
              <a:t>траволечение</a:t>
            </a:r>
            <a:r>
              <a:rPr lang="ru-RU" sz="2400" dirty="0" smtClean="0"/>
              <a:t>, при котором прием внутрь настоев различных растений и трав, способствует очищению крови и внутренних органов от шлаков и токсинов, оказывает положительное действие на работу организма в целом, повышаются его защитные функции. При </a:t>
            </a:r>
            <a:r>
              <a:rPr lang="ru-RU" sz="2400" dirty="0" err="1" smtClean="0"/>
              <a:t>фитотерапии</a:t>
            </a:r>
            <a:r>
              <a:rPr lang="ru-RU" sz="2400" dirty="0" smtClean="0"/>
              <a:t> лечение травами не оказывает побочного влияния на организм, как это нередко случается при терапии химическими медицинскими препаратами.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Принципы лечения </a:t>
            </a:r>
            <a:r>
              <a:rPr lang="ru-RU" sz="2400" b="1" dirty="0" err="1" smtClean="0">
                <a:solidFill>
                  <a:srgbClr val="002060"/>
                </a:solidFill>
              </a:rPr>
              <a:t>фитотерапией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 smtClean="0"/>
              <a:t>     7 принципов лечения лекарственными растениями. Это </a:t>
            </a:r>
            <a:r>
              <a:rPr lang="ru-RU" sz="2400" dirty="0" err="1" smtClean="0"/>
              <a:t>этапность</a:t>
            </a:r>
            <a:r>
              <a:rPr lang="ru-RU" sz="2400" dirty="0" smtClean="0"/>
              <a:t>, системность, индивидуальность лечения, непрерывность терапии, временной</a:t>
            </a:r>
          </a:p>
          <a:p>
            <a:pPr>
              <a:buNone/>
            </a:pPr>
            <a:r>
              <a:rPr lang="ru-RU" sz="2400" dirty="0" smtClean="0"/>
              <a:t>      принцип лечения, переход от простого </a:t>
            </a:r>
          </a:p>
          <a:p>
            <a:pPr>
              <a:buNone/>
            </a:pPr>
            <a:r>
              <a:rPr lang="ru-RU" sz="2400" dirty="0" smtClean="0"/>
              <a:t>      к сложному, качество</a:t>
            </a:r>
          </a:p>
          <a:p>
            <a:pPr>
              <a:buNone/>
            </a:pPr>
            <a:r>
              <a:rPr lang="ru-RU" sz="2400" dirty="0" smtClean="0"/>
              <a:t>      лекарственного сырья.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643446"/>
            <a:ext cx="364330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58203" cy="100013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«Здоровье только одно,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 болезней тысячи».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8013" cy="4910137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u="sng" dirty="0" smtClean="0">
                <a:solidFill>
                  <a:srgbClr val="0070C0"/>
                </a:solidFill>
                <a:latin typeface="Bookman Old Style" pitchFamily="16" charset="0"/>
              </a:rPr>
              <a:t>АКТУАЛЬНОСТЬ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               </a:t>
            </a:r>
            <a:r>
              <a:rPr lang="ru-RU" sz="2000" dirty="0" smtClean="0"/>
              <a:t>Последнее столетие отмечено значительным техническим прогрессом и одновременно значительным ухудшением экологической среды нашей планеты. Эти факторы оказали влияние на физическое и психическое здоровье всех людей, а особенно на детей дошкольного возраста. Практически здоровых детей в настоящее время  почти нет.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/>
              <a:t>                Альтернативой в данном случае выступает народная медицина, ее разделы по применению растений и их ароматов для профилактики различных заболеваний. С этого года в практику нашей работы было введено систематическое употребление травяных отваров и настоев, а также вдыхание ароматов растений.</a:t>
            </a:r>
            <a:endParaRPr lang="ru-RU" sz="3600" dirty="0" smtClean="0"/>
          </a:p>
          <a:p>
            <a:endParaRPr lang="ru-RU" sz="3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7200" y="500063"/>
            <a:ext cx="8229600" cy="585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>
                <a:solidFill>
                  <a:srgbClr val="000000"/>
                </a:solidFill>
              </a:rPr>
              <a:t>   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>
                <a:solidFill>
                  <a:srgbClr val="0070C0"/>
                </a:solidFill>
              </a:rPr>
              <a:t>    </a:t>
            </a:r>
            <a:r>
              <a:rPr lang="en-GB" sz="2000" b="1" dirty="0" err="1">
                <a:solidFill>
                  <a:srgbClr val="0070C0"/>
                </a:solidFill>
              </a:rPr>
              <a:t>Цель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b="1" dirty="0" err="1">
                <a:solidFill>
                  <a:srgbClr val="0070C0"/>
                </a:solidFill>
              </a:rPr>
              <a:t>проекта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формирование</a:t>
            </a:r>
            <a:r>
              <a:rPr lang="en-GB" sz="2000" dirty="0">
                <a:solidFill>
                  <a:srgbClr val="000000"/>
                </a:solidFill>
              </a:rPr>
              <a:t> у </a:t>
            </a:r>
            <a:r>
              <a:rPr lang="ru-RU" sz="2000" dirty="0" smtClean="0">
                <a:solidFill>
                  <a:srgbClr val="000000"/>
                </a:solidFill>
              </a:rPr>
              <a:t>детей </a:t>
            </a:r>
            <a:r>
              <a:rPr lang="en-GB" sz="2000" dirty="0" err="1" smtClean="0">
                <a:solidFill>
                  <a:srgbClr val="000000"/>
                </a:solidFill>
              </a:rPr>
              <a:t>осмысленного</a:t>
            </a:r>
            <a:r>
              <a:rPr lang="en-GB" sz="2000" dirty="0" smtClean="0">
                <a:solidFill>
                  <a:srgbClr val="000000"/>
                </a:solidFill>
              </a:rPr>
              <a:t>   </a:t>
            </a:r>
            <a:endParaRPr lang="en-GB" sz="20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                         </a:t>
            </a:r>
            <a:r>
              <a:rPr lang="en-GB" sz="2000" dirty="0" err="1">
                <a:solidFill>
                  <a:srgbClr val="000000"/>
                </a:solidFill>
              </a:rPr>
              <a:t>отношения</a:t>
            </a:r>
            <a:r>
              <a:rPr lang="en-GB" sz="2000" dirty="0">
                <a:solidFill>
                  <a:srgbClr val="000000"/>
                </a:solidFill>
              </a:rPr>
              <a:t>  к </a:t>
            </a:r>
            <a:r>
              <a:rPr lang="en-GB" sz="2000" dirty="0" err="1">
                <a:solidFill>
                  <a:srgbClr val="000000"/>
                </a:solidFill>
              </a:rPr>
              <a:t>здоровому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образу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жизни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endParaRPr lang="en-GB" sz="20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   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>
                <a:solidFill>
                  <a:srgbClr val="0070C0"/>
                </a:solidFill>
              </a:rPr>
              <a:t>     </a:t>
            </a:r>
            <a:r>
              <a:rPr lang="en-GB" sz="2000" b="1" dirty="0" err="1">
                <a:solidFill>
                  <a:srgbClr val="0070C0"/>
                </a:solidFill>
              </a:rPr>
              <a:t>Задачи</a:t>
            </a:r>
            <a:r>
              <a:rPr lang="en-GB" sz="2000" b="1" dirty="0">
                <a:solidFill>
                  <a:srgbClr val="000000"/>
                </a:solidFill>
              </a:rPr>
              <a:t>: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способствовать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развитию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познавательного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интереса</a:t>
            </a:r>
            <a:r>
              <a:rPr lang="en-GB" sz="2000" dirty="0">
                <a:solidFill>
                  <a:srgbClr val="000000"/>
                </a:solidFill>
              </a:rPr>
              <a:t> к </a:t>
            </a:r>
            <a:r>
              <a:rPr lang="en-GB" sz="2000" dirty="0" err="1">
                <a:solidFill>
                  <a:srgbClr val="000000"/>
                </a:solidFill>
              </a:rPr>
              <a:t>своему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организму</a:t>
            </a:r>
            <a:r>
              <a:rPr lang="en-GB" sz="2000" dirty="0">
                <a:solidFill>
                  <a:srgbClr val="000000"/>
                </a:solidFill>
              </a:rPr>
              <a:t> и </a:t>
            </a:r>
            <a:r>
              <a:rPr lang="en-GB" sz="2000" dirty="0" err="1">
                <a:solidFill>
                  <a:srgbClr val="000000"/>
                </a:solidFill>
              </a:rPr>
              <a:t>его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возможностям</a:t>
            </a:r>
            <a:r>
              <a:rPr lang="en-GB" sz="2000" dirty="0">
                <a:solidFill>
                  <a:srgbClr val="000000"/>
                </a:solidFill>
              </a:rPr>
              <a:t>.</a:t>
            </a:r>
          </a:p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развивать</a:t>
            </a:r>
            <a:r>
              <a:rPr lang="en-GB" sz="2000" dirty="0">
                <a:solidFill>
                  <a:srgbClr val="000000"/>
                </a:solidFill>
              </a:rPr>
              <a:t> у </a:t>
            </a:r>
            <a:r>
              <a:rPr lang="en-GB" sz="2000" dirty="0" err="1">
                <a:solidFill>
                  <a:srgbClr val="000000"/>
                </a:solidFill>
              </a:rPr>
              <a:t>ребенка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готовность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самостоятельно</a:t>
            </a:r>
            <a:r>
              <a:rPr lang="en-GB" sz="2000" dirty="0">
                <a:solidFill>
                  <a:srgbClr val="000000"/>
                </a:solidFill>
              </a:rPr>
              <a:t> и </a:t>
            </a:r>
            <a:r>
              <a:rPr lang="en-GB" sz="2000" dirty="0" err="1">
                <a:solidFill>
                  <a:srgbClr val="000000"/>
                </a:solidFill>
              </a:rPr>
              <a:t>эффективно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решать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задачи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связанные</a:t>
            </a:r>
            <a:r>
              <a:rPr lang="en-GB" sz="2000" dirty="0">
                <a:solidFill>
                  <a:srgbClr val="000000"/>
                </a:solidFill>
              </a:rPr>
              <a:t> с </a:t>
            </a:r>
            <a:r>
              <a:rPr lang="en-GB" sz="2000" dirty="0" err="1">
                <a:solidFill>
                  <a:srgbClr val="000000"/>
                </a:solidFill>
              </a:rPr>
              <a:t>поддержанием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укреплением</a:t>
            </a:r>
            <a:r>
              <a:rPr lang="en-GB" sz="2000" dirty="0">
                <a:solidFill>
                  <a:srgbClr val="000000"/>
                </a:solidFill>
              </a:rPr>
              <a:t> и </a:t>
            </a:r>
            <a:r>
              <a:rPr lang="en-GB" sz="2000" dirty="0" err="1">
                <a:solidFill>
                  <a:srgbClr val="000000"/>
                </a:solidFill>
              </a:rPr>
              <a:t>сохранением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своего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здоровья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</a:p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воспитывать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бережное</a:t>
            </a:r>
            <a:r>
              <a:rPr lang="en-GB" sz="2000" dirty="0">
                <a:solidFill>
                  <a:srgbClr val="000000"/>
                </a:solidFill>
              </a:rPr>
              <a:t> и </a:t>
            </a:r>
            <a:r>
              <a:rPr lang="en-GB" sz="2000" dirty="0" err="1">
                <a:solidFill>
                  <a:srgbClr val="000000"/>
                </a:solidFill>
              </a:rPr>
              <a:t>заботливое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отношение</a:t>
            </a:r>
            <a:r>
              <a:rPr lang="en-GB" sz="2000" dirty="0">
                <a:solidFill>
                  <a:srgbClr val="000000"/>
                </a:solidFill>
              </a:rPr>
              <a:t> к </a:t>
            </a:r>
            <a:r>
              <a:rPr lang="en-GB" sz="2000" dirty="0" err="1">
                <a:solidFill>
                  <a:srgbClr val="000000"/>
                </a:solidFill>
              </a:rPr>
              <a:t>своему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здоровью</a:t>
            </a:r>
            <a:r>
              <a:rPr lang="en-GB" sz="2000" dirty="0">
                <a:solidFill>
                  <a:srgbClr val="000000"/>
                </a:solidFill>
              </a:rPr>
              <a:t> и </a:t>
            </a:r>
            <a:r>
              <a:rPr lang="en-GB" sz="2000" dirty="0" err="1">
                <a:solidFill>
                  <a:srgbClr val="000000"/>
                </a:solidFill>
              </a:rPr>
              <a:t>здоровью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окружающих</a:t>
            </a:r>
            <a:r>
              <a:rPr lang="en-GB" sz="2000" dirty="0">
                <a:solidFill>
                  <a:srgbClr val="000000"/>
                </a:solidFill>
              </a:rPr>
              <a:t>.</a:t>
            </a:r>
          </a:p>
          <a:p>
            <a:pPr marL="341313" indent="-341313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0000"/>
                </a:solidFill>
              </a:rPr>
              <a:t>совершенствовать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практические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навыки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       </a:t>
            </a:r>
            <a:r>
              <a:rPr lang="en-GB" sz="2000" dirty="0" err="1" smtClean="0">
                <a:solidFill>
                  <a:srgbClr val="000000"/>
                </a:solidFill>
              </a:rPr>
              <a:t>здорового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образа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жизни</a:t>
            </a:r>
            <a:r>
              <a:rPr lang="en-GB" sz="2000" dirty="0">
                <a:solidFill>
                  <a:srgbClr val="000000"/>
                </a:solidFill>
              </a:rPr>
              <a:t>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357694"/>
            <a:ext cx="30003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786188" y="2000250"/>
            <a:ext cx="1643062" cy="17859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 w="2844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2400" b="1" u="sng" dirty="0">
              <a:solidFill>
                <a:srgbClr val="0070C0"/>
              </a:solidFill>
              <a:latin typeface="Times New Roman" pitchFamily="16" charset="0"/>
            </a:endParaRPr>
          </a:p>
          <a:p>
            <a:pPr algn="ctr">
              <a:spcAft>
                <a:spcPts val="1000"/>
              </a:spcAft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sz="2000" b="1" u="sng" dirty="0" err="1">
                <a:solidFill>
                  <a:srgbClr val="0070C0"/>
                </a:solidFill>
                <a:latin typeface="Times New Roman" pitchFamily="16" charset="0"/>
              </a:rPr>
              <a:t>Участники</a:t>
            </a:r>
            <a:r>
              <a:rPr lang="en-GB" sz="2000" b="1" u="sng" dirty="0">
                <a:solidFill>
                  <a:srgbClr val="0070C0"/>
                </a:solidFill>
                <a:latin typeface="Times New Roman" pitchFamily="16" charset="0"/>
              </a:rPr>
              <a:t> </a:t>
            </a:r>
            <a:r>
              <a:rPr lang="en-GB" sz="2000" b="1" u="sng" dirty="0" err="1">
                <a:solidFill>
                  <a:srgbClr val="0070C0"/>
                </a:solidFill>
                <a:latin typeface="Times New Roman" pitchFamily="16" charset="0"/>
              </a:rPr>
              <a:t>проекта</a:t>
            </a:r>
            <a:r>
              <a:rPr lang="en-GB" sz="2000" b="1" u="sng" dirty="0">
                <a:solidFill>
                  <a:srgbClr val="0070C0"/>
                </a:solidFill>
                <a:latin typeface="Times New Roman" pitchFamily="16" charset="0"/>
              </a:rPr>
              <a:t> </a:t>
            </a: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928688" y="500063"/>
            <a:ext cx="2743200" cy="1785937"/>
          </a:xfrm>
          <a:prstGeom prst="wedgeRoundRectCallout">
            <a:avLst>
              <a:gd name="adj1" fmla="val 49384"/>
              <a:gd name="adj2" fmla="val 75125"/>
              <a:gd name="adj3" fmla="val 16667"/>
            </a:avLst>
          </a:prstGeom>
          <a:solidFill>
            <a:srgbClr val="00B0F0"/>
          </a:solidFill>
          <a:ln w="28440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sng" dirty="0" err="1">
                <a:solidFill>
                  <a:srgbClr val="000000"/>
                </a:solidFill>
                <a:latin typeface="Times New Roman" pitchFamily="18" charset="0"/>
              </a:rPr>
              <a:t>Методическая</a:t>
            </a:r>
            <a:r>
              <a:rPr lang="en-GB" sz="16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служ</a:t>
            </a:r>
            <a:r>
              <a:rPr lang="ru-RU" sz="1600" b="1" u="sng" dirty="0" smtClean="0">
                <a:solidFill>
                  <a:srgbClr val="000000"/>
                </a:solidFill>
                <a:latin typeface="Times New Roman" pitchFamily="18" charset="0"/>
              </a:rPr>
              <a:t>ба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оказывает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методическую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помощь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работе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над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проектом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осуществляет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взаимосвязь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взаимодействие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всех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участников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latin typeface="Times New Roman" pitchFamily="18" charset="0"/>
              </a:rPr>
              <a:t>проекта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5500688" y="428625"/>
            <a:ext cx="2528887" cy="1785938"/>
          </a:xfrm>
          <a:prstGeom prst="wedgeRoundRectCallout">
            <a:avLst>
              <a:gd name="adj1" fmla="val -54671"/>
              <a:gd name="adj2" fmla="val 76139"/>
              <a:gd name="adj3" fmla="val 16667"/>
            </a:avLst>
          </a:prstGeom>
          <a:solidFill>
            <a:srgbClr val="00B0F0"/>
          </a:solidFill>
          <a:ln w="28440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u="sng">
                <a:solidFill>
                  <a:srgbClr val="000000"/>
                </a:solidFill>
                <a:latin typeface="Times New Roman" pitchFamily="18" charset="0"/>
              </a:rPr>
              <a:t>ДЕТИ</a:t>
            </a:r>
          </a:p>
          <a:p>
            <a:pP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Участвуют в разных видах деятельности: познавательной,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игровой ,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практической.</a:t>
            </a:r>
            <a:endParaRPr lang="en-GB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3000375" y="4500563"/>
            <a:ext cx="2571750" cy="2000250"/>
          </a:xfrm>
          <a:prstGeom prst="wedgeRoundRectCallout">
            <a:avLst>
              <a:gd name="adj1" fmla="val 23968"/>
              <a:gd name="adj2" fmla="val -96264"/>
              <a:gd name="adj3" fmla="val 16667"/>
            </a:avLst>
          </a:prstGeom>
          <a:solidFill>
            <a:srgbClr val="00B0F0"/>
          </a:solidFill>
          <a:ln w="28440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 u="sng" dirty="0" err="1">
                <a:solidFill>
                  <a:srgbClr val="002060"/>
                </a:solidFill>
                <a:latin typeface="Times New Roman" pitchFamily="16" charset="0"/>
              </a:rPr>
              <a:t>Родители</a:t>
            </a:r>
            <a:r>
              <a:rPr lang="en-GB" b="1" u="sng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4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-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участвуют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 в 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совместной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деятельности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;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-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делятся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опытом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 с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другими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785813" y="2571750"/>
            <a:ext cx="2357437" cy="2071688"/>
          </a:xfrm>
          <a:prstGeom prst="wedgeRoundRectCallout">
            <a:avLst>
              <a:gd name="adj1" fmla="val 77606"/>
              <a:gd name="adj2" fmla="val 9176"/>
              <a:gd name="adj3" fmla="val 16667"/>
            </a:avLst>
          </a:prstGeom>
          <a:solidFill>
            <a:srgbClr val="00B0F0"/>
          </a:solidFill>
          <a:ln w="28440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u="sng" dirty="0" err="1">
                <a:solidFill>
                  <a:srgbClr val="000000"/>
                </a:solidFill>
                <a:latin typeface="Times New Roman" pitchFamily="18" charset="0"/>
              </a:rPr>
              <a:t>Педаго</a:t>
            </a: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</a:rPr>
              <a:t>г и </a:t>
            </a:r>
            <a:r>
              <a:rPr lang="ru-RU" sz="1600" b="1" u="sng" dirty="0" err="1">
                <a:solidFill>
                  <a:srgbClr val="000000"/>
                </a:solidFill>
                <a:latin typeface="Times New Roman" pitchFamily="18" charset="0"/>
              </a:rPr>
              <a:t>мл.воспитатель</a:t>
            </a:r>
            <a:r>
              <a:rPr lang="en-GB" sz="16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осуществляют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педагогическое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просвещение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родителей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по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проблеме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организуют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деятельность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детей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 и </a:t>
            </a:r>
            <a:r>
              <a:rPr lang="en-GB" sz="1400" dirty="0" err="1">
                <a:solidFill>
                  <a:srgbClr val="000000"/>
                </a:solidFill>
                <a:latin typeface="Times New Roman" pitchFamily="18" charset="0"/>
              </a:rPr>
              <a:t>родителей</a:t>
            </a:r>
            <a:r>
              <a:rPr lang="en-GB" sz="14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5786438" y="3286125"/>
            <a:ext cx="2786062" cy="1643063"/>
          </a:xfrm>
          <a:prstGeom prst="wedgeRoundRectCallout">
            <a:avLst>
              <a:gd name="adj1" fmla="val -62417"/>
              <a:gd name="adj2" fmla="val -96602"/>
              <a:gd name="adj3" fmla="val 16667"/>
            </a:avLst>
          </a:prstGeom>
          <a:solidFill>
            <a:srgbClr val="00B0F0"/>
          </a:solidFill>
          <a:ln w="28440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u="sng" dirty="0" err="1">
                <a:solidFill>
                  <a:srgbClr val="002060"/>
                </a:solidFill>
                <a:latin typeface="Times New Roman" pitchFamily="16" charset="0"/>
              </a:rPr>
              <a:t>Медицинские</a:t>
            </a:r>
            <a:endParaRPr lang="ru-RU" sz="1600" b="1" u="sng" dirty="0">
              <a:solidFill>
                <a:srgbClr val="002060"/>
              </a:solidFill>
              <a:latin typeface="Times New Roman" pitchFamily="16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u="sng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GB" sz="1600" b="1" u="sng" dirty="0" err="1">
                <a:solidFill>
                  <a:srgbClr val="002060"/>
                </a:solidFill>
                <a:latin typeface="Times New Roman" pitchFamily="16" charset="0"/>
              </a:rPr>
              <a:t>работники</a:t>
            </a:r>
            <a:endParaRPr lang="en-GB" sz="1600" b="1" u="sng" dirty="0">
              <a:solidFill>
                <a:srgbClr val="002060"/>
              </a:solidFill>
              <a:latin typeface="Times New Roman" pitchFamily="16" charset="0"/>
            </a:endParaRP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-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оказывают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помощь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 в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организации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оздоровительных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процедур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детям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-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дают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консультации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для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itchFamily="16" charset="0"/>
              </a:rPr>
              <a:t>родителей</a:t>
            </a:r>
            <a:r>
              <a:rPr lang="en-GB" sz="1400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ru-RU" sz="3200" b="1" i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Проект включает 3 этапа: подготовительный,</a:t>
            </a:r>
            <a:br>
              <a:rPr lang="ru-RU" sz="3200" b="1" i="1" dirty="0" smtClean="0">
                <a:ln/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основной и заключительный.</a:t>
            </a:r>
            <a:endParaRPr lang="ru-RU" sz="3200" b="1" i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Подготовительный этап.</a:t>
            </a:r>
          </a:p>
          <a:p>
            <a:pPr marL="514350" indent="-514350">
              <a:buNone/>
            </a:pPr>
            <a:r>
              <a:rPr lang="ru-RU" sz="2400" dirty="0" smtClean="0"/>
              <a:t>1.   Анкетирование родителей.</a:t>
            </a:r>
          </a:p>
          <a:p>
            <a:pPr marL="514350" indent="-514350">
              <a:buNone/>
            </a:pPr>
            <a:r>
              <a:rPr lang="ru-RU" sz="2400" dirty="0" smtClean="0"/>
              <a:t>2.   Работа со специалистами по реализации проекта</a:t>
            </a:r>
          </a:p>
          <a:p>
            <a:pPr marL="514350" indent="-514350">
              <a:buAutoNum type="arabicPeriod" startAt="3"/>
            </a:pPr>
            <a:r>
              <a:rPr lang="ru-RU" sz="2400" dirty="0" smtClean="0"/>
              <a:t>Сбор материала о лекарственных растениях приобретение лекарственных трав.  </a:t>
            </a:r>
          </a:p>
          <a:p>
            <a:pPr marL="514350" indent="-514350"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Основной этап. </a:t>
            </a:r>
            <a:r>
              <a:rPr lang="ru-RU" sz="2400" dirty="0" smtClean="0"/>
              <a:t>Состоит из 2 частей.</a:t>
            </a:r>
          </a:p>
          <a:p>
            <a:pPr marL="514350" indent="-514350">
              <a:buNone/>
            </a:pPr>
            <a:r>
              <a:rPr lang="ru-RU" sz="2400" dirty="0" smtClean="0"/>
              <a:t>Теоретическая часть:</a:t>
            </a:r>
          </a:p>
          <a:p>
            <a:pPr marL="514350" indent="-514350">
              <a:buNone/>
            </a:pPr>
            <a:r>
              <a:rPr lang="ru-RU" sz="2400" dirty="0" smtClean="0"/>
              <a:t>1.   Изучение лекарственных растений, их лечебных свойств.</a:t>
            </a:r>
          </a:p>
          <a:p>
            <a:pPr marL="514350" indent="-514350">
              <a:buNone/>
            </a:pPr>
            <a:r>
              <a:rPr lang="ru-RU" sz="2400" dirty="0" smtClean="0"/>
              <a:t>2.   Посещение библиотеки.</a:t>
            </a:r>
          </a:p>
          <a:p>
            <a:pPr marL="514350" indent="-514350">
              <a:buNone/>
            </a:pPr>
            <a:r>
              <a:rPr lang="ru-RU" sz="2400" dirty="0" smtClean="0"/>
              <a:t>3.   Чтение худ. </a:t>
            </a:r>
            <a:r>
              <a:rPr lang="ru-RU" sz="2400" dirty="0" err="1" smtClean="0"/>
              <a:t>лит-ры</a:t>
            </a:r>
            <a:r>
              <a:rPr lang="ru-RU" sz="2400" dirty="0" smtClean="0"/>
              <a:t>, стихов, загадок, пословиц, поговорок.</a:t>
            </a:r>
          </a:p>
          <a:p>
            <a:pPr marL="514350" indent="-514350">
              <a:buNone/>
            </a:pPr>
            <a:r>
              <a:rPr lang="ru-RU" sz="2400" dirty="0" smtClean="0"/>
              <a:t>4.   Все виды игр.</a:t>
            </a:r>
          </a:p>
          <a:p>
            <a:pPr marL="514350" indent="-514350">
              <a:buNone/>
            </a:pPr>
            <a:r>
              <a:rPr lang="ru-RU" sz="2400" dirty="0" smtClean="0"/>
              <a:t>5.   Продуктивная деятельность.</a:t>
            </a:r>
          </a:p>
          <a:p>
            <a:pPr marL="514350" indent="-514350">
              <a:buAutoNum type="arabicPeriod" startAt="5"/>
            </a:pPr>
            <a:endParaRPr lang="ru-RU" sz="2400" dirty="0" smtClean="0"/>
          </a:p>
          <a:p>
            <a:pPr marL="514350" indent="-514350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Практическая часть: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Прием </a:t>
            </a:r>
            <a:r>
              <a:rPr lang="ru-RU" sz="2400" dirty="0" err="1" smtClean="0"/>
              <a:t>фиточая</a:t>
            </a:r>
            <a:r>
              <a:rPr lang="ru-RU" sz="2400" dirty="0" smtClean="0"/>
              <a:t>: </a:t>
            </a:r>
          </a:p>
          <a:p>
            <a:pPr marL="457200" indent="-457200">
              <a:buNone/>
            </a:pPr>
            <a:r>
              <a:rPr lang="ru-RU" sz="2400" dirty="0" smtClean="0"/>
              <a:t>  иммуностимулирующий, витаминный и успокаивающий.</a:t>
            </a:r>
          </a:p>
          <a:p>
            <a:pPr marL="457200" indent="-457200">
              <a:buAutoNum type="arabicPeriod" startAt="2"/>
            </a:pPr>
            <a:r>
              <a:rPr lang="ru-RU" sz="2400" dirty="0" err="1" smtClean="0"/>
              <a:t>Ароматерапия</a:t>
            </a:r>
            <a:r>
              <a:rPr lang="ru-RU" sz="2400" dirty="0" smtClean="0"/>
              <a:t>.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Заключительный этап.</a:t>
            </a:r>
          </a:p>
          <a:p>
            <a:pPr marL="457200" indent="-457200">
              <a:buNone/>
            </a:pPr>
            <a:r>
              <a:rPr lang="ru-RU" sz="2400" dirty="0" smtClean="0"/>
              <a:t>1.Диагностика заболеваемости детей.</a:t>
            </a:r>
          </a:p>
          <a:p>
            <a:pPr marL="457200" indent="-457200">
              <a:buNone/>
            </a:pPr>
            <a:r>
              <a:rPr lang="ru-RU" sz="2400" dirty="0" smtClean="0"/>
              <a:t>2.Экскурсия в аптеку.</a:t>
            </a:r>
          </a:p>
          <a:p>
            <a:pPr marL="457200" indent="-457200">
              <a:buNone/>
            </a:pPr>
            <a:r>
              <a:rPr lang="ru-RU" sz="2400" dirty="0" smtClean="0"/>
              <a:t>3.Викторина «Я здоровье сберегу»</a:t>
            </a:r>
          </a:p>
          <a:p>
            <a:pPr marL="457200" indent="-457200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8013" cy="10715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Реализация </a:t>
            </a:r>
            <a:r>
              <a:rPr lang="ru-RU" sz="3200" b="1" dirty="0" err="1" smtClean="0">
                <a:solidFill>
                  <a:srgbClr val="0070C0"/>
                </a:solidFill>
              </a:rPr>
              <a:t>фитомероприятий</a:t>
            </a:r>
            <a:r>
              <a:rPr lang="ru-RU" sz="3200" b="1" dirty="0" smtClean="0">
                <a:solidFill>
                  <a:srgbClr val="0070C0"/>
                </a:solidFill>
              </a:rPr>
              <a:t> в условиях  детского сада</a:t>
            </a:r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8013" cy="4195762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Просветительская работа.</a:t>
            </a:r>
          </a:p>
          <a:p>
            <a:pPr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Консультации специалистов.</a:t>
            </a:r>
          </a:p>
          <a:p>
            <a:pPr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Приём </a:t>
            </a:r>
            <a:r>
              <a:rPr lang="ru-RU" sz="2800" dirty="0" err="1" smtClean="0">
                <a:solidFill>
                  <a:srgbClr val="00B0F0"/>
                </a:solidFill>
              </a:rPr>
              <a:t>фитонапитков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</a:p>
          <a:p>
            <a:pPr>
              <a:defRPr/>
            </a:pPr>
            <a:r>
              <a:rPr lang="ru-RU" sz="2800" dirty="0" err="1" smtClean="0">
                <a:solidFill>
                  <a:srgbClr val="00B0F0"/>
                </a:solidFill>
              </a:rPr>
              <a:t>Ароматерапия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</a:p>
          <a:p>
            <a:pPr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Оценка эффективности.</a:t>
            </a:r>
          </a:p>
          <a:p>
            <a:pPr>
              <a:buNone/>
              <a:defRPr/>
            </a:pP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786058"/>
            <a:ext cx="3929058" cy="274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1074</Words>
  <Application>Microsoft Office PowerPoint</Application>
  <PresentationFormat>Экран (4:3)</PresentationFormat>
  <Paragraphs>117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ФИТОТЕРАПИЯ </vt:lpstr>
      <vt:lpstr>Фитотерапия</vt:lpstr>
      <vt:lpstr> Что такое фитотерапия    </vt:lpstr>
      <vt:lpstr> «Здоровье только одно,  а болезней тысячи». </vt:lpstr>
      <vt:lpstr>Слайд 5</vt:lpstr>
      <vt:lpstr>Слайд 6</vt:lpstr>
      <vt:lpstr>Проект включает 3 этапа: подготовительный, основной и заключительный.</vt:lpstr>
      <vt:lpstr>Слайд 8</vt:lpstr>
      <vt:lpstr>Реализация фитомероприятий в условиях  детского сада</vt:lpstr>
      <vt:lpstr>Рецепты фитотерапии для детей</vt:lpstr>
      <vt:lpstr>Рецепты фитотерапии для детей</vt:lpstr>
      <vt:lpstr>Ароматерапия</vt:lpstr>
      <vt:lpstr>Рецепты ароматерапии для детей</vt:lpstr>
      <vt:lpstr>Слайд 14</vt:lpstr>
      <vt:lpstr>Ароматерапия</vt:lpstr>
      <vt:lpstr>Ароматерапия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ФИТОТЕРАПИЯ </dc:title>
  <dc:creator>SvEtA</dc:creator>
  <cp:lastModifiedBy>SvEtA</cp:lastModifiedBy>
  <cp:revision>8</cp:revision>
  <dcterms:created xsi:type="dcterms:W3CDTF">2013-03-09T07:28:03Z</dcterms:created>
  <dcterms:modified xsi:type="dcterms:W3CDTF">2013-03-18T07:17:55Z</dcterms:modified>
</cp:coreProperties>
</file>