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70D8-2F35-4C9F-974A-15FEC4B86676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6F17-5DBC-486A-BB60-A6F53E6F4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F4F2B-5023-4FCB-B528-0AECC09E653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gif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gif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gif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gif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gif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gif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gif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6.gif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95288" y="500063"/>
            <a:ext cx="80343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6000" b="1" u="sng" dirty="0">
                <a:solidFill>
                  <a:srgbClr val="FFFFFF"/>
                </a:solidFill>
                <a:cs typeface="Times New Roman" pitchFamily="18" charset="0"/>
              </a:rPr>
              <a:t>Презентация педагогического проекта</a:t>
            </a:r>
          </a:p>
        </p:txBody>
      </p:sp>
      <p:pic>
        <p:nvPicPr>
          <p:cNvPr id="2052" name="Picture 7" descr="get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get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7188" y="1571625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santa-sparkle-animation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3644900"/>
            <a:ext cx="41338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>
            <a:off x="3276600" y="6308725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Екатеринбург 2012</a:t>
            </a:r>
            <a:endParaRPr lang="ru-RU"/>
          </a:p>
        </p:txBody>
      </p:sp>
      <p:pic>
        <p:nvPicPr>
          <p:cNvPr id="9" name="Picture 11" descr="FIREWRK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5373688"/>
            <a:ext cx="11541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FIREWRK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4664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FIREWRK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5445125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REWRK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12088" y="692150"/>
            <a:ext cx="11541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IREWRK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912" y="1196752"/>
            <a:ext cx="11541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188640"/>
            <a:ext cx="9217024" cy="132343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реализации проекта через разные виды деятельности: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429000" y="2819400"/>
            <a:ext cx="2582863" cy="1928813"/>
          </a:xfrm>
          <a:prstGeom prst="ellipse">
            <a:avLst/>
          </a:prstGeom>
          <a:solidFill>
            <a:srgbClr val="00FFFF"/>
          </a:solidFill>
          <a:ln w="2857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Виды деятельности</a:t>
            </a:r>
          </a:p>
        </p:txBody>
      </p:sp>
      <p:sp>
        <p:nvSpPr>
          <p:cNvPr id="10" name="Содержимое 4"/>
          <p:cNvSpPr>
            <a:spLocks/>
          </p:cNvSpPr>
          <p:nvPr/>
        </p:nvSpPr>
        <p:spPr bwMode="auto">
          <a:xfrm>
            <a:off x="251520" y="2348880"/>
            <a:ext cx="2952328" cy="1000125"/>
          </a:xfrm>
          <a:prstGeom prst="ellipse">
            <a:avLst/>
          </a:prstGeom>
          <a:solidFill>
            <a:srgbClr val="66FF33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Игровая</a:t>
            </a:r>
          </a:p>
        </p:txBody>
      </p:sp>
      <p:sp>
        <p:nvSpPr>
          <p:cNvPr id="12" name="Содержимое 4"/>
          <p:cNvSpPr>
            <a:spLocks/>
          </p:cNvSpPr>
          <p:nvPr/>
        </p:nvSpPr>
        <p:spPr bwMode="auto">
          <a:xfrm>
            <a:off x="179512" y="3789040"/>
            <a:ext cx="3203848" cy="1000125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Познавательно-исследователькая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3" name="Содержимое 4"/>
          <p:cNvSpPr>
            <a:spLocks/>
          </p:cNvSpPr>
          <p:nvPr/>
        </p:nvSpPr>
        <p:spPr bwMode="auto">
          <a:xfrm>
            <a:off x="2916238" y="5589588"/>
            <a:ext cx="2951162" cy="1000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Музыкально-художественная</a:t>
            </a:r>
          </a:p>
        </p:txBody>
      </p:sp>
      <p:sp>
        <p:nvSpPr>
          <p:cNvPr id="14" name="Содержимое 4"/>
          <p:cNvSpPr>
            <a:spLocks/>
          </p:cNvSpPr>
          <p:nvPr/>
        </p:nvSpPr>
        <p:spPr bwMode="auto">
          <a:xfrm>
            <a:off x="6056313" y="2276872"/>
            <a:ext cx="3087687" cy="92868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Продуктивная</a:t>
            </a:r>
          </a:p>
        </p:txBody>
      </p:sp>
      <p:sp>
        <p:nvSpPr>
          <p:cNvPr id="15" name="Содержимое 4"/>
          <p:cNvSpPr>
            <a:spLocks/>
          </p:cNvSpPr>
          <p:nvPr/>
        </p:nvSpPr>
        <p:spPr bwMode="auto">
          <a:xfrm>
            <a:off x="6084888" y="3573016"/>
            <a:ext cx="3059112" cy="928688"/>
          </a:xfrm>
          <a:prstGeom prst="ellipse">
            <a:avLst/>
          </a:prstGeom>
          <a:solidFill>
            <a:srgbClr val="F8220C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Чтение художественной литературы</a:t>
            </a:r>
          </a:p>
        </p:txBody>
      </p:sp>
      <p:sp>
        <p:nvSpPr>
          <p:cNvPr id="16" name="Содержимое 4"/>
          <p:cNvSpPr>
            <a:spLocks/>
          </p:cNvSpPr>
          <p:nvPr/>
        </p:nvSpPr>
        <p:spPr bwMode="auto">
          <a:xfrm>
            <a:off x="5940152" y="4869160"/>
            <a:ext cx="2987675" cy="928687"/>
          </a:xfrm>
          <a:prstGeom prst="ellipse">
            <a:avLst/>
          </a:prstGeom>
          <a:solidFill>
            <a:srgbClr val="4F3C94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Коммуникативная</a:t>
            </a:r>
          </a:p>
        </p:txBody>
      </p:sp>
      <p:sp>
        <p:nvSpPr>
          <p:cNvPr id="17" name="Содержимое 4"/>
          <p:cNvSpPr>
            <a:spLocks/>
          </p:cNvSpPr>
          <p:nvPr/>
        </p:nvSpPr>
        <p:spPr bwMode="auto">
          <a:xfrm>
            <a:off x="251520" y="4941168"/>
            <a:ext cx="2735263" cy="928687"/>
          </a:xfrm>
          <a:prstGeom prst="ellipse">
            <a:avLst/>
          </a:prstGeom>
          <a:solidFill>
            <a:srgbClr val="0066FF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Художественно-эстетическая</a:t>
            </a:r>
          </a:p>
        </p:txBody>
      </p:sp>
      <p:sp>
        <p:nvSpPr>
          <p:cNvPr id="19" name="Содержимое 4"/>
          <p:cNvSpPr>
            <a:spLocks/>
          </p:cNvSpPr>
          <p:nvPr/>
        </p:nvSpPr>
        <p:spPr bwMode="auto">
          <a:xfrm>
            <a:off x="2987824" y="1556792"/>
            <a:ext cx="3384550" cy="1000125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157D35"/>
            </a:solidFill>
            <a:round/>
            <a:headEnd/>
            <a:tailEnd/>
          </a:ln>
        </p:spPr>
        <p:txBody>
          <a:bodyPr anchor="ctr"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Работа с родителями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871296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реализации проекта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1619250" y="1484313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FF"/>
                </a:solidFill>
              </a:rPr>
              <a:t>1. Подготовительный</a:t>
            </a:r>
            <a:endParaRPr lang="ru-RU" sz="3600"/>
          </a:p>
        </p:txBody>
      </p:sp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395288" y="2492375"/>
            <a:ext cx="83169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cs typeface="Times New Roman" pitchFamily="18" charset="0"/>
              </a:rPr>
              <a:t>1.Подобрать методическую и художественную литературу по данной теме.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2.Разработка педагогического проекта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3. Проведение консультаций для родителей.</a:t>
            </a:r>
          </a:p>
          <a:p>
            <a:pPr eaLnBrk="0" hangingPunct="0"/>
            <a:r>
              <a:rPr lang="ru-RU" sz="2800">
                <a:cs typeface="Times New Roman" pitchFamily="18" charset="0"/>
              </a:rPr>
              <a:t>4. Оформление альбомов с рекомендациями для родителей.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1403350" y="40481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Реализация проекта</a:t>
            </a:r>
            <a:endParaRPr lang="ru-RU" sz="4000"/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1692275" y="1557338"/>
            <a:ext cx="712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Практический с родителями</a:t>
            </a:r>
          </a:p>
        </p:txBody>
      </p:sp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468313" y="2420938"/>
            <a:ext cx="80994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cs typeface="Times New Roman" pitchFamily="18" charset="0"/>
              </a:rPr>
              <a:t>1.Организация консультаций мастерских для родителей.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3.Проведение тематических занятий.</a:t>
            </a:r>
          </a:p>
          <a:p>
            <a:pPr eaLnBrk="0" hangingPunct="0"/>
            <a:r>
              <a:rPr lang="ru-RU" sz="3200">
                <a:cs typeface="Times New Roman" pitchFamily="18" charset="0"/>
              </a:rPr>
              <a:t>4. Изготовление поделок для выставки в домашних условиях</a:t>
            </a:r>
            <a:r>
              <a:rPr lang="ru-RU" sz="1600">
                <a:cs typeface="Times New Roman" pitchFamily="18" charset="0"/>
              </a:rPr>
              <a:t>.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1403350" y="40481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Реализация проекта</a:t>
            </a:r>
            <a:endParaRPr lang="ru-RU" sz="4000"/>
          </a:p>
        </p:txBody>
      </p:sp>
      <p:sp>
        <p:nvSpPr>
          <p:cNvPr id="17416" name="Прямоугольник 8"/>
          <p:cNvSpPr>
            <a:spLocks noChangeArrowheads="1"/>
          </p:cNvSpPr>
          <p:nvPr/>
        </p:nvSpPr>
        <p:spPr bwMode="auto">
          <a:xfrm>
            <a:off x="1692275" y="1557338"/>
            <a:ext cx="6696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Практический с детьми</a:t>
            </a:r>
          </a:p>
        </p:txBody>
      </p:sp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250825" y="2265363"/>
            <a:ext cx="86423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cs typeface="Times New Roman" pitchFamily="18" charset="0"/>
              </a:rPr>
              <a:t>1.Проведение дидактических игр.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2.Чтение художественной литературы.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3.Проведение занятий.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4. Помощь родителям в изготовление поделок для выставки.</a:t>
            </a:r>
          </a:p>
          <a:p>
            <a:pPr eaLnBrk="0" hangingPunct="0"/>
            <a:r>
              <a:rPr lang="ru-RU" sz="3200">
                <a:cs typeface="Times New Roman" pitchFamily="18" charset="0"/>
              </a:rPr>
              <a:t>5. Посещение выставки.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1403350" y="40481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Реализация проекта</a:t>
            </a:r>
            <a:endParaRPr lang="ru-RU" sz="4000"/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1692275" y="1557338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Заключительный</a:t>
            </a: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684213" y="2924175"/>
            <a:ext cx="78835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cs typeface="Times New Roman" pitchFamily="18" charset="0"/>
              </a:rPr>
              <a:t>1. Создание выставки.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2. Присуждение номинаций.</a:t>
            </a:r>
            <a:endParaRPr lang="ru-RU" sz="3200"/>
          </a:p>
          <a:p>
            <a:pPr eaLnBrk="0" hangingPunct="0"/>
            <a:r>
              <a:rPr lang="ru-RU" sz="3200">
                <a:cs typeface="Times New Roman" pitchFamily="18" charset="0"/>
              </a:rPr>
              <a:t>3. Посещение выставки.</a:t>
            </a:r>
          </a:p>
          <a:p>
            <a:pPr eaLnBrk="0" hangingPunct="0"/>
            <a:r>
              <a:rPr lang="ru-RU" sz="3200">
                <a:cs typeface="Times New Roman" pitchFamily="18" charset="0"/>
              </a:rPr>
              <a:t>4. Новогодний праздник.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1403350" y="404813"/>
            <a:ext cx="626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00FF"/>
                </a:solidFill>
              </a:rPr>
              <a:t>Реализация проекта</a:t>
            </a:r>
            <a:endParaRPr lang="ru-RU" sz="4000" dirty="0"/>
          </a:p>
        </p:txBody>
      </p:sp>
      <p:sp>
        <p:nvSpPr>
          <p:cNvPr id="19464" name="Прямоугольник 8"/>
          <p:cNvSpPr>
            <a:spLocks noChangeArrowheads="1"/>
          </p:cNvSpPr>
          <p:nvPr/>
        </p:nvSpPr>
        <p:spPr bwMode="auto">
          <a:xfrm>
            <a:off x="1692275" y="1557338"/>
            <a:ext cx="6048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</a:rPr>
              <a:t>Игровая деятельность</a:t>
            </a:r>
            <a:endParaRPr lang="ru-RU" sz="3600" dirty="0"/>
          </a:p>
        </p:txBody>
      </p:sp>
      <p:pic>
        <p:nvPicPr>
          <p:cNvPr id="19465" name="Picture 9" descr="O:\Рабочий стол\Люба\фото\2012-2013 уч. год\режимные моменты\DSCF83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636912"/>
            <a:ext cx="4032448" cy="2688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7" name="Picture 11" descr="O:\Рабочий стол\Люба\фото\2012-2013 уч. год\режимные моменты\DSCF837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2636912"/>
            <a:ext cx="4032448" cy="2688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O:\Рабочий стол\Люба\фото\2012-2013 уч. год\рисунки\DSCF85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2732855" y="3611961"/>
            <a:ext cx="3690049" cy="2460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6803" name="Picture 3" descr="O:\Рабочий стол\Люба\фото\2012-2013 уч. год\рисунки\DSCF852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-252536" y="3717032"/>
            <a:ext cx="345638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6804" name="Picture 4" descr="O:\Рабочий стол\Люба\фото\2012-2013 уч. год\рисунки\DSCF85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5949213" y="3851987"/>
            <a:ext cx="3402017" cy="2268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115616" y="98072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Выставка детских работ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(коллективное творчество)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O:\Рабочий стол\Люба\фото\2012-2013 уч. год\режимные моменты\фото00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1124744"/>
            <a:ext cx="3456384" cy="2592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4756" name="Picture 4" descr="O:\Рабочий стол\Люба\фото\2012-2013 уч. год\режимные моменты\Изображение 0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551" y="4005064"/>
            <a:ext cx="3552583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4757" name="Picture 5" descr="O:\Рабочий стол\Люба\фото\2012-2013 уч. год\режимные моменты\Изображение 09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40767" y="1268760"/>
            <a:ext cx="3591673" cy="489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79512" y="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Оформление участка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(коллективное творчество)</a:t>
            </a:r>
            <a:endParaRPr lang="ru-RU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O:\Рабочий стол\Люба\фото\2012-2013 уч. год\режимные моменты\DSCF855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692696"/>
            <a:ext cx="4176464" cy="2784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5780" name="Picture 4" descr="O:\Рабочий стол\Люба\фото\2012-2013 уч. год\режимные моменты\DSCF85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692696"/>
            <a:ext cx="4212469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5781" name="Picture 5" descr="O:\Рабочий стол\Люба\фото\2012-2013 уч. год\новогодняя поделка\DSCF86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3768" y="3717032"/>
            <a:ext cx="4481628" cy="2987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763688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Оформление группы</a:t>
            </a:r>
            <a:endParaRPr lang="ru-RU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771775" y="32845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O:\Рабочий стол\Люба\фото\2012-2013 уч. год\новогодняя поделка\DSCF85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89040"/>
            <a:ext cx="4601416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8" name="Picture 8" descr="O:\Рабочий стол\Люба\фото\2012-2013 уч. год\новогодняя поделка\DSCF85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39528" y="3789040"/>
            <a:ext cx="4604472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827584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Творческие работы для выставки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 «Мастерская Деда Мороза»</a:t>
            </a:r>
          </a:p>
        </p:txBody>
      </p:sp>
      <p:pic>
        <p:nvPicPr>
          <p:cNvPr id="10" name="Picture 8" descr="ele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6021288"/>
            <a:ext cx="39957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857250" y="642938"/>
            <a:ext cx="69119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Творческий проект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"Мастерская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Деда Мороза"</a:t>
            </a:r>
          </a:p>
        </p:txBody>
      </p:sp>
      <p:pic>
        <p:nvPicPr>
          <p:cNvPr id="4117" name="Picture 21" descr="36"/>
          <p:cNvPicPr>
            <a:picLocks noChangeAspect="1" noChangeArrowheads="1"/>
          </p:cNvPicPr>
          <p:nvPr/>
        </p:nvPicPr>
        <p:blipFill>
          <a:blip r:embed="rId4" cstate="email">
            <a:lum bright="24000" contrast="12000"/>
          </a:blip>
          <a:srcRect/>
          <a:stretch>
            <a:fillRect/>
          </a:stretch>
        </p:blipFill>
        <p:spPr bwMode="auto">
          <a:xfrm>
            <a:off x="1907704" y="2636912"/>
            <a:ext cx="5329237" cy="399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7" name="WordArt 24"/>
          <p:cNvSpPr>
            <a:spLocks noChangeArrowheads="1" noChangeShapeType="1" noTextEdit="1"/>
          </p:cNvSpPr>
          <p:nvPr/>
        </p:nvSpPr>
        <p:spPr bwMode="auto">
          <a:xfrm>
            <a:off x="539750" y="6381750"/>
            <a:ext cx="8636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8" name="WordArt 25"/>
          <p:cNvSpPr>
            <a:spLocks noChangeArrowheads="1" noChangeShapeType="1" noTextEdit="1"/>
          </p:cNvSpPr>
          <p:nvPr/>
        </p:nvSpPr>
        <p:spPr bwMode="auto">
          <a:xfrm>
            <a:off x="214313" y="5929313"/>
            <a:ext cx="169386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14375" y="-142875"/>
            <a:ext cx="7242175" cy="1143000"/>
          </a:xfrm>
        </p:spPr>
        <p:txBody>
          <a:bodyPr/>
          <a:lstStyle/>
          <a:p>
            <a:endParaRPr lang="ru-RU" sz="2400" b="1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:\Рабочий стол\Люба\фото\2012-2013 уч. год\новогодняя поделка\DSCF85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76672"/>
            <a:ext cx="4572000" cy="3048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0" descr="O:\Рабочий стол\Люба\фото\2012-2013 уч. год\новогодняя поделка\DSCF85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3645024"/>
            <a:ext cx="4572000" cy="30471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O:\Рабочий стол\Люба\фото\2012-2013 уч. год\новогодняя поделка\DSCF85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645024"/>
            <a:ext cx="4392488" cy="2928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10" descr="O:\Рабочий стол\Люба\фото\2012-2013 уч. год\новогодняя поделка\DSCF85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752" y="116632"/>
            <a:ext cx="4824536" cy="32163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2" descr="O:\Рабочий стол\Люба\фото\2012-2013 уч. год\новогодняя поделка\DSCF854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3645024"/>
            <a:ext cx="4392003" cy="2928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O:\Рабочий стол\Люба\фото\2012-2013 уч. год\новогодняя поделка\DSCF85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832" y="2431688"/>
            <a:ext cx="2880320" cy="431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O:\Рабочий стол\Люба\фото\2012-2013 уч. год\новогодняя поделка\DSCF851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4052" y="692696"/>
            <a:ext cx="2771763" cy="4156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9" descr="O:\Рабочий стол\Люба\фото\2012-2013 уч. год\новогодняя поделка\DSCF85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176" y="620688"/>
            <a:ext cx="2891765" cy="4335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O:\Рабочий стол\Люба\фото\2012-2013 уч. год\новогодняя поделка\DSCF85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1844824"/>
            <a:ext cx="2952328" cy="4427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8" name="Picture 3" descr="O:\Рабочий стол\Люба\фото\2012-2013 уч. год\новогодняя поделка\DSCF854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332656"/>
            <a:ext cx="4211960" cy="2807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9" name="Picture 4" descr="O:\Рабочий стол\Люба\фото\2012-2013 уч. год\новогодняя поделка\DSCF857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3645024"/>
            <a:ext cx="4211960" cy="2809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8" descr="ele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V="1">
            <a:off x="1475656" y="3212976"/>
            <a:ext cx="2664296" cy="38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O:\Рабочий стол\Люба\фото\2012-2013 уч. год\Новый год утренник\DSCF86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861048"/>
            <a:ext cx="4176464" cy="27843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3" descr="O:\Рабочий стол\Люба\фото\2012-2013 уч. год\Новый год утренник\DSCF86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836712"/>
            <a:ext cx="4248472" cy="2832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O:\Рабочий стол\Люба\фото\2012-2013 уч. год\Новый год утренник\DSCF86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3861048"/>
            <a:ext cx="4158288" cy="2772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899592" y="1886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Награждение участников выставки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O:\Рабочий стол\Люба\фото\2012-2013 уч. год\Новый год утренник\DSCF86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1668634"/>
            <a:ext cx="3456384" cy="50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2707" name="Picture 3" descr="O:\Рабочий стол\Люба\фото\2012-2013 уч. год\Новый год утренник\DSCF868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 flipV="1">
            <a:off x="4247964" y="2708920"/>
            <a:ext cx="4663172" cy="3108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62068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Новогодний утренник «Новогодняя сказка»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O:\Рабочий стол\Люба\фото\2012-2013 уч. год\Новый год утренник\DSCF867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501008"/>
            <a:ext cx="4711451" cy="314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3732" name="Picture 4" descr="O:\Рабочий стол\Люба\фото\2012-2013 уч. год\Новый год утренник\DSCF870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60648"/>
            <a:ext cx="4392488" cy="2928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O:\Рабочий стол\Люба\фото\2012-2013 уч. год\Новый год утренник\DSCF87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3501008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683" name="Picture 3" descr="O:\Рабочий стол\Люба\фото\2012-2013 уч. год\Новый год утренник\DSCF87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1772816"/>
            <a:ext cx="3168352" cy="457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755576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Вручение подарков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8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1" name="Picture 9" descr="12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933825"/>
            <a:ext cx="2514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5357813"/>
            <a:ext cx="11541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765175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Прямоугольник 11"/>
          <p:cNvSpPr>
            <a:spLocks noChangeArrowheads="1"/>
          </p:cNvSpPr>
          <p:nvPr/>
        </p:nvSpPr>
        <p:spPr bwMode="auto">
          <a:xfrm>
            <a:off x="2790825" y="6092825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Екатеринбург 2012</a:t>
            </a:r>
            <a:endParaRPr lang="ru-RU"/>
          </a:p>
        </p:txBody>
      </p:sp>
      <p:pic>
        <p:nvPicPr>
          <p:cNvPr id="53255" name="Picture 7" descr="4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2565400"/>
            <a:ext cx="39608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765175"/>
            <a:ext cx="115411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2205038"/>
            <a:ext cx="1154113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47244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450850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FIREWRK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260350"/>
            <a:ext cx="11541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Горизонтальный свиток 7"/>
          <p:cNvSpPr>
            <a:spLocks noChangeArrowheads="1"/>
          </p:cNvSpPr>
          <p:nvPr/>
        </p:nvSpPr>
        <p:spPr bwMode="auto">
          <a:xfrm>
            <a:off x="1763688" y="1556792"/>
            <a:ext cx="6552728" cy="288032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73050" indent="-273050">
              <a:lnSpc>
                <a:spcPct val="60000"/>
              </a:lnSpc>
              <a:defRPr/>
            </a:pPr>
            <a:endParaRPr lang="ru-RU" sz="2000" b="1" dirty="0">
              <a:solidFill>
                <a:srgbClr val="000000"/>
              </a:solidFill>
            </a:endParaRPr>
          </a:p>
          <a:p>
            <a:pPr marL="273050" indent="-273050">
              <a:lnSpc>
                <a:spcPct val="60000"/>
              </a:lnSpc>
              <a:defRPr/>
            </a:pP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73050" indent="-273050">
              <a:lnSpc>
                <a:spcPct val="60000"/>
              </a:lnSpc>
              <a:defRPr/>
            </a:pPr>
            <a:r>
              <a:rPr lang="ru-RU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проекта: </a:t>
            </a:r>
          </a:p>
          <a:p>
            <a:pPr marL="273050" indent="-273050">
              <a:lnSpc>
                <a:spcPct val="60000"/>
              </a:lnSpc>
              <a:defRPr/>
            </a:pPr>
            <a:endParaRPr lang="ru-RU" sz="2000" b="1" dirty="0">
              <a:ln>
                <a:solidFill>
                  <a:srgbClr val="006600"/>
                </a:solidFill>
              </a:ln>
              <a:solidFill>
                <a:srgbClr val="0070C0"/>
              </a:solidFill>
            </a:endParaRPr>
          </a:p>
          <a:p>
            <a:pPr marL="273050" indent="-273050">
              <a:lnSpc>
                <a:spcPct val="60000"/>
              </a:lnSpc>
              <a:defRPr/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воспитатель МБДОУ № </a:t>
            </a:r>
            <a:r>
              <a:rPr lang="en-US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414</a:t>
            </a: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pPr marL="273050" indent="-273050">
              <a:lnSpc>
                <a:spcPct val="60000"/>
              </a:lnSpc>
              <a:defRPr/>
            </a:pPr>
            <a:endParaRPr lang="ru-RU" sz="2000" b="1" dirty="0">
              <a:ln>
                <a:solidFill>
                  <a:srgbClr val="006600"/>
                </a:solidFill>
              </a:ln>
              <a:solidFill>
                <a:srgbClr val="0070C0"/>
              </a:solidFill>
            </a:endParaRPr>
          </a:p>
          <a:p>
            <a:pPr marL="273050" indent="-273050">
              <a:lnSpc>
                <a:spcPct val="60000"/>
              </a:lnSpc>
              <a:defRPr/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Якимова Любовь Вячеславовна</a:t>
            </a:r>
          </a:p>
          <a:p>
            <a:pPr marL="273050" indent="-273050">
              <a:lnSpc>
                <a:spcPct val="60000"/>
              </a:lnSpc>
              <a:defRPr/>
            </a:pPr>
            <a:endParaRPr lang="ru-RU" sz="2000" b="1" dirty="0">
              <a:ln>
                <a:solidFill>
                  <a:srgbClr val="006600"/>
                </a:solidFill>
              </a:ln>
              <a:solidFill>
                <a:srgbClr val="0070C0"/>
              </a:solidFill>
            </a:endParaRPr>
          </a:p>
          <a:p>
            <a:pPr marL="273050" indent="-273050">
              <a:lnSpc>
                <a:spcPct val="50000"/>
              </a:lnSpc>
              <a:defRPr/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Исполнители: дети, педагоги, родители.</a:t>
            </a:r>
          </a:p>
          <a:p>
            <a:pPr marL="273050" indent="-273050">
              <a:lnSpc>
                <a:spcPct val="50000"/>
              </a:lnSpc>
              <a:defRPr/>
            </a:pPr>
            <a:endParaRPr lang="ru-RU" sz="2000" b="1" dirty="0">
              <a:ln>
                <a:solidFill>
                  <a:srgbClr val="006600"/>
                </a:solidFill>
              </a:ln>
              <a:solidFill>
                <a:srgbClr val="0070C0"/>
              </a:solidFill>
            </a:endParaRPr>
          </a:p>
          <a:p>
            <a:pPr marL="273050" indent="-273050">
              <a:lnSpc>
                <a:spcPct val="50000"/>
              </a:lnSpc>
              <a:defRPr/>
            </a:pPr>
            <a:r>
              <a:rPr lang="ru-RU" sz="2000" b="1" dirty="0">
                <a:ln>
                  <a:solidFill>
                    <a:srgbClr val="006600"/>
                  </a:solidFill>
                </a:ln>
                <a:solidFill>
                  <a:srgbClr val="0070C0"/>
                </a:solidFill>
              </a:rPr>
              <a:t>Сроки работы : ноябрь  - декабрь 2012 г.</a:t>
            </a:r>
          </a:p>
        </p:txBody>
      </p:sp>
      <p:sp>
        <p:nvSpPr>
          <p:cNvPr id="4104" name="Прямоугольник 8"/>
          <p:cNvSpPr>
            <a:spLocks noChangeArrowheads="1"/>
          </p:cNvSpPr>
          <p:nvPr/>
        </p:nvSpPr>
        <p:spPr bwMode="auto">
          <a:xfrm>
            <a:off x="3132138" y="6092825"/>
            <a:ext cx="2338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Екатеринбург 2012</a:t>
            </a:r>
            <a:endParaRPr lang="ru-RU"/>
          </a:p>
        </p:txBody>
      </p:sp>
      <p:pic>
        <p:nvPicPr>
          <p:cNvPr id="4105" name="Picture 13" descr="santa-sparkle-animation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3500" y="4532313"/>
            <a:ext cx="413385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1692275" y="404813"/>
            <a:ext cx="6264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0000FF"/>
                </a:solidFill>
              </a:rPr>
              <a:t>Актуальность:</a:t>
            </a:r>
            <a:endParaRPr lang="ru-RU" sz="6000"/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827088" y="1687513"/>
            <a:ext cx="770572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200" b="1" dirty="0"/>
          </a:p>
          <a:p>
            <a:pPr>
              <a:buFont typeface="Arial" charset="0"/>
              <a:buChar char="•"/>
            </a:pPr>
            <a:r>
              <a:rPr lang="ru-RU" sz="4000" b="1" dirty="0"/>
              <a:t>взаимодействие педагогов ДОУ и родителей воспитанников, </a:t>
            </a:r>
          </a:p>
          <a:p>
            <a:pPr>
              <a:buFont typeface="Arial" charset="0"/>
              <a:buChar char="•"/>
            </a:pPr>
            <a:r>
              <a:rPr lang="ru-RU" sz="4000" b="1" dirty="0"/>
              <a:t>вовлечение их в жизнь детского сада и группы в частности. </a:t>
            </a:r>
          </a:p>
          <a:p>
            <a:endParaRPr lang="ru-RU" sz="22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1619250" y="765175"/>
            <a:ext cx="60483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000FF"/>
                </a:solidFill>
              </a:rPr>
              <a:t>Цель проекта:</a:t>
            </a:r>
            <a:endParaRPr lang="ru-RU" sz="6000"/>
          </a:p>
        </p:txBody>
      </p:sp>
      <p:sp>
        <p:nvSpPr>
          <p:cNvPr id="6152" name="Прямоугольник 7"/>
          <p:cNvSpPr>
            <a:spLocks noChangeArrowheads="1"/>
          </p:cNvSpPr>
          <p:nvPr/>
        </p:nvSpPr>
        <p:spPr bwMode="auto">
          <a:xfrm>
            <a:off x="827088" y="2565400"/>
            <a:ext cx="77771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 b="1"/>
              <a:t>привлечь родителей к участию в жизни своих детей в ДОУ;</a:t>
            </a:r>
          </a:p>
          <a:p>
            <a:pPr>
              <a:buFont typeface="Arial" charset="0"/>
              <a:buChar char="•"/>
            </a:pPr>
            <a:r>
              <a:rPr lang="ru-RU" sz="4000" b="1"/>
              <a:t>укрепить связи поколений.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1187450" y="260350"/>
            <a:ext cx="6480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000FF"/>
                </a:solidFill>
              </a:rPr>
              <a:t>Задачи проекта:</a:t>
            </a:r>
            <a:endParaRPr lang="ru-RU" sz="6000"/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179388" y="1268413"/>
            <a:ext cx="89646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b="1" dirty="0"/>
              <a:t>развивать познавательную активность дошкольников;</a:t>
            </a:r>
          </a:p>
          <a:p>
            <a:pPr>
              <a:buFont typeface="Arial" charset="0"/>
              <a:buChar char="•"/>
            </a:pPr>
            <a:r>
              <a:rPr lang="ru-RU" sz="3600" b="1" dirty="0"/>
              <a:t>  налаживать конструктивное взаимодействие с семьями воспитанников;</a:t>
            </a:r>
          </a:p>
          <a:p>
            <a:pPr>
              <a:buFont typeface="Arial" charset="0"/>
              <a:buChar char="•"/>
            </a:pPr>
            <a:r>
              <a:rPr lang="ru-RU" sz="3600" b="1" dirty="0"/>
              <a:t>повышать уровень вовлеченности родителей в деятельность ДОУ;</a:t>
            </a:r>
          </a:p>
          <a:p>
            <a:pPr>
              <a:buFont typeface="Arial" charset="0"/>
              <a:buChar char="•"/>
            </a:pPr>
            <a:r>
              <a:rPr lang="ru-RU" sz="3600" b="1" dirty="0"/>
              <a:t> воспитывать интерес к народному творчеству, любовь к ручному труду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116632"/>
            <a:ext cx="626469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Результат для всех участников проекта: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556792"/>
            <a:ext cx="8136904" cy="51706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Дети: </a:t>
            </a:r>
            <a:r>
              <a:rPr lang="ru-RU" sz="2200" b="1" dirty="0"/>
              <a:t>с уважением и гордостью относятся к родителям; совместно с взрослыми изготавливают поделки из подручного материала, проявляют творческую активность; проявляют умение общаться; отражают свои творческие замыслы в продуктивной деятельности.</a:t>
            </a:r>
          </a:p>
          <a:p>
            <a:pPr>
              <a:defRPr/>
            </a:pPr>
            <a:r>
              <a:rPr lang="ru-RU" sz="2200" b="1" dirty="0"/>
              <a:t> </a:t>
            </a:r>
          </a:p>
          <a:p>
            <a:pPr>
              <a:defRPr/>
            </a:pPr>
            <a:r>
              <a:rPr lang="ru-RU" sz="2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Педагог: </a:t>
            </a:r>
            <a:r>
              <a:rPr lang="ru-RU" sz="2200" b="1" dirty="0"/>
              <a:t>ориентирует, создает мотивацию у родителей к совместному творчеству; ориентирует родителей на активное участие в жизни ребенка.</a:t>
            </a:r>
          </a:p>
          <a:p>
            <a:pPr>
              <a:defRPr/>
            </a:pPr>
            <a:r>
              <a:rPr lang="ru-RU" sz="2200" b="1" dirty="0"/>
              <a:t> </a:t>
            </a:r>
          </a:p>
          <a:p>
            <a:pPr>
              <a:defRPr/>
            </a:pPr>
            <a:r>
              <a:rPr lang="ru-RU" sz="2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Родители: </a:t>
            </a:r>
            <a:r>
              <a:rPr lang="ru-RU" sz="2200" b="1" dirty="0"/>
              <a:t>проявляют интерес к проблеме создания выставки, поддерживают детей эмоционально; реализуют творческие замыслы ребенка; совместно изготавливают поделки для выставки.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626469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Разработка проекта:</a:t>
            </a:r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468313" y="1557338"/>
            <a:ext cx="8280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1. Разработать положение о создание выставки в группе.</a:t>
            </a:r>
          </a:p>
          <a:p>
            <a:r>
              <a:rPr lang="ru-RU" sz="2400" b="1" dirty="0"/>
              <a:t> 2. Провести консультации для родителей с образцами  вариантов поделок.</a:t>
            </a:r>
          </a:p>
          <a:p>
            <a:r>
              <a:rPr lang="ru-RU" sz="2400" b="1" dirty="0"/>
              <a:t> 3. Провести беседу с родителями о важности совместной деятельности с ребенком.</a:t>
            </a:r>
          </a:p>
          <a:p>
            <a:r>
              <a:rPr lang="ru-RU" sz="2400" b="1" dirty="0"/>
              <a:t> 4. Пригласить родителей посетить тематическое занятие, организованное   в своей возрастной группе.</a:t>
            </a:r>
          </a:p>
          <a:p>
            <a:r>
              <a:rPr lang="ru-RU" sz="2400" b="1" dirty="0"/>
              <a:t> 5. Предложить родителям вместе с детьми дома реализовать свои творческие замыслы в изготовлении поделок.</a:t>
            </a:r>
          </a:p>
          <a:p>
            <a:r>
              <a:rPr lang="ru-RU" sz="2400" b="1" dirty="0"/>
              <a:t> 6. Создать выставку «Мастерская Деда Мороза».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8" descr="c526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0425" y="188913"/>
            <a:ext cx="1933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214438" y="285750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get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71500" y="1785938"/>
            <a:ext cx="863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05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5500688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39653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проектной деятельности: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" y="981075"/>
            <a:ext cx="8675688" cy="1876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–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подготовительный</a:t>
            </a:r>
            <a:r>
              <a:rPr lang="ru-RU" sz="2800" b="1" dirty="0">
                <a:solidFill>
                  <a:srgbClr val="0D0D0D"/>
                </a:solidFill>
              </a:rPr>
              <a:t> </a:t>
            </a:r>
          </a:p>
          <a:p>
            <a:pPr>
              <a:defRPr/>
            </a:pPr>
            <a:endParaRPr lang="ru-RU" sz="2200" b="1" dirty="0">
              <a:solidFill>
                <a:srgbClr val="0D0D0D"/>
              </a:solidFill>
            </a:endParaRPr>
          </a:p>
          <a:p>
            <a:pPr>
              <a:defRPr/>
            </a:pPr>
            <a:r>
              <a:rPr lang="ru-RU" sz="2200" b="1" dirty="0">
                <a:solidFill>
                  <a:srgbClr val="0D0D0D"/>
                </a:solidFill>
              </a:rPr>
              <a:t>Определение целей, задач, изучение литературы, подбор оптимальных методов и приёмов, составление плана деятельности. ( ноябрь  2012 г.).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3068638"/>
            <a:ext cx="8496300" cy="1104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II –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основной</a:t>
            </a:r>
            <a:r>
              <a:rPr lang="ru-RU" sz="2800" b="1" dirty="0">
                <a:solidFill>
                  <a:srgbClr val="0D0D0D"/>
                </a:solidFill>
              </a:rPr>
              <a:t> </a:t>
            </a:r>
          </a:p>
          <a:p>
            <a:pPr marL="273050" indent="-273050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200" b="1" dirty="0">
              <a:solidFill>
                <a:srgbClr val="0D0D0D"/>
              </a:solidFill>
            </a:endParaRPr>
          </a:p>
          <a:p>
            <a:pPr marL="273050" indent="-27305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rgbClr val="0D0D0D"/>
                </a:solidFill>
              </a:rPr>
              <a:t> Практическая деятельность с детьми и родителями. </a:t>
            </a:r>
          </a:p>
          <a:p>
            <a:pPr marL="273050" indent="-273050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2200" b="1" dirty="0">
                <a:solidFill>
                  <a:srgbClr val="0D0D0D"/>
                </a:solidFill>
              </a:rPr>
              <a:t>( ноябрь – декабрь 2012 г.).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4149725"/>
            <a:ext cx="8497888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 –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заключительный.</a:t>
            </a:r>
            <a:r>
              <a:rPr lang="ru-RU" sz="2800" b="1" dirty="0">
                <a:solidFill>
                  <a:srgbClr val="0D0D0D"/>
                </a:solidFill>
              </a:rPr>
              <a:t> </a:t>
            </a:r>
          </a:p>
          <a:p>
            <a:pPr>
              <a:defRPr/>
            </a:pPr>
            <a:endParaRPr lang="ru-RU" sz="2200" b="1" dirty="0">
              <a:solidFill>
                <a:srgbClr val="0D0D0D"/>
              </a:solidFill>
            </a:endParaRPr>
          </a:p>
          <a:p>
            <a:pPr>
              <a:defRPr/>
            </a:pPr>
            <a:r>
              <a:rPr lang="ru-RU" sz="2200" b="1" dirty="0"/>
              <a:t>1. Создание выставки.</a:t>
            </a:r>
          </a:p>
          <a:p>
            <a:pPr>
              <a:defRPr/>
            </a:pPr>
            <a:r>
              <a:rPr lang="ru-RU" sz="2200" b="1" dirty="0"/>
              <a:t>2. Посещение выставки.</a:t>
            </a:r>
          </a:p>
          <a:p>
            <a:pPr>
              <a:defRPr/>
            </a:pPr>
            <a:r>
              <a:rPr lang="ru-RU" sz="2200" b="1" dirty="0"/>
              <a:t>3. Присуждение номинаций.</a:t>
            </a:r>
          </a:p>
          <a:p>
            <a:pPr>
              <a:defRPr/>
            </a:pPr>
            <a:r>
              <a:rPr lang="ru-RU" sz="2200" b="1" dirty="0"/>
              <a:t>4. Новогодний праздник. </a:t>
            </a:r>
          </a:p>
          <a:p>
            <a:pPr>
              <a:defRPr/>
            </a:pPr>
            <a:r>
              <a:rPr lang="ru-RU" sz="2200" b="1" dirty="0"/>
              <a:t>(конец декабря 2012 г.)</a:t>
            </a:r>
            <a:endParaRPr lang="ru-RU" sz="2200" b="1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495</Words>
  <Application>Microsoft Office PowerPoint</Application>
  <PresentationFormat>Экран (4:3)</PresentationFormat>
  <Paragraphs>106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Dima</cp:lastModifiedBy>
  <cp:revision>5</cp:revision>
  <dcterms:created xsi:type="dcterms:W3CDTF">2013-02-10T07:13:09Z</dcterms:created>
  <dcterms:modified xsi:type="dcterms:W3CDTF">2013-03-19T18:17:12Z</dcterms:modified>
</cp:coreProperties>
</file>