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2" r:id="rId2"/>
    <p:sldId id="277" r:id="rId3"/>
    <p:sldId id="271" r:id="rId4"/>
    <p:sldId id="256" r:id="rId5"/>
    <p:sldId id="266" r:id="rId6"/>
    <p:sldId id="257" r:id="rId7"/>
    <p:sldId id="258" r:id="rId8"/>
    <p:sldId id="259" r:id="rId9"/>
    <p:sldId id="261" r:id="rId10"/>
    <p:sldId id="262" r:id="rId11"/>
    <p:sldId id="264" r:id="rId12"/>
    <p:sldId id="265" r:id="rId13"/>
    <p:sldId id="270" r:id="rId14"/>
    <p:sldId id="274" r:id="rId15"/>
    <p:sldId id="267" r:id="rId16"/>
    <p:sldId id="269" r:id="rId17"/>
    <p:sldId id="263" r:id="rId18"/>
    <p:sldId id="260" r:id="rId19"/>
    <p:sldId id="272" r:id="rId20"/>
    <p:sldId id="268" r:id="rId21"/>
    <p:sldId id="273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2EC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73BE40-4685-471B-A6FB-3BE41680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26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D35B22-ACE3-4087-96B6-8D7E26F58833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FA77-A740-4473-82A9-EDB7B2B5E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70494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9709-26BD-4C74-9B7C-E1271536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7759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913E-B960-48CE-9D03-D2F317395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96600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F6DF-087D-42BD-BC6A-6F63FDD2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559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BF92-99A4-48F1-8406-C214A4453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70489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1327D-C375-4E10-B761-BB1DE60B5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90014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F5811-7A92-4640-B2A0-5FF7B1DA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17556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482D-0F88-4799-B6F3-0A01F7C64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8176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0D3D-D6DF-41A8-AC9B-755667145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5497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6BD6-EF90-42A4-BE90-7C543A3D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9556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D7AC-C6F5-4DAE-A01D-17908B107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14623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E90B-C84B-49B6-A529-307AEBC8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54920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B57D-3585-4979-AE1F-D3C86FDE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314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DFEE2-729C-4AF6-99CD-581D90123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339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8936209-B6BB-41A1-9970-39548087E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ABB41D-3C39-4A8E-9B9A-0D7F067DDBE9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368425"/>
          </a:xfrm>
        </p:spPr>
        <p:txBody>
          <a:bodyPr/>
          <a:lstStyle/>
          <a:p>
            <a:pPr eaLnBrk="1" hangingPunct="1"/>
            <a:r>
              <a:rPr lang="ru-RU" sz="2800" smtClean="0"/>
              <a:t>Сценарий занятия по правилам дорожного движения для детей старшего дошкольного </a:t>
            </a:r>
            <a:r>
              <a:rPr lang="ru-RU" sz="2800" smtClean="0"/>
              <a:t>возраста</a:t>
            </a:r>
            <a:endParaRPr lang="ru-RU" sz="280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4248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« Дорожная азбука»</a:t>
            </a:r>
          </a:p>
          <a:p>
            <a:pPr algn="ctr" eaLnBrk="1" hangingPunct="1">
              <a:buFontTx/>
              <a:buNone/>
            </a:pPr>
            <a:endParaRPr lang="ru-RU" sz="3600" b="1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r" eaLnBrk="1" hangingPunct="1">
              <a:buFontTx/>
              <a:buNone/>
            </a:pPr>
            <a:r>
              <a:rPr lang="ru-RU" sz="2000" b="1" smtClean="0"/>
              <a:t>Воспитатель:</a:t>
            </a:r>
          </a:p>
          <a:p>
            <a:pPr algn="r" eaLnBrk="1" hangingPunct="1">
              <a:buFontTx/>
              <a:buNone/>
            </a:pPr>
            <a:r>
              <a:rPr lang="ru-RU" sz="2000" b="1" smtClean="0"/>
              <a:t>Васильева Л.И.</a:t>
            </a:r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algn="ctr" eaLnBrk="1" hangingPunct="1">
              <a:buFontTx/>
              <a:buNone/>
            </a:pPr>
            <a:r>
              <a:rPr lang="ru-RU" sz="2000" smtClean="0"/>
              <a:t>ГБДОУ №18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г.Колпино, Санкт–Петербург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 2013 год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49928-4C05-4AD4-8026-A4059C810CA3}" type="slidenum">
              <a:rPr lang="ru-RU"/>
              <a:pPr eaLnBrk="1" hangingPunct="1"/>
              <a:t>10</a:t>
            </a:fld>
            <a:endParaRPr lang="ru-RU"/>
          </a:p>
        </p:txBody>
      </p:sp>
      <p:pic>
        <p:nvPicPr>
          <p:cNvPr id="11267" name="Picture 6" descr="58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07988"/>
            <a:ext cx="7620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7" descr="5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77683B-1755-4CCF-A0F7-B0C3AB0EF313}" type="slidenum">
              <a:rPr lang="ru-RU"/>
              <a:pPr eaLnBrk="1" hangingPunct="1"/>
              <a:t>11</a:t>
            </a:fld>
            <a:endParaRPr lang="ru-RU"/>
          </a:p>
        </p:txBody>
      </p:sp>
      <p:pic>
        <p:nvPicPr>
          <p:cNvPr id="12291" name="Picture 5" descr="skazki-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73215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44B12-9A33-4540-9D34-12B26FF3EC79}" type="slidenum">
              <a:rPr lang="ru-RU"/>
              <a:pPr eaLnBrk="1" hangingPunct="1"/>
              <a:t>12</a:t>
            </a:fld>
            <a:endParaRPr lang="ru-RU"/>
          </a:p>
        </p:txBody>
      </p:sp>
      <p:pic>
        <p:nvPicPr>
          <p:cNvPr id="13315" name="Picture 5" descr="road_traffic_for_children_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92150"/>
            <a:ext cx="7489825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53E91F-A419-4DD6-8336-E661EA640388}" type="slidenum">
              <a:rPr lang="ru-RU"/>
              <a:pPr eaLnBrk="1" hangingPunct="1"/>
              <a:t>13</a:t>
            </a:fld>
            <a:endParaRPr lang="ru-RU"/>
          </a:p>
        </p:txBody>
      </p:sp>
      <p:pic>
        <p:nvPicPr>
          <p:cNvPr id="14339" name="Picture 6" descr="skazki-004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7129462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BA3090-7BF1-4C2B-B60A-62B4C7BA1EE0}" type="slidenum">
              <a:rPr lang="ru-RU"/>
              <a:pPr eaLnBrk="1" hangingPunct="1"/>
              <a:t>14</a:t>
            </a:fld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Подвижная игра «Стоп. Идите».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algn="just" eaLnBrk="1" hangingPunct="1">
              <a:buFontTx/>
              <a:buNone/>
            </a:pPr>
            <a:r>
              <a:rPr lang="ru-RU" sz="2000" smtClean="0"/>
              <a:t>Цели: Учить детей выполнять движения в соответствии с сигналами пешеходного светофора, двигаться сообразно сигналам, регламентируя способ и скорость движения.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algn="just" eaLnBrk="1" hangingPunct="1">
              <a:buFontTx/>
              <a:buNone/>
            </a:pPr>
            <a:r>
              <a:rPr lang="ru-RU" sz="2000" smtClean="0"/>
              <a:t>Дети–игроки располагаются в одной части помещения, а ведущий стоит у стойки с пешеходным светофором. Он переключает сигналы на светофоре. По сигналу светофора «Идите» игроки начинают движение в сторону ведущего. По сигналу «Стоп» они замирают на месте. По сигналу «Идите» продолжают движение. Тот, кто первым достигнет ведущего, побеждает и занимает его место. Двигаться игроки могут бегом, шагом или переставляя ногу на длину ступни пятка к носку.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F15DA-B668-4071-B9F6-EA5A049A3DD0}" type="slidenum">
              <a:rPr lang="ru-RU"/>
              <a:pPr eaLnBrk="1" hangingPunct="1"/>
              <a:t>15</a:t>
            </a:fld>
            <a:endParaRPr lang="ru-RU"/>
          </a:p>
        </p:txBody>
      </p:sp>
      <p:pic>
        <p:nvPicPr>
          <p:cNvPr id="16387" name="Picture 5" descr="road_traffic_for_children_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6985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6" descr="road_traffic_for_childre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6985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589E40-C979-4904-A464-C1885588E611}" type="slidenum">
              <a:rPr lang="ru-RU"/>
              <a:pPr eaLnBrk="1" hangingPunct="1"/>
              <a:t>16</a:t>
            </a:fld>
            <a:endParaRPr lang="ru-RU"/>
          </a:p>
        </p:txBody>
      </p:sp>
      <p:pic>
        <p:nvPicPr>
          <p:cNvPr id="17411" name="Picture 5" descr="DorogDvig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765175"/>
            <a:ext cx="755967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356CCB-871A-443B-9D35-1D65F68DE6F5}" type="slidenum">
              <a:rPr lang="ru-RU"/>
              <a:pPr eaLnBrk="1" hangingPunct="1"/>
              <a:t>17</a:t>
            </a:fld>
            <a:endParaRPr lang="ru-RU"/>
          </a:p>
        </p:txBody>
      </p:sp>
      <p:pic>
        <p:nvPicPr>
          <p:cNvPr id="18435" name="Picture 5" descr="1307198406_zh-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76250"/>
            <a:ext cx="73453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A5B03D-F6D9-44B6-8E6E-E0DAB2AA3060}" type="slidenum">
              <a:rPr lang="ru-RU"/>
              <a:pPr eaLnBrk="1" hangingPunct="1"/>
              <a:t>18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3455988" cy="54340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Город, в котором </a:t>
            </a:r>
            <a:br>
              <a:rPr lang="ru-RU" sz="2000" smtClean="0"/>
            </a:br>
            <a:r>
              <a:rPr lang="ru-RU" sz="2000" smtClean="0"/>
              <a:t>С тобой мы живем, </a:t>
            </a:r>
            <a:br>
              <a:rPr lang="ru-RU" sz="2000" smtClean="0"/>
            </a:br>
            <a:r>
              <a:rPr lang="ru-RU" sz="2000" smtClean="0"/>
              <a:t>Можно по праву </a:t>
            </a:r>
            <a:br>
              <a:rPr lang="ru-RU" sz="2000" smtClean="0"/>
            </a:br>
            <a:r>
              <a:rPr lang="ru-RU" sz="2000" smtClean="0"/>
              <a:t>Сравнить с букварем.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Азбукой улиц, </a:t>
            </a:r>
            <a:br>
              <a:rPr lang="ru-RU" sz="2000" smtClean="0"/>
            </a:br>
            <a:r>
              <a:rPr lang="ru-RU" sz="2000" smtClean="0"/>
              <a:t>Проспектов, дорог </a:t>
            </a:r>
            <a:br>
              <a:rPr lang="ru-RU" sz="2000" smtClean="0"/>
            </a:br>
            <a:r>
              <a:rPr lang="ru-RU" sz="2000" smtClean="0"/>
              <a:t>Город дает нам </a:t>
            </a:r>
            <a:br>
              <a:rPr lang="ru-RU" sz="2000" smtClean="0"/>
            </a:br>
            <a:r>
              <a:rPr lang="ru-RU" sz="2000" smtClean="0"/>
              <a:t>Все время урок.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Вот она, азбука,— </a:t>
            </a:r>
            <a:br>
              <a:rPr lang="ru-RU" sz="2000" smtClean="0"/>
            </a:br>
            <a:r>
              <a:rPr lang="ru-RU" sz="2000" smtClean="0"/>
              <a:t>Над головой: </a:t>
            </a:r>
            <a:br>
              <a:rPr lang="ru-RU" sz="2000" smtClean="0"/>
            </a:br>
            <a:r>
              <a:rPr lang="ru-RU" sz="2000" smtClean="0"/>
              <a:t>Знаки развешаны </a:t>
            </a:r>
            <a:br>
              <a:rPr lang="ru-RU" sz="2000" smtClean="0"/>
            </a:br>
            <a:r>
              <a:rPr lang="ru-RU" sz="2000" smtClean="0"/>
              <a:t>Вдоль мостовой.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Азбуку города </a:t>
            </a:r>
            <a:br>
              <a:rPr lang="ru-RU" sz="2000" smtClean="0"/>
            </a:br>
            <a:r>
              <a:rPr lang="ru-RU" sz="2000" smtClean="0"/>
              <a:t>Помни всегда, </a:t>
            </a:r>
            <a:br>
              <a:rPr lang="ru-RU" sz="2000" smtClean="0"/>
            </a:br>
            <a:r>
              <a:rPr lang="ru-RU" sz="2000" smtClean="0"/>
              <a:t>Чтоб не случилась </a:t>
            </a:r>
            <a:br>
              <a:rPr lang="ru-RU" sz="2000" smtClean="0"/>
            </a:br>
            <a:r>
              <a:rPr lang="ru-RU" sz="2000" smtClean="0"/>
              <a:t>С тобою беда. </a:t>
            </a:r>
          </a:p>
        </p:txBody>
      </p:sp>
      <p:pic>
        <p:nvPicPr>
          <p:cNvPr id="19460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549275"/>
            <a:ext cx="489585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85247F-B476-44E4-A0C2-51326DE7AFEE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Ситуативные задачи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«Разговор бабушки с внуком»</a:t>
            </a:r>
          </a:p>
          <a:p>
            <a:pPr eaLnBrk="1" hangingPunct="1"/>
            <a:endParaRPr lang="ru-RU" sz="2400" b="1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 </a:t>
            </a:r>
            <a:r>
              <a:rPr lang="ru-RU" sz="2000" smtClean="0"/>
              <a:t>- Юра, почему ты плохо ведешь себя на улице? Бежишь, куда попало, не смотришь по сторонам?</a:t>
            </a:r>
          </a:p>
          <a:p>
            <a:pPr algn="just" eaLnBrk="1" hangingPunct="1">
              <a:buFontTx/>
              <a:buNone/>
            </a:pPr>
            <a:r>
              <a:rPr lang="ru-RU" sz="2000" smtClean="0"/>
              <a:t> - Ты же сама говоришь: «Внучек, быстро сбегай в магазин, чтобы одна нога была там, а другая здесь». Вот я и бегаю.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i="1" smtClean="0"/>
          </a:p>
          <a:p>
            <a:pPr eaLnBrk="1" hangingPunct="1">
              <a:buFontTx/>
              <a:buNone/>
            </a:pPr>
            <a:r>
              <a:rPr lang="ru-RU" sz="1800" i="1" smtClean="0"/>
              <a:t>А ты как думаешь, кто прав в данном случае – бабушка или Юра?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C7351D-4C6E-454C-963F-F8EF39FFC2E3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/>
              <a:t>Педагогические технологии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/>
            <a:r>
              <a:rPr lang="ru-RU" sz="2800" smtClean="0"/>
              <a:t>Здоровьесберегающие технологии.</a:t>
            </a:r>
          </a:p>
          <a:p>
            <a:pPr eaLnBrk="1" hangingPunct="1"/>
            <a:r>
              <a:rPr lang="ru-RU" sz="2800" smtClean="0"/>
              <a:t>Обучение в сотрудничестве.</a:t>
            </a:r>
          </a:p>
          <a:p>
            <a:pPr eaLnBrk="1" hangingPunct="1"/>
            <a:r>
              <a:rPr lang="ru-RU" sz="2800" smtClean="0"/>
              <a:t>Исследовательские методы в обучении.</a:t>
            </a:r>
          </a:p>
          <a:p>
            <a:pPr eaLnBrk="1" hangingPunct="1"/>
            <a:r>
              <a:rPr lang="ru-RU" sz="2800" smtClean="0"/>
              <a:t>Технологии использования в обучении игровых методов.</a:t>
            </a:r>
          </a:p>
          <a:p>
            <a:pPr eaLnBrk="1" hangingPunct="1"/>
            <a:r>
              <a:rPr lang="ru-RU" sz="2800" smtClean="0"/>
              <a:t>Исследовательские методы в обучении.</a:t>
            </a:r>
          </a:p>
          <a:p>
            <a:pPr eaLnBrk="1" hangingPunct="1"/>
            <a:r>
              <a:rPr lang="ru-RU" sz="2800" smtClean="0"/>
              <a:t>Информационно–коммуникативные технологии.</a:t>
            </a:r>
          </a:p>
          <a:p>
            <a:pPr eaLnBrk="1" hangingPunct="1"/>
            <a:r>
              <a:rPr lang="ru-RU" sz="2800" smtClean="0"/>
              <a:t>Проблемно–игровая технология.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99FCE6-18B7-4A35-B855-DDB9D132DFE7}" type="slidenum">
              <a:rPr lang="ru-RU"/>
              <a:pPr eaLnBrk="1" hangingPunct="1"/>
              <a:t>20</a:t>
            </a:fld>
            <a:endParaRPr lang="ru-RU"/>
          </a:p>
        </p:txBody>
      </p:sp>
      <p:pic>
        <p:nvPicPr>
          <p:cNvPr id="21507" name="Picture 5" descr="1252014550_pdd_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20713"/>
            <a:ext cx="7489825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5BEF0A-DA5D-42BA-B096-CF3B8CFEE760}" type="slidenum">
              <a:rPr lang="ru-RU"/>
              <a:pPr eaLnBrk="1" hangingPunct="1"/>
              <a:t>21</a:t>
            </a:fld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ru-RU" sz="2400" b="1" smtClean="0"/>
              <a:t>«Кто важнее всех на улице?»</a:t>
            </a:r>
          </a:p>
          <a:p>
            <a:pPr algn="just" eaLnBrk="1" hangingPunct="1">
              <a:buFontTx/>
              <a:buNone/>
            </a:pPr>
            <a:r>
              <a:rPr lang="ru-RU" sz="2400" smtClean="0"/>
              <a:t>  </a:t>
            </a:r>
            <a:r>
              <a:rPr lang="ru-RU" sz="1400" smtClean="0"/>
              <a:t>Катя крепко спала. И ей приснился он. Будто идет она по улице, а рядом машины проносятся – легковые, грузовые, автобусы, мотоциклы, газели, мотороллеры. Даже велосипед один поехал, и все машины без водителей. Ну, прямо как в сказке. И вдруг Катя услышала, что машины разговаривают между собой. Да еще самым настоящим человеческим голосом.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Разойдитесь! Пропустите! – кричала спешившая куда-то такси. 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Вот еще! Мне тоже некогда, - пробурчал грузовик, нагруженный кирпичом.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Кому торопится, так это мне,- заявил остановившийся на остановке автобус. – Я всех важнее. Людей вожу с работы на работу.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А я письма и телеграммы  развожу,- пропищал мотоцикл. – Разве это не важно?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Важно, важно, но пропустите меня, - заявил мотороллер с кабиной, на которой была надпись «Сосиски». Мне в детский сад, там дети завтрака ждут.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Все важны, все важны! – вдруг щелкнул на перекрестке светофор. – Но давайте ездить по  порядку, по правилам. – И он посмотрел на них сердито красным глазом.</a:t>
            </a:r>
          </a:p>
          <a:p>
            <a:pPr algn="just" eaLnBrk="1" hangingPunct="1">
              <a:buFontTx/>
              <a:buNone/>
            </a:pPr>
            <a:r>
              <a:rPr lang="ru-RU" sz="1400" smtClean="0"/>
              <a:t>Все машины разом остановились у светофора и притихли. А светофор мигнул желтым светом, а затем сказал:</a:t>
            </a:r>
          </a:p>
          <a:p>
            <a:pPr algn="just" eaLnBrk="1" hangingPunct="1">
              <a:buFontTx/>
              <a:buChar char="-"/>
            </a:pPr>
            <a:r>
              <a:rPr lang="ru-RU" sz="1400" smtClean="0"/>
              <a:t>Пожалуйста, езжайте! – зажег зеленый глаз. Машины поехали.</a:t>
            </a:r>
          </a:p>
          <a:p>
            <a:pPr algn="just" eaLnBrk="1" hangingPunct="1">
              <a:buFontTx/>
              <a:buNone/>
            </a:pPr>
            <a:r>
              <a:rPr lang="ru-RU" sz="1400" smtClean="0"/>
              <a:t>«Вот оно как. Все важны, а подчиняются светофору выходит, - подумала Катя, - как сказал светофор, важнее всего порядок на улице».</a:t>
            </a:r>
          </a:p>
          <a:p>
            <a:pPr algn="just" eaLnBrk="1" hangingPunct="1">
              <a:buFontTx/>
              <a:buNone/>
            </a:pPr>
            <a:r>
              <a:rPr lang="ru-RU" sz="1400" i="1" smtClean="0"/>
              <a:t>А как ты думаешь, кто важнее на улице? Какие неприятности могли бы произойти, если бы не было порядка на дорогах и улицах?</a:t>
            </a:r>
          </a:p>
          <a:p>
            <a:pPr eaLnBrk="1" hangingPunct="1">
              <a:buFontTx/>
              <a:buNone/>
            </a:pPr>
            <a:endParaRPr lang="ru-RU" sz="140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4CF911-7D5F-44A1-9BAD-FA4F122E35D0}" type="slidenum">
              <a:rPr lang="ru-RU"/>
              <a:pPr eaLnBrk="1" hangingPunct="1"/>
              <a:t>22</a:t>
            </a:fld>
            <a:endParaRPr lang="ru-RU"/>
          </a:p>
        </p:txBody>
      </p:sp>
      <p:pic>
        <p:nvPicPr>
          <p:cNvPr id="23555" name="Picture 4" descr="88cc89cf8dda41a0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2016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700638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3048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0003q0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3095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Akrapovic-Custom-Exhaust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0178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SRG00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1099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547813" y="333375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400" b="1"/>
              <a:t>Кто важнее всех на улице?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BD1ED-1136-44BF-BCC2-D4085B7555FC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Определение степени значимости и актуальности для каждого ребенка проблемы сохранения жизни и здоровья на улицах и дорогах, знания «дорожной грамоты» и соблюдения ППД.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AF462A-CC70-4A59-B36B-D0256D593D65}" type="slidenum">
              <a:rPr lang="ru-RU"/>
              <a:pPr eaLnBrk="1" hangingPunct="1"/>
              <a:t>4</a:t>
            </a:fld>
            <a:endParaRPr lang="ru-RU"/>
          </a:p>
        </p:txBody>
      </p:sp>
      <p:pic>
        <p:nvPicPr>
          <p:cNvPr id="5123" name="Picture 7" descr="47064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36613"/>
            <a:ext cx="7272338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A550D2-DE31-4DE0-B89A-510FD21BA336}" type="slidenum">
              <a:rPr lang="ru-RU"/>
              <a:pPr eaLnBrk="1" hangingPunct="1"/>
              <a:t>5</a:t>
            </a:fld>
            <a:endParaRPr lang="ru-RU"/>
          </a:p>
        </p:txBody>
      </p:sp>
      <p:pic>
        <p:nvPicPr>
          <p:cNvPr id="6147" name="Picture 5" descr="01lab9nst12170058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74638"/>
            <a:ext cx="813911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866283-FD31-41E5-A4C4-DAEAC825DAC4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Везде и всюду правила,</a:t>
            </a:r>
            <a:br>
              <a:rPr lang="ru-RU" sz="2400" b="1" smtClean="0"/>
            </a:br>
            <a:r>
              <a:rPr lang="ru-RU" sz="2400" b="1" smtClean="0"/>
              <a:t>Их надо знать всегда.</a:t>
            </a:r>
            <a:br>
              <a:rPr lang="ru-RU" sz="2400" b="1" smtClean="0"/>
            </a:br>
            <a:r>
              <a:rPr lang="ru-RU" sz="2400" b="1" smtClean="0"/>
              <a:t>Без них не выйдут в плаванье</a:t>
            </a:r>
            <a:br>
              <a:rPr lang="ru-RU" sz="2400" b="1" smtClean="0"/>
            </a:br>
            <a:r>
              <a:rPr lang="ru-RU" sz="2400" b="1" smtClean="0"/>
              <a:t>Из гавани суда.</a:t>
            </a:r>
            <a:br>
              <a:rPr lang="ru-RU" sz="2400" b="1" smtClean="0"/>
            </a:br>
            <a:r>
              <a:rPr lang="ru-RU" sz="2400" b="1" smtClean="0"/>
              <a:t>Выходят в рейс по правилам</a:t>
            </a:r>
            <a:br>
              <a:rPr lang="ru-RU" sz="2400" b="1" smtClean="0"/>
            </a:br>
            <a:r>
              <a:rPr lang="ru-RU" sz="2400" b="1" smtClean="0"/>
              <a:t>Полярник и пилот.</a:t>
            </a:r>
            <a:br>
              <a:rPr lang="ru-RU" sz="2400" b="1" smtClean="0"/>
            </a:br>
            <a:r>
              <a:rPr lang="ru-RU" sz="2400" b="1" smtClean="0"/>
              <a:t>Свои имеют правила</a:t>
            </a:r>
            <a:br>
              <a:rPr lang="ru-RU" sz="2400" b="1" smtClean="0"/>
            </a:br>
            <a:r>
              <a:rPr lang="ru-RU" sz="2400" b="1" smtClean="0"/>
              <a:t>Шофер и пешеход.</a:t>
            </a:r>
            <a:r>
              <a:rPr lang="ru-RU" sz="2400" smtClean="0"/>
              <a:t> </a:t>
            </a:r>
          </a:p>
        </p:txBody>
      </p:sp>
      <p:pic>
        <p:nvPicPr>
          <p:cNvPr id="7172" name="Picture 9" descr="0_a4fe2_6fd873d0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95338"/>
            <a:ext cx="4038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B8B37-B474-4A3A-B4AB-3A922D48DD33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186238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Учит дедушка Егора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Говорить со светофором: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«У него язык простой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Смотрит красным глазом – стой!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А зажжет зеленый глаз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Значит, пропускает нас.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И, пока не смотрит красным,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На дороге безопасно».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Вертит головой Егор: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«Где же дядя-светофор?»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Мы его узнаем сразу 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Одноногий и двуглазый.</a:t>
            </a:r>
          </a:p>
        </p:txBody>
      </p:sp>
      <p:pic>
        <p:nvPicPr>
          <p:cNvPr id="8196" name="Picture 7" descr="00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692150"/>
            <a:ext cx="3108325" cy="543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11B04D-7B36-4E83-AB1D-1ACEC01BCD17}" type="slidenum">
              <a:rPr lang="ru-RU"/>
              <a:pPr eaLnBrk="1" hangingPunct="1"/>
              <a:t>8</a:t>
            </a:fld>
            <a:endParaRPr lang="ru-RU"/>
          </a:p>
        </p:txBody>
      </p:sp>
      <p:pic>
        <p:nvPicPr>
          <p:cNvPr id="9219" name="Picture 7" descr="152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713"/>
            <a:ext cx="40386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4787900" y="1412875"/>
            <a:ext cx="36718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2EC115"/>
                </a:solidFill>
              </a:rPr>
              <a:t>Цвет зеленый</a:t>
            </a:r>
            <a:r>
              <a:rPr lang="ru-RU" sz="2800" b="1"/>
              <a:t> – </a:t>
            </a:r>
            <a:br>
              <a:rPr lang="ru-RU" sz="2800" b="1"/>
            </a:br>
            <a:r>
              <a:rPr lang="ru-RU" sz="2800" b="1"/>
              <a:t>Проходи! </a:t>
            </a:r>
            <a:br>
              <a:rPr lang="ru-RU" sz="2800" b="1"/>
            </a:br>
            <a:r>
              <a:rPr lang="ru-RU" sz="2800" b="1">
                <a:solidFill>
                  <a:srgbClr val="FFCC00"/>
                </a:solidFill>
              </a:rPr>
              <a:t>Желтый</a:t>
            </a:r>
            <a:r>
              <a:rPr lang="ru-RU" sz="2800" b="1"/>
              <a:t> – </a:t>
            </a:r>
            <a:br>
              <a:rPr lang="ru-RU" sz="2800" b="1"/>
            </a:br>
            <a:r>
              <a:rPr lang="ru-RU" sz="2800" b="1"/>
              <a:t>Малость погоди. </a:t>
            </a:r>
            <a:br>
              <a:rPr lang="ru-RU" sz="2800" b="1"/>
            </a:br>
            <a:r>
              <a:rPr lang="ru-RU" sz="2800" b="1"/>
              <a:t>Ну, а если </a:t>
            </a:r>
            <a:br>
              <a:rPr lang="ru-RU" sz="2800" b="1"/>
            </a:br>
            <a:r>
              <a:rPr lang="ru-RU" sz="2800" b="1">
                <a:solidFill>
                  <a:srgbClr val="FF0000"/>
                </a:solidFill>
              </a:rPr>
              <a:t>красный </a:t>
            </a:r>
            <a:r>
              <a:rPr lang="ru-RU" sz="2800" b="1"/>
              <a:t>– </a:t>
            </a:r>
            <a:br>
              <a:rPr lang="ru-RU" sz="2800" b="1"/>
            </a:br>
            <a:r>
              <a:rPr lang="ru-RU" sz="2800" b="1"/>
              <a:t>Стой! </a:t>
            </a:r>
            <a:br>
              <a:rPr lang="ru-RU" sz="2800" b="1"/>
            </a:br>
            <a:r>
              <a:rPr lang="ru-RU" sz="2800" b="1"/>
              <a:t>Проход опасный!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B37A94-CA48-4003-A773-D9600C316202}" type="slidenum">
              <a:rPr lang="ru-RU"/>
              <a:pPr eaLnBrk="1" hangingPunct="1"/>
              <a:t>9</a:t>
            </a:fld>
            <a:endParaRPr lang="ru-RU"/>
          </a:p>
        </p:txBody>
      </p:sp>
      <p:pic>
        <p:nvPicPr>
          <p:cNvPr id="10243" name="Picture 7" descr="88cb9e2d921a9ff0-orig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392612" cy="501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859338" y="876300"/>
            <a:ext cx="37449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/>
              <a:t>Рассказал Илья Володе,</a:t>
            </a:r>
          </a:p>
          <a:p>
            <a:r>
              <a:rPr lang="ru-RU" sz="2400"/>
              <a:t>Что с сестрой по зебре ходит,</a:t>
            </a:r>
          </a:p>
          <a:p>
            <a:r>
              <a:rPr lang="ru-RU" sz="2400"/>
              <a:t>И, пока они идут,</a:t>
            </a:r>
          </a:p>
          <a:p>
            <a:r>
              <a:rPr lang="ru-RU" sz="2400"/>
              <a:t>Все авто стоят и ждут.</a:t>
            </a:r>
          </a:p>
          <a:p>
            <a:r>
              <a:rPr lang="ru-RU" sz="2400"/>
              <a:t>Но решил Володя: «Жалко</a:t>
            </a:r>
          </a:p>
          <a:p>
            <a:r>
              <a:rPr lang="ru-RU" sz="2400"/>
              <a:t>Зебру брать из зоопарка!»</a:t>
            </a:r>
          </a:p>
          <a:p>
            <a:r>
              <a:rPr lang="ru-RU" sz="2400"/>
              <a:t>Ну никак он не поймет,</a:t>
            </a:r>
          </a:p>
          <a:p>
            <a:r>
              <a:rPr lang="ru-RU" sz="2400"/>
              <a:t>Что та зебра-переход –</a:t>
            </a:r>
          </a:p>
          <a:p>
            <a:r>
              <a:rPr lang="ru-RU" sz="2400"/>
              <a:t>Не скакун четвероногий,</a:t>
            </a:r>
          </a:p>
          <a:p>
            <a:r>
              <a:rPr lang="ru-RU" sz="2400"/>
              <a:t>А полоски на дороге.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719</Words>
  <Application>Microsoft Office PowerPoint</Application>
  <PresentationFormat>Экран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Сценарий занятия по правилам дорожного движения для детей старшего дошкольного возраста</vt:lpstr>
      <vt:lpstr>Педагогические технологии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Ситуативные задачи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кузя</dc:creator>
  <cp:lastModifiedBy>mikhail</cp:lastModifiedBy>
  <cp:revision>19</cp:revision>
  <dcterms:created xsi:type="dcterms:W3CDTF">2012-01-18T16:38:25Z</dcterms:created>
  <dcterms:modified xsi:type="dcterms:W3CDTF">2013-12-14T16:17:00Z</dcterms:modified>
</cp:coreProperties>
</file>