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59" r:id="rId5"/>
    <p:sldId id="263" r:id="rId6"/>
    <p:sldId id="264" r:id="rId7"/>
    <p:sldId id="261" r:id="rId8"/>
    <p:sldId id="262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6193FB-41B1-4FA4-BC13-E5A7EBB5B4C7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2139DF-757E-4083-AD7F-97F7ABEF3F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sz="2000" dirty="0" smtClean="0">
                <a:solidFill>
                  <a:schemeClr val="tx2"/>
                </a:solidFill>
              </a:rPr>
              <a:t>МБОУ </a:t>
            </a:r>
            <a:r>
              <a:rPr lang="ru-RU" sz="2000" dirty="0">
                <a:solidFill>
                  <a:schemeClr val="tx2"/>
                </a:solidFill>
              </a:rPr>
              <a:t>«</a:t>
            </a:r>
            <a:r>
              <a:rPr lang="ru-RU" sz="2000" dirty="0" err="1">
                <a:solidFill>
                  <a:schemeClr val="tx2"/>
                </a:solidFill>
              </a:rPr>
              <a:t>Старокишитская</a:t>
            </a:r>
            <a:r>
              <a:rPr lang="ru-RU" sz="2000" dirty="0">
                <a:solidFill>
                  <a:schemeClr val="tx2"/>
                </a:solidFill>
              </a:rPr>
              <a:t> НОШ» Арского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                муниципального </a:t>
            </a:r>
            <a:r>
              <a:rPr lang="ru-RU" sz="2000" dirty="0">
                <a:solidFill>
                  <a:schemeClr val="tx2"/>
                </a:solidFill>
              </a:rPr>
              <a:t>района  </a:t>
            </a:r>
            <a:r>
              <a:rPr lang="ru-RU" sz="2000" dirty="0" smtClean="0">
                <a:solidFill>
                  <a:schemeClr val="tx2"/>
                </a:solidFill>
              </a:rPr>
              <a:t>Республики </a:t>
            </a:r>
            <a:r>
              <a:rPr lang="ru-RU" sz="2000" dirty="0">
                <a:solidFill>
                  <a:schemeClr val="tx2"/>
                </a:solidFill>
              </a:rPr>
              <a:t>Татарстан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653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                 Учитель </a:t>
            </a:r>
            <a:r>
              <a:rPr lang="ru-RU" sz="2000" dirty="0">
                <a:solidFill>
                  <a:schemeClr val="tx2"/>
                </a:solidFill>
              </a:rPr>
              <a:t>начальных классов </a:t>
            </a:r>
          </a:p>
          <a:p>
            <a:r>
              <a:rPr lang="ru-RU" sz="2000" dirty="0">
                <a:solidFill>
                  <a:schemeClr val="tx2"/>
                </a:solidFill>
              </a:rPr>
              <a:t>        </a:t>
            </a:r>
            <a:r>
              <a:rPr lang="ru-RU" sz="2000" dirty="0" smtClean="0">
                <a:solidFill>
                  <a:schemeClr val="tx2"/>
                </a:solidFill>
              </a:rPr>
              <a:t>                     </a:t>
            </a:r>
            <a:r>
              <a:rPr lang="ru-RU" sz="2000" dirty="0" err="1" smtClean="0">
                <a:solidFill>
                  <a:schemeClr val="tx2"/>
                </a:solidFill>
              </a:rPr>
              <a:t>М.А.Ситдикова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35047"/>
            <a:ext cx="7544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</a:rPr>
              <a:t>Звонкие и глухие согласные</a:t>
            </a:r>
          </a:p>
        </p:txBody>
      </p:sp>
    </p:spTree>
    <p:extLst>
      <p:ext uri="{BB962C8B-B14F-4D97-AF65-F5344CB8AC3E}">
        <p14:creationId xmlns:p14="http://schemas.microsoft.com/office/powerpoint/2010/main" val="135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леуша\Desktop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5" y="1700808"/>
            <a:ext cx="8767520" cy="44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325" y="476672"/>
            <a:ext cx="8539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C6600"/>
                </a:solidFill>
              </a:rPr>
              <a:t>Помогите </a:t>
            </a:r>
            <a:r>
              <a:rPr lang="ru-RU" sz="4000" dirty="0">
                <a:solidFill>
                  <a:srgbClr val="CC6600"/>
                </a:solidFill>
              </a:rPr>
              <a:t>Маши и Мише заселить </a:t>
            </a:r>
            <a:endParaRPr lang="ru-RU" sz="4000" dirty="0" smtClean="0">
              <a:solidFill>
                <a:srgbClr val="CC6600"/>
              </a:solidFill>
            </a:endParaRPr>
          </a:p>
          <a:p>
            <a:r>
              <a:rPr lang="ru-RU" sz="4000" dirty="0" smtClean="0">
                <a:solidFill>
                  <a:srgbClr val="CC6600"/>
                </a:solidFill>
              </a:rPr>
              <a:t>  Дом парных </a:t>
            </a:r>
            <a:r>
              <a:rPr lang="ru-RU" sz="4000" dirty="0">
                <a:solidFill>
                  <a:srgbClr val="CC6600"/>
                </a:solidFill>
              </a:rPr>
              <a:t>согласных звуков</a:t>
            </a:r>
          </a:p>
        </p:txBody>
      </p:sp>
    </p:spTree>
    <p:extLst>
      <p:ext uri="{BB962C8B-B14F-4D97-AF65-F5344CB8AC3E}">
        <p14:creationId xmlns:p14="http://schemas.microsoft.com/office/powerpoint/2010/main" val="25506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леуша\Desktop\боч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1" y="389677"/>
            <a:ext cx="1986409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илеуша\Desktop\почка ли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17796"/>
            <a:ext cx="2502925" cy="21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илеуша\Desktop\зу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9677"/>
            <a:ext cx="181887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илеуша\Desktop\ко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76" y="4482619"/>
            <a:ext cx="2555980" cy="21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илеуша\Desktop\го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62" y="415249"/>
            <a:ext cx="2918312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илеуша\Desktop\du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3" y="4509120"/>
            <a:ext cx="2655521" cy="21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720052"/>
            <a:ext cx="146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…очка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5387" y="3936845"/>
            <a:ext cx="146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…очка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2938" y="2755244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…ора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1037" y="3924344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…ора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0058" y="2720051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…</a:t>
            </a:r>
            <a:r>
              <a:rPr lang="ru-RU" sz="3200" dirty="0" err="1">
                <a:solidFill>
                  <a:srgbClr val="0070C0"/>
                </a:solidFill>
              </a:rPr>
              <a:t>уб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4752" y="3897398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…</a:t>
            </a:r>
            <a:r>
              <a:rPr lang="ru-RU" sz="3200" dirty="0" err="1">
                <a:solidFill>
                  <a:srgbClr val="0070C0"/>
                </a:solidFill>
              </a:rPr>
              <a:t>уб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леуша\Desktop\с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2088232" cy="23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илеуша\Desktop\соф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048593" cy="22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илеуша\Desktop\удо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3" y="4051808"/>
            <a:ext cx="3240360" cy="23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илеуша\Desktop\ут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1808"/>
            <a:ext cx="3480641" cy="23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8153" y="2420888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со…а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4930" y="2472375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со…а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7658" y="3467033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у…очка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8911" y="3467033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у…очка</a:t>
            </a:r>
          </a:p>
        </p:txBody>
      </p:sp>
    </p:spTree>
    <p:extLst>
      <p:ext uri="{BB962C8B-B14F-4D97-AF65-F5344CB8AC3E}">
        <p14:creationId xmlns:p14="http://schemas.microsoft.com/office/powerpoint/2010/main" val="3160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err="1" smtClean="0"/>
              <a:t>Аа</a:t>
            </a: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FF0000"/>
                </a:solidFill>
              </a:rPr>
              <a:t>[а ]                      </a:t>
            </a:r>
            <a:r>
              <a:rPr lang="ru-RU" sz="2400" dirty="0" err="1" smtClean="0"/>
              <a:t>Лл</a:t>
            </a: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B050"/>
                </a:solidFill>
              </a:rPr>
              <a:t>[л]   [л']                </a:t>
            </a:r>
            <a:r>
              <a:rPr lang="ru-RU" sz="2400" dirty="0" err="1" smtClean="0">
                <a:solidFill>
                  <a:srgbClr val="00B0F0"/>
                </a:solidFill>
              </a:rPr>
              <a:t>Чч</a:t>
            </a:r>
            <a:r>
              <a:rPr lang="ru-RU" sz="2400" dirty="0" smtClean="0">
                <a:solidFill>
                  <a:srgbClr val="00B0F0"/>
                </a:solidFill>
              </a:rPr>
              <a:t>       [ -]   [ч']                              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Бб</a:t>
            </a: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00B050"/>
                </a:solidFill>
              </a:rPr>
              <a:t>[б]  [б']                </a:t>
            </a:r>
            <a:r>
              <a:rPr lang="ru-RU" sz="2400" dirty="0" smtClean="0"/>
              <a:t>Мм     </a:t>
            </a:r>
            <a:r>
              <a:rPr lang="ru-RU" sz="2400" dirty="0" smtClean="0">
                <a:solidFill>
                  <a:srgbClr val="00B050"/>
                </a:solidFill>
              </a:rPr>
              <a:t>[м]   [м']              </a:t>
            </a:r>
            <a:r>
              <a:rPr lang="ru-RU" sz="2400" dirty="0" err="1" smtClean="0"/>
              <a:t>Шш</a:t>
            </a: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00B0F0"/>
                </a:solidFill>
              </a:rPr>
              <a:t>[ш]   [-']                              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Вв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B050"/>
                </a:solidFill>
              </a:rPr>
              <a:t>[в]   [в']                 </a:t>
            </a:r>
            <a:r>
              <a:rPr lang="ru-RU" sz="2400" dirty="0" err="1" smtClean="0"/>
              <a:t>Нн</a:t>
            </a: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B050"/>
                </a:solidFill>
              </a:rPr>
              <a:t>[н]   [н']               </a:t>
            </a:r>
            <a:r>
              <a:rPr lang="ru-RU" sz="2400" dirty="0" err="1" smtClean="0"/>
              <a:t>Щщ</a:t>
            </a: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00B0F0"/>
                </a:solidFill>
              </a:rPr>
              <a:t>[ -]  [щ']                              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Гг</a:t>
            </a:r>
            <a:r>
              <a:rPr lang="ru-RU" sz="2400" dirty="0" smtClean="0"/>
              <a:t>     </a:t>
            </a:r>
            <a:r>
              <a:rPr lang="ru-RU" sz="2400" dirty="0">
                <a:solidFill>
                  <a:srgbClr val="00B050"/>
                </a:solidFill>
              </a:rPr>
              <a:t>[г]   [г']               </a:t>
            </a:r>
            <a:r>
              <a:rPr lang="ru-RU" sz="2400" dirty="0" smtClean="0">
                <a:solidFill>
                  <a:srgbClr val="00B050"/>
                </a:solidFill>
              </a:rPr>
              <a:t>  </a:t>
            </a:r>
            <a:r>
              <a:rPr lang="ru-RU" sz="2400" dirty="0" err="1" smtClean="0"/>
              <a:t>Оо</a:t>
            </a: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FF0000"/>
                </a:solidFill>
              </a:rPr>
              <a:t>[</a:t>
            </a:r>
            <a:r>
              <a:rPr lang="ru-RU" sz="2400" dirty="0">
                <a:solidFill>
                  <a:srgbClr val="FF0000"/>
                </a:solidFill>
              </a:rPr>
              <a:t>о]                        </a:t>
            </a:r>
            <a:r>
              <a:rPr lang="ru-RU" sz="2400" dirty="0" smtClean="0"/>
              <a:t>ъ          [  - </a:t>
            </a:r>
            <a:r>
              <a:rPr lang="ru-RU" sz="2400" dirty="0"/>
              <a:t>]  [ - ]                               </a:t>
            </a:r>
          </a:p>
          <a:p>
            <a:r>
              <a:rPr lang="ru-RU" sz="2400" dirty="0"/>
              <a:t> </a:t>
            </a:r>
            <a:r>
              <a:rPr lang="ru-RU" sz="2400" dirty="0" err="1" smtClean="0"/>
              <a:t>Дд</a:t>
            </a:r>
            <a:r>
              <a:rPr lang="ru-RU" sz="2400" dirty="0" smtClean="0"/>
              <a:t>    </a:t>
            </a:r>
            <a:r>
              <a:rPr lang="ru-RU" sz="2400" dirty="0">
                <a:solidFill>
                  <a:srgbClr val="00B050"/>
                </a:solidFill>
              </a:rPr>
              <a:t>[д]   [д']               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/>
              <a:t>Пп</a:t>
            </a: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B0F0"/>
                </a:solidFill>
              </a:rPr>
              <a:t>[</a:t>
            </a:r>
            <a:r>
              <a:rPr lang="ru-RU" sz="2400" dirty="0">
                <a:solidFill>
                  <a:srgbClr val="00B0F0"/>
                </a:solidFill>
              </a:rPr>
              <a:t>п]   [п']               </a:t>
            </a:r>
            <a:r>
              <a:rPr lang="ru-RU" sz="2400" dirty="0" err="1" smtClean="0"/>
              <a:t>Ыы</a:t>
            </a: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FF0000"/>
                </a:solidFill>
              </a:rPr>
              <a:t>[</a:t>
            </a:r>
            <a:r>
              <a:rPr lang="ru-RU" sz="2400" dirty="0">
                <a:solidFill>
                  <a:srgbClr val="FF0000"/>
                </a:solidFill>
              </a:rPr>
              <a:t>ы ]        </a:t>
            </a:r>
          </a:p>
          <a:p>
            <a:r>
              <a:rPr lang="ru-RU" sz="2400" dirty="0" smtClean="0"/>
              <a:t> Ее     </a:t>
            </a:r>
            <a:r>
              <a:rPr lang="ru-RU" sz="2400" dirty="0" smtClean="0">
                <a:solidFill>
                  <a:srgbClr val="FF0000"/>
                </a:solidFill>
              </a:rPr>
              <a:t>[э]   </a:t>
            </a:r>
            <a:r>
              <a:rPr lang="ru-RU" sz="2400" dirty="0" smtClean="0"/>
              <a:t>[</a:t>
            </a:r>
            <a:r>
              <a:rPr lang="ru-RU" sz="2400" dirty="0" err="1" smtClean="0">
                <a:solidFill>
                  <a:srgbClr val="00B050"/>
                </a:solidFill>
              </a:rPr>
              <a:t>й</a:t>
            </a:r>
            <a:r>
              <a:rPr lang="ru-RU" sz="2400" dirty="0" err="1" smtClean="0"/>
              <a:t>'</a:t>
            </a:r>
            <a:r>
              <a:rPr lang="ru-RU" sz="2400" dirty="0" err="1" smtClean="0">
                <a:solidFill>
                  <a:srgbClr val="FF0000"/>
                </a:solidFill>
              </a:rPr>
              <a:t>э</a:t>
            </a:r>
            <a:r>
              <a:rPr lang="ru-RU" sz="2400" dirty="0" smtClean="0"/>
              <a:t>]              </a:t>
            </a:r>
            <a:r>
              <a:rPr lang="ru-RU" sz="2400" dirty="0" err="1" smtClean="0"/>
              <a:t>Рр</a:t>
            </a: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B050"/>
                </a:solidFill>
              </a:rPr>
              <a:t>[р]   [р']                </a:t>
            </a:r>
            <a:r>
              <a:rPr lang="ru-RU" sz="2400" dirty="0" smtClean="0"/>
              <a:t>ь           [ - ]   [ - ]                                            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Ёё</a:t>
            </a:r>
            <a:r>
              <a:rPr lang="ru-RU" sz="2400" dirty="0" smtClean="0"/>
              <a:t>     </a:t>
            </a:r>
            <a:r>
              <a:rPr lang="ru-RU" sz="2400" dirty="0">
                <a:solidFill>
                  <a:srgbClr val="FF0000"/>
                </a:solidFill>
              </a:rPr>
              <a:t>[о]   </a:t>
            </a:r>
            <a:r>
              <a:rPr lang="ru-RU" sz="2400" dirty="0"/>
              <a:t>[</a:t>
            </a:r>
            <a:r>
              <a:rPr lang="ru-RU" sz="2400" dirty="0" err="1">
                <a:solidFill>
                  <a:srgbClr val="00B050"/>
                </a:solidFill>
              </a:rPr>
              <a:t>й'</a:t>
            </a:r>
            <a:r>
              <a:rPr lang="ru-RU" sz="2400" dirty="0" err="1">
                <a:solidFill>
                  <a:srgbClr val="FF0000"/>
                </a:solidFill>
              </a:rPr>
              <a:t>о</a:t>
            </a:r>
            <a:r>
              <a:rPr lang="ru-RU" sz="2400" dirty="0"/>
              <a:t>]            </a:t>
            </a:r>
            <a:r>
              <a:rPr lang="ru-RU" sz="2400" dirty="0" smtClean="0"/>
              <a:t> </a:t>
            </a:r>
            <a:r>
              <a:rPr lang="ru-RU" sz="2400" dirty="0" err="1" smtClean="0"/>
              <a:t>Сс</a:t>
            </a: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B0F0"/>
                </a:solidFill>
              </a:rPr>
              <a:t>[</a:t>
            </a:r>
            <a:r>
              <a:rPr lang="ru-RU" sz="2400" dirty="0">
                <a:solidFill>
                  <a:srgbClr val="00B0F0"/>
                </a:solidFill>
              </a:rPr>
              <a:t>с]   [с']                </a:t>
            </a:r>
            <a:r>
              <a:rPr lang="ru-RU" sz="2400" dirty="0" err="1" smtClean="0"/>
              <a:t>Ээ</a:t>
            </a:r>
            <a:r>
              <a:rPr lang="ru-RU" sz="2400" dirty="0" smtClean="0"/>
              <a:t>         </a:t>
            </a:r>
            <a:r>
              <a:rPr lang="ru-RU" sz="2400" dirty="0">
                <a:solidFill>
                  <a:srgbClr val="FF0000"/>
                </a:solidFill>
              </a:rPr>
              <a:t>[э ]        </a:t>
            </a:r>
          </a:p>
          <a:p>
            <a:r>
              <a:rPr lang="ru-RU" sz="2400" dirty="0" err="1" smtClean="0"/>
              <a:t>Жж</a:t>
            </a:r>
            <a:r>
              <a:rPr lang="ru-RU" sz="2400" dirty="0" smtClean="0"/>
              <a:t>   </a:t>
            </a:r>
            <a:r>
              <a:rPr lang="ru-RU" sz="2400" dirty="0">
                <a:solidFill>
                  <a:srgbClr val="00B050"/>
                </a:solidFill>
              </a:rPr>
              <a:t>[ж ]   [-']               </a:t>
            </a:r>
            <a:r>
              <a:rPr lang="ru-RU" sz="2400" dirty="0" err="1" smtClean="0"/>
              <a:t>Тт</a:t>
            </a: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B0F0"/>
                </a:solidFill>
              </a:rPr>
              <a:t>[</a:t>
            </a:r>
            <a:r>
              <a:rPr lang="ru-RU" sz="2400" dirty="0">
                <a:solidFill>
                  <a:srgbClr val="00B0F0"/>
                </a:solidFill>
              </a:rPr>
              <a:t>т]   [т']                </a:t>
            </a:r>
            <a:r>
              <a:rPr lang="ru-RU" sz="2400" dirty="0" err="1" smtClean="0"/>
              <a:t>Юю</a:t>
            </a: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FF0000"/>
                </a:solidFill>
              </a:rPr>
              <a:t>[</a:t>
            </a:r>
            <a:r>
              <a:rPr lang="ru-RU" sz="2400" dirty="0">
                <a:solidFill>
                  <a:srgbClr val="FF0000"/>
                </a:solidFill>
              </a:rPr>
              <a:t>у]  </a:t>
            </a:r>
            <a:r>
              <a:rPr lang="ru-RU" sz="2400" dirty="0"/>
              <a:t>[</a:t>
            </a:r>
            <a:r>
              <a:rPr lang="ru-RU" sz="2400" dirty="0" err="1">
                <a:solidFill>
                  <a:srgbClr val="00B050"/>
                </a:solidFill>
              </a:rPr>
              <a:t>й'</a:t>
            </a:r>
            <a:r>
              <a:rPr lang="ru-RU" sz="2400" dirty="0" err="1">
                <a:solidFill>
                  <a:srgbClr val="FF0000"/>
                </a:solidFill>
              </a:rPr>
              <a:t>у</a:t>
            </a:r>
            <a:r>
              <a:rPr lang="ru-RU" sz="2400" dirty="0"/>
              <a:t>]                              </a:t>
            </a:r>
          </a:p>
          <a:p>
            <a:r>
              <a:rPr lang="ru-RU" sz="2400" dirty="0"/>
              <a:t> </a:t>
            </a:r>
            <a:r>
              <a:rPr lang="ru-RU" sz="2400" dirty="0" err="1" smtClean="0"/>
              <a:t>Зз</a:t>
            </a:r>
            <a:r>
              <a:rPr lang="ru-RU" sz="2400" dirty="0" smtClean="0"/>
              <a:t>     </a:t>
            </a:r>
            <a:r>
              <a:rPr lang="ru-RU" sz="2400" dirty="0">
                <a:solidFill>
                  <a:srgbClr val="00B050"/>
                </a:solidFill>
              </a:rPr>
              <a:t>[з]    [з']                 </a:t>
            </a:r>
            <a:r>
              <a:rPr lang="ru-RU" sz="2400" dirty="0" err="1" smtClean="0"/>
              <a:t>Уу</a:t>
            </a: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FF0000"/>
                </a:solidFill>
              </a:rPr>
              <a:t>[у </a:t>
            </a:r>
            <a:r>
              <a:rPr lang="ru-RU" sz="2400" dirty="0">
                <a:solidFill>
                  <a:srgbClr val="FF0000"/>
                </a:solidFill>
              </a:rPr>
              <a:t>]                       </a:t>
            </a:r>
            <a:r>
              <a:rPr lang="ru-RU" sz="2400" dirty="0" err="1" smtClean="0"/>
              <a:t>Яя</a:t>
            </a:r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rgbClr val="FF0000"/>
                </a:solidFill>
              </a:rPr>
              <a:t>[</a:t>
            </a:r>
            <a:r>
              <a:rPr lang="ru-RU" sz="2400" dirty="0">
                <a:solidFill>
                  <a:srgbClr val="FF0000"/>
                </a:solidFill>
              </a:rPr>
              <a:t>а]   </a:t>
            </a:r>
            <a:r>
              <a:rPr lang="ru-RU" sz="2400" dirty="0"/>
              <a:t>[</a:t>
            </a:r>
            <a:r>
              <a:rPr lang="ru-RU" sz="2400" dirty="0" err="1">
                <a:solidFill>
                  <a:srgbClr val="00B050"/>
                </a:solidFill>
              </a:rPr>
              <a:t>й</a:t>
            </a:r>
            <a:r>
              <a:rPr lang="ru-RU" sz="2400" dirty="0" err="1"/>
              <a:t>'</a:t>
            </a:r>
            <a:r>
              <a:rPr lang="ru-RU" sz="2400" dirty="0" err="1">
                <a:solidFill>
                  <a:srgbClr val="FF0000"/>
                </a:solidFill>
              </a:rPr>
              <a:t>а</a:t>
            </a:r>
            <a:r>
              <a:rPr lang="ru-RU" sz="2400" dirty="0"/>
              <a:t>]                    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Ии   </a:t>
            </a:r>
            <a:r>
              <a:rPr lang="ru-RU" sz="2400" dirty="0" smtClean="0">
                <a:solidFill>
                  <a:srgbClr val="FF0000"/>
                </a:solidFill>
              </a:rPr>
              <a:t>[</a:t>
            </a:r>
            <a:r>
              <a:rPr lang="ru-RU" sz="2400" dirty="0">
                <a:solidFill>
                  <a:srgbClr val="FF0000"/>
                </a:solidFill>
              </a:rPr>
              <a:t>и ]                        </a:t>
            </a:r>
            <a:r>
              <a:rPr lang="ru-RU" sz="2400" dirty="0" err="1" smtClean="0"/>
              <a:t>Фф</a:t>
            </a: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B0F0"/>
                </a:solidFill>
              </a:rPr>
              <a:t>[</a:t>
            </a:r>
            <a:r>
              <a:rPr lang="ru-RU" sz="2400" dirty="0">
                <a:solidFill>
                  <a:srgbClr val="00B0F0"/>
                </a:solidFill>
              </a:rPr>
              <a:t>ф]   [ф']                            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Йй</a:t>
            </a:r>
            <a:r>
              <a:rPr lang="ru-RU" sz="2400" dirty="0"/>
              <a:t>    </a:t>
            </a:r>
            <a:r>
              <a:rPr lang="ru-RU" sz="2400" dirty="0">
                <a:solidFill>
                  <a:srgbClr val="00B050"/>
                </a:solidFill>
              </a:rPr>
              <a:t>[ -]   [й']                </a:t>
            </a:r>
            <a:r>
              <a:rPr lang="ru-RU" sz="2400" dirty="0" err="1" smtClean="0"/>
              <a:t>Хх</a:t>
            </a: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B0F0"/>
                </a:solidFill>
              </a:rPr>
              <a:t>[</a:t>
            </a:r>
            <a:r>
              <a:rPr lang="ru-RU" sz="2400" dirty="0">
                <a:solidFill>
                  <a:srgbClr val="00B0F0"/>
                </a:solidFill>
              </a:rPr>
              <a:t>х]   [х']                            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Кк</a:t>
            </a:r>
            <a:r>
              <a:rPr lang="ru-RU" sz="2400" dirty="0"/>
              <a:t>    </a:t>
            </a:r>
            <a:r>
              <a:rPr lang="ru-RU" sz="2400" dirty="0">
                <a:solidFill>
                  <a:srgbClr val="00B050"/>
                </a:solidFill>
              </a:rPr>
              <a:t>[к]   [к']                 </a:t>
            </a:r>
            <a:r>
              <a:rPr lang="ru-RU" sz="2400" dirty="0" err="1" smtClean="0"/>
              <a:t>Цц</a:t>
            </a:r>
            <a:r>
              <a:rPr lang="ru-RU" sz="2400" dirty="0" smtClean="0"/>
              <a:t>      </a:t>
            </a:r>
            <a:r>
              <a:rPr lang="ru-RU" sz="2400" dirty="0">
                <a:solidFill>
                  <a:srgbClr val="00B0F0"/>
                </a:solidFill>
              </a:rPr>
              <a:t>[ц ]  [-'] </a:t>
            </a:r>
          </a:p>
        </p:txBody>
      </p:sp>
    </p:spTree>
    <p:extLst>
      <p:ext uri="{BB962C8B-B14F-4D97-AF65-F5344CB8AC3E}">
        <p14:creationId xmlns:p14="http://schemas.microsoft.com/office/powerpoint/2010/main" val="33179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817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4" y="3645024"/>
            <a:ext cx="61817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5431"/>
            <a:ext cx="2889618" cy="33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3464"/>
            <a:ext cx="2772898" cy="301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332656"/>
            <a:ext cx="1781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Шапка </a:t>
            </a:r>
          </a:p>
          <a:p>
            <a:r>
              <a:rPr lang="ru-RU" sz="2800" dirty="0" smtClean="0"/>
              <a:t>Санки</a:t>
            </a:r>
          </a:p>
          <a:p>
            <a:r>
              <a:rPr lang="ru-RU" sz="2800" dirty="0" smtClean="0"/>
              <a:t>Бак</a:t>
            </a:r>
          </a:p>
          <a:p>
            <a:r>
              <a:rPr lang="ru-RU" sz="2800" dirty="0" smtClean="0"/>
              <a:t>Флаги</a:t>
            </a:r>
          </a:p>
          <a:p>
            <a:r>
              <a:rPr lang="ru-RU" sz="2800" dirty="0" smtClean="0"/>
              <a:t>Круг</a:t>
            </a:r>
          </a:p>
          <a:p>
            <a:r>
              <a:rPr lang="ru-RU" sz="2800" dirty="0" smtClean="0"/>
              <a:t>Луч</a:t>
            </a:r>
          </a:p>
          <a:p>
            <a:r>
              <a:rPr lang="ru-RU" sz="2800" dirty="0" smtClean="0"/>
              <a:t>Хлеб</a:t>
            </a:r>
          </a:p>
          <a:p>
            <a:r>
              <a:rPr lang="ru-RU" sz="2800" dirty="0" smtClean="0"/>
              <a:t>Глаз</a:t>
            </a:r>
          </a:p>
          <a:p>
            <a:r>
              <a:rPr lang="ru-RU" sz="2800" dirty="0" smtClean="0"/>
              <a:t>Нос</a:t>
            </a:r>
          </a:p>
          <a:p>
            <a:r>
              <a:rPr lang="ru-RU" sz="2800" dirty="0" smtClean="0"/>
              <a:t>Звук</a:t>
            </a:r>
          </a:p>
          <a:p>
            <a:r>
              <a:rPr lang="ru-RU" sz="2800" dirty="0" smtClean="0"/>
              <a:t>Волк</a:t>
            </a:r>
          </a:p>
          <a:p>
            <a:r>
              <a:rPr lang="ru-RU" sz="2800" dirty="0" smtClean="0"/>
              <a:t>Рот</a:t>
            </a:r>
          </a:p>
          <a:p>
            <a:r>
              <a:rPr lang="ru-RU" sz="2800" dirty="0" smtClean="0"/>
              <a:t>Крыса</a:t>
            </a:r>
          </a:p>
          <a:p>
            <a:r>
              <a:rPr lang="ru-RU" sz="2800" dirty="0" smtClean="0"/>
              <a:t>Парта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531" y="29969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[б</a:t>
            </a:r>
            <a:r>
              <a:rPr lang="ru-RU" sz="2400" dirty="0" smtClean="0"/>
              <a:t>]  [</a:t>
            </a:r>
            <a:r>
              <a:rPr lang="ru-RU" sz="2400" dirty="0"/>
              <a:t>в</a:t>
            </a:r>
            <a:r>
              <a:rPr lang="ru-RU" sz="2400" dirty="0" smtClean="0"/>
              <a:t>]  [</a:t>
            </a:r>
            <a:r>
              <a:rPr lang="ru-RU" sz="2400" dirty="0"/>
              <a:t>г</a:t>
            </a:r>
            <a:r>
              <a:rPr lang="ru-RU" sz="2400" dirty="0" smtClean="0"/>
              <a:t>]  [</a:t>
            </a:r>
            <a:r>
              <a:rPr lang="ru-RU" sz="2400" dirty="0"/>
              <a:t>д</a:t>
            </a:r>
            <a:r>
              <a:rPr lang="ru-RU" sz="2400" dirty="0" smtClean="0"/>
              <a:t>]  [</a:t>
            </a:r>
            <a:r>
              <a:rPr lang="ru-RU" sz="2400" dirty="0"/>
              <a:t>з</a:t>
            </a:r>
            <a:r>
              <a:rPr lang="ru-RU" sz="2400" dirty="0" smtClean="0"/>
              <a:t>]  [</a:t>
            </a:r>
            <a:r>
              <a:rPr lang="ru-RU" sz="2400" dirty="0"/>
              <a:t>к</a:t>
            </a:r>
            <a:r>
              <a:rPr lang="ru-RU" sz="2400" dirty="0" smtClean="0"/>
              <a:t>]   [</a:t>
            </a:r>
            <a:r>
              <a:rPr lang="ru-RU" sz="2400" dirty="0"/>
              <a:t>л</a:t>
            </a:r>
            <a:r>
              <a:rPr lang="ru-RU" sz="2400" dirty="0" smtClean="0"/>
              <a:t>]   [</a:t>
            </a:r>
            <a:r>
              <a:rPr lang="ru-RU" sz="2400" dirty="0"/>
              <a:t>м</a:t>
            </a:r>
            <a:r>
              <a:rPr lang="ru-RU" sz="2400" dirty="0" smtClean="0"/>
              <a:t>]  [</a:t>
            </a:r>
            <a:r>
              <a:rPr lang="ru-RU" sz="2400" dirty="0"/>
              <a:t>н</a:t>
            </a:r>
            <a:r>
              <a:rPr lang="ru-RU" sz="2400" dirty="0" smtClean="0"/>
              <a:t>]  [</a:t>
            </a:r>
            <a:r>
              <a:rPr lang="ru-RU" sz="2400" dirty="0"/>
              <a:t>п</a:t>
            </a:r>
            <a:r>
              <a:rPr lang="ru-RU" sz="2400" dirty="0" smtClean="0"/>
              <a:t>]  [</a:t>
            </a:r>
            <a:r>
              <a:rPr lang="ru-RU" sz="2400" dirty="0"/>
              <a:t>р</a:t>
            </a:r>
            <a:r>
              <a:rPr lang="ru-RU" sz="2400" dirty="0" smtClean="0"/>
              <a:t>]   [с]   [</a:t>
            </a:r>
            <a:r>
              <a:rPr lang="ru-RU" sz="2400" dirty="0"/>
              <a:t>т</a:t>
            </a:r>
            <a:r>
              <a:rPr lang="ru-RU" sz="2400" dirty="0" smtClean="0"/>
              <a:t>]   [</a:t>
            </a:r>
            <a:r>
              <a:rPr lang="ru-RU" sz="2400" dirty="0"/>
              <a:t>ф</a:t>
            </a:r>
            <a:r>
              <a:rPr lang="ru-RU" sz="2400" dirty="0" smtClean="0"/>
              <a:t>]  [</a:t>
            </a:r>
            <a:r>
              <a:rPr lang="ru-RU" sz="2400" dirty="0"/>
              <a:t>х]</a:t>
            </a:r>
          </a:p>
          <a:p>
            <a:r>
              <a:rPr lang="ru-RU" sz="2400" dirty="0"/>
              <a:t>[б</a:t>
            </a:r>
            <a:r>
              <a:rPr lang="ru-RU" sz="2400" dirty="0" smtClean="0"/>
              <a:t>'] [</a:t>
            </a:r>
            <a:r>
              <a:rPr lang="ru-RU" sz="2400" dirty="0"/>
              <a:t>в</a:t>
            </a:r>
            <a:r>
              <a:rPr lang="ru-RU" sz="2400" dirty="0" smtClean="0"/>
              <a:t>'] [</a:t>
            </a:r>
            <a:r>
              <a:rPr lang="ru-RU" sz="2400" dirty="0"/>
              <a:t>г</a:t>
            </a:r>
            <a:r>
              <a:rPr lang="ru-RU" sz="2400" dirty="0" smtClean="0"/>
              <a:t>'] [</a:t>
            </a:r>
            <a:r>
              <a:rPr lang="ru-RU" sz="2400" dirty="0"/>
              <a:t>д</a:t>
            </a:r>
            <a:r>
              <a:rPr lang="ru-RU" sz="2400" dirty="0" smtClean="0"/>
              <a:t>'] [</a:t>
            </a:r>
            <a:r>
              <a:rPr lang="ru-RU" sz="2400" dirty="0"/>
              <a:t>з</a:t>
            </a:r>
            <a:r>
              <a:rPr lang="ru-RU" sz="2400" dirty="0" smtClean="0"/>
              <a:t>']  [</a:t>
            </a:r>
            <a:r>
              <a:rPr lang="ru-RU" sz="2400" dirty="0"/>
              <a:t>к</a:t>
            </a:r>
            <a:r>
              <a:rPr lang="ru-RU" sz="2400" dirty="0" smtClean="0"/>
              <a:t>']  [</a:t>
            </a:r>
            <a:r>
              <a:rPr lang="ru-RU" sz="2400" dirty="0"/>
              <a:t>л</a:t>
            </a:r>
            <a:r>
              <a:rPr lang="ru-RU" sz="2400" dirty="0" smtClean="0"/>
              <a:t>'] [</a:t>
            </a:r>
            <a:r>
              <a:rPr lang="ru-RU" sz="2400" dirty="0"/>
              <a:t>м</a:t>
            </a:r>
            <a:r>
              <a:rPr lang="ru-RU" sz="2400" dirty="0" smtClean="0"/>
              <a:t>']  [</a:t>
            </a:r>
            <a:r>
              <a:rPr lang="ru-RU" sz="2400" dirty="0"/>
              <a:t>н</a:t>
            </a:r>
            <a:r>
              <a:rPr lang="ru-RU" sz="2400" dirty="0" smtClean="0"/>
              <a:t>']  [</a:t>
            </a:r>
            <a:r>
              <a:rPr lang="ru-RU" sz="2400" dirty="0"/>
              <a:t>п</a:t>
            </a:r>
            <a:r>
              <a:rPr lang="ru-RU" sz="2400" dirty="0" smtClean="0"/>
              <a:t>'] [р‘]  [</a:t>
            </a:r>
            <a:r>
              <a:rPr lang="ru-RU" sz="2400" dirty="0"/>
              <a:t>с</a:t>
            </a:r>
            <a:r>
              <a:rPr lang="ru-RU" sz="2400" dirty="0" smtClean="0"/>
              <a:t>']  [т‘]  [</a:t>
            </a:r>
            <a:r>
              <a:rPr lang="ru-RU" sz="2400" dirty="0"/>
              <a:t>ф</a:t>
            </a:r>
            <a:r>
              <a:rPr lang="ru-RU" sz="2400" dirty="0" smtClean="0"/>
              <a:t>'] [</a:t>
            </a:r>
            <a:r>
              <a:rPr lang="ru-RU" sz="2400" dirty="0"/>
              <a:t>х']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83404"/>
            <a:ext cx="8856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C6600"/>
                </a:solidFill>
              </a:rPr>
              <a:t>Большинство согласных образует </a:t>
            </a:r>
          </a:p>
          <a:p>
            <a:r>
              <a:rPr lang="ru-RU" sz="4000" dirty="0" smtClean="0">
                <a:solidFill>
                  <a:srgbClr val="CC6600"/>
                </a:solidFill>
              </a:rPr>
              <a:t>пары </a:t>
            </a:r>
            <a:r>
              <a:rPr lang="ru-RU" sz="4000" dirty="0">
                <a:solidFill>
                  <a:srgbClr val="CC6600"/>
                </a:solidFill>
              </a:rPr>
              <a:t>твёрдых и мягких согласных:</a:t>
            </a:r>
          </a:p>
        </p:txBody>
      </p:sp>
    </p:spTree>
    <p:extLst>
      <p:ext uri="{BB962C8B-B14F-4D97-AF65-F5344CB8AC3E}">
        <p14:creationId xmlns:p14="http://schemas.microsoft.com/office/powerpoint/2010/main" val="26204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CC6600"/>
                </a:solidFill>
              </a:rPr>
              <a:t>Не образуют пар следующие  </a:t>
            </a:r>
          </a:p>
          <a:p>
            <a:r>
              <a:rPr lang="ru-RU" sz="4000" dirty="0" smtClean="0">
                <a:solidFill>
                  <a:srgbClr val="CC6600"/>
                </a:solidFill>
              </a:rPr>
              <a:t> твёрдые и  мягкие согласные</a:t>
            </a:r>
          </a:p>
          <a:p>
            <a:r>
              <a:rPr lang="ru-RU" sz="4000" dirty="0">
                <a:solidFill>
                  <a:srgbClr val="CC6600"/>
                </a:solidFill>
              </a:rPr>
              <a:t> </a:t>
            </a:r>
            <a:r>
              <a:rPr lang="ru-RU" sz="4000" dirty="0" smtClean="0">
                <a:solidFill>
                  <a:srgbClr val="CC6600"/>
                </a:solidFill>
              </a:rPr>
              <a:t>                     звуки:</a:t>
            </a:r>
            <a:endParaRPr lang="ru-RU" sz="4000" dirty="0">
              <a:solidFill>
                <a:srgbClr val="CC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99799"/>
            <a:ext cx="7272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Твёрдые	</a:t>
            </a:r>
            <a:r>
              <a:rPr lang="ru-RU" sz="2800" dirty="0" smtClean="0"/>
              <a:t>   [</a:t>
            </a:r>
            <a:r>
              <a:rPr lang="ru-RU" sz="2800" dirty="0"/>
              <a:t>ж</a:t>
            </a:r>
            <a:r>
              <a:rPr lang="ru-RU" sz="2800" dirty="0" smtClean="0"/>
              <a:t>]    [</a:t>
            </a:r>
            <a:r>
              <a:rPr lang="ru-RU" sz="2800" dirty="0"/>
              <a:t>ш</a:t>
            </a:r>
            <a:r>
              <a:rPr lang="ru-RU" sz="2800" dirty="0" smtClean="0"/>
              <a:t>]   [</a:t>
            </a:r>
            <a:r>
              <a:rPr lang="ru-RU" sz="2800" dirty="0"/>
              <a:t>ц] </a:t>
            </a:r>
            <a:r>
              <a:rPr lang="ru-RU" sz="2800" dirty="0" smtClean="0"/>
              <a:t>    [  </a:t>
            </a:r>
            <a:r>
              <a:rPr lang="ru-RU" sz="2800" dirty="0"/>
              <a:t> </a:t>
            </a:r>
            <a:r>
              <a:rPr lang="ru-RU" sz="2800" dirty="0" smtClean="0"/>
              <a:t>]    </a:t>
            </a:r>
            <a:r>
              <a:rPr lang="ru-RU" sz="2800" dirty="0"/>
              <a:t>[  </a:t>
            </a:r>
            <a:r>
              <a:rPr lang="ru-RU" sz="2800" dirty="0" smtClean="0"/>
              <a:t> ]    </a:t>
            </a:r>
            <a:r>
              <a:rPr lang="ru-RU" sz="2800" dirty="0"/>
              <a:t>[  </a:t>
            </a:r>
            <a:r>
              <a:rPr lang="ru-RU" sz="2800" dirty="0" smtClean="0"/>
              <a:t>] </a:t>
            </a:r>
            <a:endParaRPr lang="ru-RU" sz="2800" dirty="0"/>
          </a:p>
          <a:p>
            <a:r>
              <a:rPr lang="ru-RU" sz="2800" dirty="0"/>
              <a:t>Мягкие	</a:t>
            </a:r>
            <a:r>
              <a:rPr lang="ru-RU" sz="2800" dirty="0" smtClean="0"/>
              <a:t>   [  </a:t>
            </a:r>
            <a:r>
              <a:rPr lang="ru-RU" sz="2800" dirty="0"/>
              <a:t>'] </a:t>
            </a:r>
            <a:r>
              <a:rPr lang="ru-RU" sz="2800" dirty="0" smtClean="0"/>
              <a:t>   [  ']    [  </a:t>
            </a:r>
            <a:r>
              <a:rPr lang="ru-RU" sz="2800" dirty="0"/>
              <a:t>']    </a:t>
            </a:r>
            <a:r>
              <a:rPr lang="ru-RU" sz="2800" dirty="0" smtClean="0"/>
              <a:t> [</a:t>
            </a:r>
            <a:r>
              <a:rPr lang="ru-RU" sz="2800" dirty="0"/>
              <a:t>ч</a:t>
            </a:r>
            <a:r>
              <a:rPr lang="ru-RU" sz="2800" dirty="0" smtClean="0"/>
              <a:t>']   [</a:t>
            </a:r>
            <a:r>
              <a:rPr lang="ru-RU" sz="2800" dirty="0"/>
              <a:t>щ'] </a:t>
            </a:r>
            <a:r>
              <a:rPr lang="ru-RU" sz="2800" dirty="0" smtClean="0"/>
              <a:t>  [й]</a:t>
            </a:r>
            <a:r>
              <a:rPr lang="ru-RU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7847" y="1052736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Б</a:t>
            </a:r>
            <a:r>
              <a:rPr lang="ru-RU" sz="5400" dirty="0" smtClean="0"/>
              <a:t>очка – </a:t>
            </a:r>
            <a:r>
              <a:rPr lang="ru-RU" sz="5400" dirty="0" smtClean="0">
                <a:solidFill>
                  <a:srgbClr val="0070C0"/>
                </a:solidFill>
              </a:rPr>
              <a:t>п</a:t>
            </a:r>
            <a:r>
              <a:rPr lang="ru-RU" sz="5400" dirty="0" smtClean="0"/>
              <a:t>очка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Д</a:t>
            </a:r>
            <a:r>
              <a:rPr lang="ru-RU" sz="5400" dirty="0" smtClean="0"/>
              <a:t>оска – </a:t>
            </a:r>
            <a:r>
              <a:rPr lang="ru-RU" sz="5400" dirty="0" smtClean="0">
                <a:solidFill>
                  <a:srgbClr val="0070C0"/>
                </a:solidFill>
              </a:rPr>
              <a:t>т</a:t>
            </a:r>
            <a:r>
              <a:rPr lang="ru-RU" sz="5400" dirty="0" smtClean="0"/>
              <a:t>оска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Г</a:t>
            </a:r>
            <a:r>
              <a:rPr lang="ru-RU" sz="5400" dirty="0" smtClean="0"/>
              <a:t>олос -  </a:t>
            </a:r>
            <a:r>
              <a:rPr lang="ru-RU" sz="5400" dirty="0" smtClean="0">
                <a:solidFill>
                  <a:srgbClr val="0070C0"/>
                </a:solidFill>
              </a:rPr>
              <a:t>к</a:t>
            </a:r>
            <a:r>
              <a:rPr lang="ru-RU" sz="5400" dirty="0" smtClean="0"/>
              <a:t>олос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Ж</a:t>
            </a:r>
            <a:r>
              <a:rPr lang="ru-RU" sz="5400" dirty="0" smtClean="0"/>
              <a:t>ар  –   </a:t>
            </a:r>
            <a:r>
              <a:rPr lang="ru-RU" sz="5400" dirty="0" smtClean="0">
                <a:solidFill>
                  <a:srgbClr val="0070C0"/>
                </a:solidFill>
              </a:rPr>
              <a:t>ш</a:t>
            </a:r>
            <a:r>
              <a:rPr lang="ru-RU" sz="5400" dirty="0" smtClean="0"/>
              <a:t>ар</a:t>
            </a:r>
            <a:endParaRPr lang="ru-RU" sz="5400" dirty="0"/>
          </a:p>
          <a:p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00B050"/>
                </a:solidFill>
              </a:rPr>
              <a:t>З</a:t>
            </a:r>
            <a:r>
              <a:rPr lang="ru-RU" sz="5400" dirty="0" smtClean="0"/>
              <a:t>уд   -   </a:t>
            </a:r>
            <a:r>
              <a:rPr lang="ru-RU" sz="5400" dirty="0" smtClean="0">
                <a:solidFill>
                  <a:srgbClr val="0070C0"/>
                </a:solidFill>
              </a:rPr>
              <a:t>с</a:t>
            </a:r>
            <a:r>
              <a:rPr lang="ru-RU" sz="5400" dirty="0" smtClean="0"/>
              <a:t>уд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829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85" y="740997"/>
            <a:ext cx="8820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C6600"/>
                </a:solidFill>
              </a:rPr>
              <a:t>Парные звонкие и глухие согласные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28836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ЗВОНКИЕ   [Б</a:t>
            </a:r>
            <a:r>
              <a:rPr lang="ru-RU" sz="2400" dirty="0">
                <a:solidFill>
                  <a:srgbClr val="00B050"/>
                </a:solidFill>
              </a:rPr>
              <a:t>] </a:t>
            </a:r>
            <a:r>
              <a:rPr lang="ru-RU" sz="2400" dirty="0" smtClean="0">
                <a:solidFill>
                  <a:srgbClr val="00B050"/>
                </a:solidFill>
              </a:rPr>
              <a:t> [</a:t>
            </a:r>
            <a:r>
              <a:rPr lang="ru-RU" sz="2400" dirty="0">
                <a:solidFill>
                  <a:srgbClr val="00B050"/>
                </a:solidFill>
              </a:rPr>
              <a:t>Б’] </a:t>
            </a:r>
            <a:r>
              <a:rPr lang="ru-RU" sz="2400" dirty="0" smtClean="0">
                <a:solidFill>
                  <a:srgbClr val="00B050"/>
                </a:solidFill>
              </a:rPr>
              <a:t> [</a:t>
            </a:r>
            <a:r>
              <a:rPr lang="ru-RU" sz="2400" dirty="0">
                <a:solidFill>
                  <a:srgbClr val="00B050"/>
                </a:solidFill>
              </a:rPr>
              <a:t>В]  [В’] [Г] [Г’]  [Д] [Д’] [Ж] [З] [З’]</a:t>
            </a:r>
          </a:p>
          <a:p>
            <a:r>
              <a:rPr lang="ru-RU" sz="2400" dirty="0">
                <a:solidFill>
                  <a:schemeClr val="tx2"/>
                </a:solidFill>
              </a:rPr>
              <a:t>ГЛУХИЕ  </a:t>
            </a:r>
            <a:r>
              <a:rPr lang="ru-RU" sz="2400" dirty="0" smtClean="0">
                <a:solidFill>
                  <a:schemeClr val="tx2"/>
                </a:solidFill>
              </a:rPr>
              <a:t>     [</a:t>
            </a:r>
            <a:r>
              <a:rPr lang="ru-RU" sz="2400" dirty="0">
                <a:solidFill>
                  <a:schemeClr val="tx2"/>
                </a:solidFill>
              </a:rPr>
              <a:t>П] [П’] [Ф] [Ф’] [К] [К’] [Т] [Т’] [Ш] [С] [С’]</a:t>
            </a:r>
          </a:p>
        </p:txBody>
      </p:sp>
    </p:spTree>
    <p:extLst>
      <p:ext uri="{BB962C8B-B14F-4D97-AF65-F5344CB8AC3E}">
        <p14:creationId xmlns:p14="http://schemas.microsoft.com/office/powerpoint/2010/main" val="19018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</a:t>
            </a:r>
            <a:r>
              <a:rPr lang="ru-RU" sz="3200" dirty="0" smtClean="0">
                <a:solidFill>
                  <a:srgbClr val="CC6600"/>
                </a:solidFill>
              </a:rPr>
              <a:t>НЕПАРНЫЕ </a:t>
            </a:r>
            <a:r>
              <a:rPr lang="ru-RU" sz="3200" dirty="0">
                <a:solidFill>
                  <a:srgbClr val="CC6600"/>
                </a:solidFill>
              </a:rPr>
              <a:t>ЗВОНКИЕ </a:t>
            </a:r>
            <a:r>
              <a:rPr lang="ru-RU" sz="3200" dirty="0" smtClean="0">
                <a:solidFill>
                  <a:srgbClr val="CC6600"/>
                </a:solidFill>
              </a:rPr>
              <a:t> И  ГЛУХИЕ</a:t>
            </a:r>
          </a:p>
          <a:p>
            <a:r>
              <a:rPr lang="ru-RU" sz="3200" dirty="0" smtClean="0">
                <a:solidFill>
                  <a:srgbClr val="CC6600"/>
                </a:solidFill>
              </a:rPr>
              <a:t>                         СОГЛАСНЫЕ</a:t>
            </a:r>
            <a:endParaRPr lang="ru-RU" sz="3200" dirty="0">
              <a:solidFill>
                <a:srgbClr val="CC66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28811"/>
              </p:ext>
            </p:extLst>
          </p:nvPr>
        </p:nvGraphicFramePr>
        <p:xfrm>
          <a:off x="446793" y="2060848"/>
          <a:ext cx="8157655" cy="4434840"/>
        </p:xfrm>
        <a:graphic>
          <a:graphicData uri="http://schemas.openxmlformats.org/drawingml/2006/table">
            <a:tbl>
              <a:tblPr/>
              <a:tblGrid>
                <a:gridCol w="901700"/>
                <a:gridCol w="904875"/>
                <a:gridCol w="901700"/>
                <a:gridCol w="903288"/>
                <a:gridCol w="903287"/>
                <a:gridCol w="904875"/>
                <a:gridCol w="904875"/>
                <a:gridCol w="904875"/>
                <a:gridCol w="928180"/>
              </a:tblGrid>
              <a:tr h="762000"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НЕПАРНЫЕ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 - 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[Й,]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[Л]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[Л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[М]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[М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[Н]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[Н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[Р]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[Р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САМЫЕ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ЗВОНКИЕ СОГЛАСНЫЕ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[Х]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[Х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[Ц]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[ -,]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 - 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[Ч,]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 - 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[Щ,]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271</TotalTime>
  <Words>545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Ситдикова</dc:creator>
  <cp:lastModifiedBy>Ситдикова </cp:lastModifiedBy>
  <cp:revision>25</cp:revision>
  <dcterms:created xsi:type="dcterms:W3CDTF">2012-12-17T17:29:30Z</dcterms:created>
  <dcterms:modified xsi:type="dcterms:W3CDTF">2012-12-20T18:49:53Z</dcterms:modified>
</cp:coreProperties>
</file>