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67" r:id="rId5"/>
    <p:sldId id="259" r:id="rId6"/>
    <p:sldId id="271" r:id="rId7"/>
    <p:sldId id="260" r:id="rId8"/>
    <p:sldId id="261" r:id="rId9"/>
    <p:sldId id="262" r:id="rId10"/>
    <p:sldId id="269" r:id="rId11"/>
    <p:sldId id="270" r:id="rId12"/>
    <p:sldId id="263" r:id="rId13"/>
    <p:sldId id="264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031"/>
    <a:srgbClr val="0000FF"/>
    <a:srgbClr val="000066"/>
    <a:srgbClr val="0000CC"/>
    <a:srgbClr val="40067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479532163742694E-2"/>
          <c:y val="7.1748878923766829E-2"/>
          <c:w val="0.63742690058479634"/>
          <c:h val="0.766816143497757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950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начало года</c:v>
                </c:pt>
                <c:pt idx="3">
                  <c:v>конец года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3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950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начало года</c:v>
                </c:pt>
                <c:pt idx="3">
                  <c:v>конец года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950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начало года</c:v>
                </c:pt>
                <c:pt idx="3">
                  <c:v>конец года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85</c:v>
                </c:pt>
                <c:pt idx="3">
                  <c:v>8</c:v>
                </c:pt>
              </c:numCache>
            </c:numRef>
          </c:val>
        </c:ser>
        <c:gapDepth val="0"/>
        <c:shape val="box"/>
        <c:axId val="90139264"/>
        <c:axId val="90149248"/>
        <c:axId val="0"/>
      </c:bar3DChart>
      <c:catAx>
        <c:axId val="90139264"/>
        <c:scaling>
          <c:orientation val="minMax"/>
        </c:scaling>
        <c:axPos val="b"/>
        <c:numFmt formatCode="General" sourceLinked="1"/>
        <c:tickLblPos val="low"/>
        <c:spPr>
          <a:ln w="4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149248"/>
        <c:crosses val="autoZero"/>
        <c:auto val="1"/>
        <c:lblAlgn val="ctr"/>
        <c:lblOffset val="100"/>
        <c:tickLblSkip val="1"/>
        <c:tickMarkSkip val="1"/>
      </c:catAx>
      <c:valAx>
        <c:axId val="90149248"/>
        <c:scaling>
          <c:orientation val="minMax"/>
        </c:scaling>
        <c:axPos val="l"/>
        <c:majorGridlines>
          <c:spPr>
            <a:ln w="48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139264"/>
        <c:crosses val="autoZero"/>
        <c:crossBetween val="between"/>
      </c:valAx>
      <c:spPr>
        <a:noFill/>
        <a:ln w="4031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1701714601989741"/>
          <c:y val="0.28643200023857884"/>
          <c:w val="0.99043977975347652"/>
          <c:h val="0.85929653325778343"/>
        </c:manualLayout>
      </c:layout>
      <c:spPr>
        <a:noFill/>
        <a:ln w="4875">
          <a:solidFill>
            <a:srgbClr val="000000"/>
          </a:solidFill>
          <a:prstDash val="solid"/>
        </a:ln>
      </c:spPr>
      <c:txPr>
        <a:bodyPr/>
        <a:lstStyle/>
        <a:p>
          <a:pPr>
            <a:defRPr sz="137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1368-66D6-451E-B50F-E34B2AFE2E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8EBA-753D-4F48-B276-7555223421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2E49-E535-4876-BB7C-6032AE6CA0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2DF1-E9C7-4993-BCC9-C62937EAD0E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5370-EED6-4B93-9C7F-CFDEAF1A0D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327F5-6AE2-40AC-BE26-2B656CD6848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81AF-1F96-4B65-947A-4425A9C568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A2A8-B59B-4B4C-9657-CF6900C133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6851-6F53-44D7-BB2D-0EFAE7848E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25B2-291A-48A2-81A6-66FBFA308A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1384-9C00-48C3-903A-4651D30623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2EA8-7344-42AE-B90F-CBCB01F52E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DCA1DDB-3AF4-4132-8058-57070095BB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93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096000"/>
          </a:xfrm>
        </p:spPr>
        <p:txBody>
          <a:bodyPr/>
          <a:lstStyle/>
          <a:p>
            <a:pPr algn="ctr" eaLnBrk="1" hangingPunct="1"/>
            <a:r>
              <a:rPr lang="ru-RU" sz="3600" u="sng" smtClean="0"/>
              <a:t/>
            </a:r>
            <a:br>
              <a:rPr lang="ru-RU" sz="3600" u="sng" smtClean="0"/>
            </a:br>
            <a:r>
              <a:rPr lang="ru-RU" sz="3600" u="sng" smtClean="0"/>
              <a:t/>
            </a:r>
            <a:br>
              <a:rPr lang="ru-RU" sz="3600" u="sng" smtClean="0"/>
            </a:br>
            <a:r>
              <a:rPr lang="ru-RU" sz="3600" u="sng" smtClean="0"/>
              <a:t/>
            </a:r>
            <a:br>
              <a:rPr lang="ru-RU" sz="3600" u="sng" smtClean="0"/>
            </a:br>
            <a:r>
              <a:rPr lang="ru-RU" sz="3600" u="sng" smtClean="0"/>
              <a:t/>
            </a:r>
            <a:br>
              <a:rPr lang="ru-RU" sz="3600" u="sng" smtClean="0"/>
            </a:br>
            <a:r>
              <a:rPr lang="ru-RU" sz="3600" u="sng" smtClean="0"/>
              <a:t/>
            </a:r>
            <a:br>
              <a:rPr lang="ru-RU" sz="3600" u="sng" smtClean="0"/>
            </a:br>
            <a:r>
              <a:rPr lang="ru-RU" sz="3600" u="sng" smtClean="0"/>
              <a:t>Тема:</a:t>
            </a:r>
            <a:br>
              <a:rPr lang="ru-RU" sz="3600" u="sng" smtClean="0"/>
            </a:br>
            <a:r>
              <a:rPr lang="ru-RU" sz="3600" smtClean="0"/>
              <a:t>«Значение качественного анализа и обработки данных мониторинга, отслеживания динамики, внесения корректив в физическое интеллектуальное и личностное развитие ребенка на его образовательные достижения»</a:t>
            </a:r>
            <a:r>
              <a:rPr lang="ru-RU" sz="350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Фото08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20000" cy="586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0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086600" cy="594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304800"/>
          </a:xfrm>
        </p:spPr>
        <p:txBody>
          <a:bodyPr/>
          <a:lstStyle/>
          <a:p>
            <a:pPr eaLnBrk="1" hangingPunct="1"/>
            <a:r>
              <a:rPr lang="ru-RU" sz="2400" smtClean="0"/>
              <a:t>                 Мониторинг детского развития</a:t>
            </a:r>
          </a:p>
        </p:txBody>
      </p:sp>
      <p:graphicFrame>
        <p:nvGraphicFramePr>
          <p:cNvPr id="112959" name="Group 319"/>
          <p:cNvGraphicFramePr>
            <a:graphicFrameLocks noGrp="1"/>
          </p:cNvGraphicFramePr>
          <p:nvPr>
            <p:ph idx="1"/>
          </p:nvPr>
        </p:nvGraphicFramePr>
        <p:xfrm>
          <a:off x="152400" y="381000"/>
          <a:ext cx="8991600" cy="6483350"/>
        </p:xfrm>
        <a:graphic>
          <a:graphicData uri="http://schemas.openxmlformats.org/drawingml/2006/table">
            <a:tbl>
              <a:tblPr/>
              <a:tblGrid>
                <a:gridCol w="1371600"/>
                <a:gridCol w="533400"/>
                <a:gridCol w="762000"/>
                <a:gridCol w="533400"/>
                <a:gridCol w="1112838"/>
                <a:gridCol w="868362"/>
                <a:gridCol w="1055688"/>
                <a:gridCol w="1001712"/>
                <a:gridCol w="914400"/>
                <a:gridCol w="838200"/>
              </a:tblGrid>
              <a:tr h="261938">
                <a:tc gridSpan="10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___________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gridSpan="10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мониторинга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развития интегративных качеств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5" name="Text Box 288"/>
          <p:cNvSpPr txBox="1">
            <a:spLocks noChangeArrowheads="1"/>
          </p:cNvSpPr>
          <p:nvPr/>
        </p:nvSpPr>
        <p:spPr bwMode="auto">
          <a:xfrm rot="-5400000">
            <a:off x="189707" y="2826543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Физическое развитие</a:t>
            </a:r>
          </a:p>
        </p:txBody>
      </p:sp>
      <p:sp>
        <p:nvSpPr>
          <p:cNvPr id="15416" name="Text Box 289"/>
          <p:cNvSpPr txBox="1">
            <a:spLocks noChangeArrowheads="1"/>
          </p:cNvSpPr>
          <p:nvPr/>
        </p:nvSpPr>
        <p:spPr bwMode="auto">
          <a:xfrm rot="-5400000">
            <a:off x="-769143" y="3131343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Любознательность,   активность</a:t>
            </a:r>
          </a:p>
        </p:txBody>
      </p:sp>
      <p:sp>
        <p:nvSpPr>
          <p:cNvPr id="15417" name="Text Box 291"/>
          <p:cNvSpPr txBox="1">
            <a:spLocks noChangeArrowheads="1"/>
          </p:cNvSpPr>
          <p:nvPr/>
        </p:nvSpPr>
        <p:spPr bwMode="auto">
          <a:xfrm rot="-5400000">
            <a:off x="489744" y="3017044"/>
            <a:ext cx="518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Эмоциональность, отзывчивость</a:t>
            </a:r>
          </a:p>
        </p:txBody>
      </p:sp>
      <p:sp>
        <p:nvSpPr>
          <p:cNvPr id="15418" name="Text Box 294"/>
          <p:cNvSpPr txBox="1">
            <a:spLocks noChangeArrowheads="1"/>
          </p:cNvSpPr>
          <p:nvPr/>
        </p:nvSpPr>
        <p:spPr bwMode="auto">
          <a:xfrm rot="-5400000">
            <a:off x="1288257" y="3436143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Овладение средствами общения</a:t>
            </a:r>
          </a:p>
        </p:txBody>
      </p:sp>
      <p:sp>
        <p:nvSpPr>
          <p:cNvPr id="15419" name="Text Box 299"/>
          <p:cNvSpPr txBox="1">
            <a:spLocks noChangeArrowheads="1"/>
          </p:cNvSpPr>
          <p:nvPr/>
        </p:nvSpPr>
        <p:spPr bwMode="auto">
          <a:xfrm rot="-5400000">
            <a:off x="1808163" y="321945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 способами взаимодействия со взрослыми</a:t>
            </a:r>
          </a:p>
        </p:txBody>
      </p:sp>
      <p:sp>
        <p:nvSpPr>
          <p:cNvPr id="15420" name="Text Box 302"/>
          <p:cNvSpPr txBox="1">
            <a:spLocks noChangeArrowheads="1"/>
          </p:cNvSpPr>
          <p:nvPr/>
        </p:nvSpPr>
        <p:spPr bwMode="auto">
          <a:xfrm>
            <a:off x="4860925" y="7123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421" name="Text Box 304"/>
          <p:cNvSpPr txBox="1">
            <a:spLocks noChangeArrowheads="1"/>
          </p:cNvSpPr>
          <p:nvPr/>
        </p:nvSpPr>
        <p:spPr bwMode="auto">
          <a:xfrm rot="-5400000">
            <a:off x="2644775" y="3222625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Способность управлять своим поведением и планировать действия</a:t>
            </a:r>
          </a:p>
        </p:txBody>
      </p:sp>
      <p:sp>
        <p:nvSpPr>
          <p:cNvPr id="15422" name="Text Box 306"/>
          <p:cNvSpPr txBox="1">
            <a:spLocks noChangeArrowheads="1"/>
          </p:cNvSpPr>
          <p:nvPr/>
        </p:nvSpPr>
        <p:spPr bwMode="auto">
          <a:xfrm rot="-5400000">
            <a:off x="3582194" y="2967831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Способность решать интеллектуальные и личностные задачи</a:t>
            </a:r>
          </a:p>
        </p:txBody>
      </p:sp>
      <p:sp>
        <p:nvSpPr>
          <p:cNvPr id="15423" name="Text Box 307"/>
          <p:cNvSpPr txBox="1">
            <a:spLocks noChangeArrowheads="1"/>
          </p:cNvSpPr>
          <p:nvPr/>
        </p:nvSpPr>
        <p:spPr bwMode="auto">
          <a:xfrm rot="-5400000">
            <a:off x="4691063" y="2922587"/>
            <a:ext cx="4495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Представления о себе,</a:t>
            </a:r>
          </a:p>
          <a:p>
            <a:r>
              <a:rPr lang="ru-RU" b="1"/>
              <a:t> </a:t>
            </a:r>
            <a:r>
              <a:rPr lang="ru-RU" sz="1600"/>
              <a:t>семье, обществе, государстве, мире и </a:t>
            </a:r>
          </a:p>
          <a:p>
            <a:r>
              <a:rPr lang="ru-RU" sz="1600"/>
              <a:t>природе</a:t>
            </a:r>
          </a:p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15424" name="Text Box 310"/>
          <p:cNvSpPr txBox="1">
            <a:spLocks noChangeArrowheads="1"/>
          </p:cNvSpPr>
          <p:nvPr/>
        </p:nvSpPr>
        <p:spPr bwMode="auto">
          <a:xfrm rot="-5400000">
            <a:off x="5578475" y="3336925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Овладение предпосылками учебной деятельности</a:t>
            </a:r>
          </a:p>
        </p:txBody>
      </p:sp>
      <p:sp>
        <p:nvSpPr>
          <p:cNvPr id="15425" name="Text Box 312"/>
          <p:cNvSpPr txBox="1">
            <a:spLocks noChangeArrowheads="1"/>
          </p:cNvSpPr>
          <p:nvPr/>
        </p:nvSpPr>
        <p:spPr bwMode="auto">
          <a:xfrm rot="-5400000">
            <a:off x="6660357" y="3321843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Итоговый результат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543800" cy="838200"/>
          </a:xfrm>
        </p:spPr>
        <p:txBody>
          <a:bodyPr/>
          <a:lstStyle/>
          <a:p>
            <a:pPr eaLnBrk="1" hangingPunct="1"/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>социальная компетентность:</a:t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Интерес и потребность в общении со сверстниками;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Осознание своего положения среди них;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Ориентирование в человеческих отношениях, эмоциональных состояниях других людей;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smtClean="0">
                <a:solidFill>
                  <a:srgbClr val="400670"/>
                </a:solidFill>
              </a:rPr>
              <a:t>Креативность: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200" b="1" smtClean="0">
              <a:solidFill>
                <a:srgbClr val="40067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Творческое экспериментирование, нестандартность в деятельности;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200" smtClean="0"/>
              <a:t>Самостоятельность:</a:t>
            </a: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hangingPunct="1"/>
            <a:r>
              <a:rPr lang="ru-RU" smtClean="0"/>
              <a:t>В самообслуживании;</a:t>
            </a:r>
          </a:p>
          <a:p>
            <a:pPr eaLnBrk="1" hangingPunct="1"/>
            <a:r>
              <a:rPr lang="ru-RU" smtClean="0"/>
              <a:t>В организации собственного пространства;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400670"/>
                </a:solidFill>
              </a:rPr>
              <a:t>Свобода поведения: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Стремление совершать независимые поступки;</a:t>
            </a:r>
          </a:p>
          <a:p>
            <a:pPr eaLnBrk="1" hangingPunct="1"/>
            <a:r>
              <a:rPr lang="ru-RU" smtClean="0"/>
              <a:t>Защищать свою позицию.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smtClean="0"/>
              <a:t>Результаты диагностики в области физическая культура: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Object 5"/>
          <p:cNvGraphicFramePr>
            <a:graphicFrameLocks/>
          </p:cNvGraphicFramePr>
          <p:nvPr/>
        </p:nvGraphicFramePr>
        <p:xfrm>
          <a:off x="808527" y="2145598"/>
          <a:ext cx="7724812" cy="396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Фото08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01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152400"/>
            <a:ext cx="8610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910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Образовательный мониторинг -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0066"/>
                </a:solidFill>
              </a:rPr>
              <a:t>это система организации сбора, хранения, обработки и распространения информации о деятельности педагогической системы, обеспечивающая непрерывное слежение за ее состоянием и прогнозирование развития.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Объект мониторинга-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800" smtClean="0"/>
              <a:t>физические,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800" smtClean="0"/>
              <a:t> интеллектуальные 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800" smtClean="0"/>
              <a:t>личностные качества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800" smtClean="0"/>
              <a:t>ребёнка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Безымянный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-533400" y="-744"/>
            <a:ext cx="952499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Мониторинг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детского развития проводится </a:t>
            </a:r>
          </a:p>
          <a:p>
            <a:pPr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два раза в год: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87362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       Карта освоения программы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292100"/>
            <a:ext cx="8501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900"/>
          </a:p>
          <a:p>
            <a:pPr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Ф.И.ребёнка                     _______________________________ ________________________</a:t>
            </a:r>
            <a:endParaRPr lang="ru-RU" sz="1400" b="1"/>
          </a:p>
          <a:p>
            <a:pPr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Возраст                             ________________________________________________________</a:t>
            </a:r>
            <a:endParaRPr lang="ru-RU" sz="1400" b="1"/>
          </a:p>
          <a:p>
            <a:pPr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Дата                                   ________________________________________________________</a:t>
            </a:r>
            <a:endParaRPr lang="ru-RU" sz="1400" b="1"/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Изучение интегративного качества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«овладевший необходимыми умениями и навыками в образовательной области «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Физическая культура»</a:t>
            </a:r>
            <a:endParaRPr lang="ru-RU" sz="1400" b="1"/>
          </a:p>
        </p:txBody>
      </p:sp>
      <p:graphicFrame>
        <p:nvGraphicFramePr>
          <p:cNvPr id="102618" name="Group 218"/>
          <p:cNvGraphicFramePr>
            <a:graphicFrameLocks noGrp="1"/>
          </p:cNvGraphicFramePr>
          <p:nvPr/>
        </p:nvGraphicFramePr>
        <p:xfrm>
          <a:off x="152400" y="1600200"/>
          <a:ext cx="8839200" cy="5331144"/>
        </p:xfrm>
        <a:graphic>
          <a:graphicData uri="http://schemas.openxmlformats.org/drawingml/2006/table">
            <a:tbl>
              <a:tblPr/>
              <a:tblGrid>
                <a:gridCol w="627063"/>
                <a:gridCol w="4614862"/>
                <a:gridCol w="1287463"/>
                <a:gridCol w="2309812"/>
              </a:tblGrid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 интегративного качества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Оразвитии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(«+»/ «-»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Накопление и обогащение двигательного опыта детей	(овладение основными движениями)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 равновесие при ходьбе и беге по ограниченной плоскости, при перешагивании через предметы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Наблюдение,тестирование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ползать на четвереньках, лазать по лесенке-стремянке, гимнастической стенке произвольным способом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Наблюдение,тестирование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умеет ходить прямо, не шаркая ногами, сохраняя заданное воспитателем направление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Наблюдение,тестирование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катать мяч в заданном направлении с расстояния 1,5 м, бросать мяч двумя руками от груди, из-за головы; ударять мячом об пол, бросать его вверх 2-3 раза подряд и ловить; метать предметы правой и левой рукой на расстояние не менее 5 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Наблюдение,тестирование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«+»____;    «-»_____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SAM_23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781800" cy="632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29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8610600" cy="1325562"/>
          </a:xfrm>
        </p:spPr>
        <p:txBody>
          <a:bodyPr/>
          <a:lstStyle/>
          <a:p>
            <a:pPr algn="ctr" eaLnBrk="1" hangingPunct="1"/>
            <a:r>
              <a:rPr lang="ru-RU" sz="2800" i="1" smtClean="0"/>
              <a:t>Мониторинг образовательного процесса (мониторинг освоения образовательных областей программы)</a:t>
            </a:r>
          </a:p>
        </p:txBody>
      </p:sp>
      <p:graphicFrame>
        <p:nvGraphicFramePr>
          <p:cNvPr id="106202" name="Group 730"/>
          <p:cNvGraphicFramePr>
            <a:graphicFrameLocks noGrp="1"/>
          </p:cNvGraphicFramePr>
          <p:nvPr/>
        </p:nvGraphicFramePr>
        <p:xfrm>
          <a:off x="152400" y="1371600"/>
          <a:ext cx="8839200" cy="5021263"/>
        </p:xfrm>
        <a:graphic>
          <a:graphicData uri="http://schemas.openxmlformats.org/drawingml/2006/table">
            <a:tbl>
              <a:tblPr/>
              <a:tblGrid>
                <a:gridCol w="1912938"/>
                <a:gridCol w="601662"/>
                <a:gridCol w="762000"/>
                <a:gridCol w="685800"/>
                <a:gridCol w="381000"/>
                <a:gridCol w="457200"/>
                <a:gridCol w="457200"/>
                <a:gridCol w="685800"/>
                <a:gridCol w="1038225"/>
                <a:gridCol w="676275"/>
                <a:gridCol w="495300"/>
                <a:gridCol w="685800"/>
              </a:tblGrid>
              <a:tr h="685800">
                <a:tc gridSpan="1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___________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 gridSpan="1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мониторинга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ребенка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овладения необходимыми навыками и умениями по образовательным областям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  <a:tab pos="3810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3" name="Text Box 665"/>
          <p:cNvSpPr txBox="1">
            <a:spLocks noChangeArrowheads="1"/>
          </p:cNvSpPr>
          <p:nvPr/>
        </p:nvSpPr>
        <p:spPr bwMode="auto">
          <a:xfrm>
            <a:off x="2286000" y="3505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04" name="Text Box 696"/>
          <p:cNvSpPr txBox="1">
            <a:spLocks noChangeArrowheads="1"/>
          </p:cNvSpPr>
          <p:nvPr/>
        </p:nvSpPr>
        <p:spPr bwMode="auto">
          <a:xfrm rot="-5400000">
            <a:off x="1505744" y="3679031"/>
            <a:ext cx="147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здоровье</a:t>
            </a:r>
          </a:p>
        </p:txBody>
      </p:sp>
      <p:sp>
        <p:nvSpPr>
          <p:cNvPr id="10305" name="Text Box 698"/>
          <p:cNvSpPr txBox="1">
            <a:spLocks noChangeArrowheads="1"/>
          </p:cNvSpPr>
          <p:nvPr/>
        </p:nvSpPr>
        <p:spPr bwMode="auto">
          <a:xfrm rot="5374998" flipV="1">
            <a:off x="1706562" y="3702051"/>
            <a:ext cx="213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Физическая </a:t>
            </a:r>
          </a:p>
        </p:txBody>
      </p:sp>
      <p:sp>
        <p:nvSpPr>
          <p:cNvPr id="10306" name="Text Box 699"/>
          <p:cNvSpPr txBox="1">
            <a:spLocks noChangeArrowheads="1"/>
          </p:cNvSpPr>
          <p:nvPr/>
        </p:nvSpPr>
        <p:spPr bwMode="auto">
          <a:xfrm rot="-5400000">
            <a:off x="2280444" y="3739357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культура</a:t>
            </a:r>
          </a:p>
        </p:txBody>
      </p:sp>
      <p:sp>
        <p:nvSpPr>
          <p:cNvPr id="10307" name="Text Box 702"/>
          <p:cNvSpPr txBox="1">
            <a:spLocks noChangeArrowheads="1"/>
          </p:cNvSpPr>
          <p:nvPr/>
        </p:nvSpPr>
        <p:spPr bwMode="auto">
          <a:xfrm rot="-5400000">
            <a:off x="2280444" y="3586957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социализация</a:t>
            </a:r>
          </a:p>
        </p:txBody>
      </p:sp>
      <p:sp>
        <p:nvSpPr>
          <p:cNvPr id="10308" name="Text Box 704"/>
          <p:cNvSpPr txBox="1">
            <a:spLocks noChangeArrowheads="1"/>
          </p:cNvSpPr>
          <p:nvPr/>
        </p:nvSpPr>
        <p:spPr bwMode="auto">
          <a:xfrm rot="-5400000">
            <a:off x="3689351" y="3776662"/>
            <a:ext cx="1217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труд</a:t>
            </a:r>
          </a:p>
        </p:txBody>
      </p:sp>
      <p:sp>
        <p:nvSpPr>
          <p:cNvPr id="10309" name="Text Box 707"/>
          <p:cNvSpPr txBox="1">
            <a:spLocks noChangeArrowheads="1"/>
          </p:cNvSpPr>
          <p:nvPr/>
        </p:nvSpPr>
        <p:spPr bwMode="auto">
          <a:xfrm rot="-5400000">
            <a:off x="3865562" y="3981451"/>
            <a:ext cx="163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безопасность</a:t>
            </a:r>
          </a:p>
        </p:txBody>
      </p:sp>
      <p:sp>
        <p:nvSpPr>
          <p:cNvPr id="10310" name="Text Box 708"/>
          <p:cNvSpPr txBox="1">
            <a:spLocks noChangeArrowheads="1"/>
          </p:cNvSpPr>
          <p:nvPr/>
        </p:nvSpPr>
        <p:spPr bwMode="auto">
          <a:xfrm>
            <a:off x="5638800" y="63166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11" name="Text Box 714"/>
          <p:cNvSpPr txBox="1">
            <a:spLocks noChangeArrowheads="1"/>
          </p:cNvSpPr>
          <p:nvPr/>
        </p:nvSpPr>
        <p:spPr bwMode="auto">
          <a:xfrm rot="-5400000">
            <a:off x="4069557" y="3702843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познание</a:t>
            </a:r>
          </a:p>
        </p:txBody>
      </p:sp>
      <p:sp>
        <p:nvSpPr>
          <p:cNvPr id="10312" name="Text Box 716"/>
          <p:cNvSpPr txBox="1">
            <a:spLocks noChangeArrowheads="1"/>
          </p:cNvSpPr>
          <p:nvPr/>
        </p:nvSpPr>
        <p:spPr bwMode="auto">
          <a:xfrm rot="-5400000">
            <a:off x="4450557" y="3883818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коммуникация</a:t>
            </a:r>
          </a:p>
        </p:txBody>
      </p:sp>
      <p:sp>
        <p:nvSpPr>
          <p:cNvPr id="10313" name="Text Box 717"/>
          <p:cNvSpPr txBox="1">
            <a:spLocks noChangeArrowheads="1"/>
          </p:cNvSpPr>
          <p:nvPr/>
        </p:nvSpPr>
        <p:spPr bwMode="auto">
          <a:xfrm rot="-5400000">
            <a:off x="5328444" y="3813969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Чтение </a:t>
            </a:r>
          </a:p>
        </p:txBody>
      </p:sp>
      <p:sp>
        <p:nvSpPr>
          <p:cNvPr id="10314" name="Text Box 718"/>
          <p:cNvSpPr txBox="1">
            <a:spLocks noChangeArrowheads="1"/>
          </p:cNvSpPr>
          <p:nvPr/>
        </p:nvSpPr>
        <p:spPr bwMode="auto">
          <a:xfrm rot="-5400000">
            <a:off x="5326063" y="3736975"/>
            <a:ext cx="2668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художественной</a:t>
            </a:r>
          </a:p>
        </p:txBody>
      </p:sp>
      <p:sp>
        <p:nvSpPr>
          <p:cNvPr id="10315" name="Text Box 725"/>
          <p:cNvSpPr txBox="1">
            <a:spLocks noChangeArrowheads="1"/>
          </p:cNvSpPr>
          <p:nvPr/>
        </p:nvSpPr>
        <p:spPr bwMode="auto">
          <a:xfrm rot="16200000" flipH="1">
            <a:off x="5747544" y="3702844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литературы</a:t>
            </a:r>
          </a:p>
        </p:txBody>
      </p:sp>
      <p:sp>
        <p:nvSpPr>
          <p:cNvPr id="10316" name="Text Box 726"/>
          <p:cNvSpPr txBox="1">
            <a:spLocks noChangeArrowheads="1"/>
          </p:cNvSpPr>
          <p:nvPr/>
        </p:nvSpPr>
        <p:spPr bwMode="auto">
          <a:xfrm rot="-5400000">
            <a:off x="7555707" y="3645693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музыка</a:t>
            </a:r>
          </a:p>
        </p:txBody>
      </p:sp>
      <p:sp>
        <p:nvSpPr>
          <p:cNvPr id="10317" name="Text Box 729"/>
          <p:cNvSpPr txBox="1">
            <a:spLocks noChangeArrowheads="1"/>
          </p:cNvSpPr>
          <p:nvPr/>
        </p:nvSpPr>
        <p:spPr bwMode="auto">
          <a:xfrm rot="16200000" flipH="1">
            <a:off x="7041357" y="3702843"/>
            <a:ext cx="3308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Итоговый </a:t>
            </a:r>
          </a:p>
          <a:p>
            <a:pPr>
              <a:spcBef>
                <a:spcPct val="50000"/>
              </a:spcBef>
            </a:pPr>
            <a:r>
              <a:rPr lang="ru-RU"/>
              <a:t>результат</a:t>
            </a:r>
          </a:p>
        </p:txBody>
      </p:sp>
      <p:sp>
        <p:nvSpPr>
          <p:cNvPr id="10318" name="Text Box 731"/>
          <p:cNvSpPr txBox="1">
            <a:spLocks noChangeArrowheads="1"/>
          </p:cNvSpPr>
          <p:nvPr/>
        </p:nvSpPr>
        <p:spPr bwMode="auto">
          <a:xfrm rot="-5400000">
            <a:off x="5790407" y="3963193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художественное</a:t>
            </a:r>
          </a:p>
        </p:txBody>
      </p:sp>
      <p:sp>
        <p:nvSpPr>
          <p:cNvPr id="10319" name="Text Box 732"/>
          <p:cNvSpPr txBox="1">
            <a:spLocks noChangeArrowheads="1"/>
          </p:cNvSpPr>
          <p:nvPr/>
        </p:nvSpPr>
        <p:spPr bwMode="auto">
          <a:xfrm rot="-5400000">
            <a:off x="6088857" y="3817143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творчество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Интеллектуальная компетентность: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ru-RU" sz="3200" smtClean="0"/>
              <a:t>Уровень мыслительной активности;</a:t>
            </a:r>
          </a:p>
          <a:p>
            <a:pPr eaLnBrk="1" hangingPunct="1"/>
            <a:r>
              <a:rPr lang="ru-RU" sz="3200" smtClean="0"/>
              <a:t>Интерес к причинно-следственным связям;</a:t>
            </a:r>
          </a:p>
          <a:p>
            <a:pPr eaLnBrk="1" hangingPunct="1"/>
            <a:r>
              <a:rPr lang="ru-RU" sz="3200" smtClean="0"/>
              <a:t>Владение способами построения замысла;</a:t>
            </a:r>
          </a:p>
          <a:p>
            <a:pPr eaLnBrk="1" hangingPunct="1"/>
            <a:r>
              <a:rPr lang="ru-RU" sz="3200" smtClean="0"/>
              <a:t>Владение способами элементарного планирования деятельности;</a:t>
            </a:r>
          </a:p>
          <a:p>
            <a:pPr eaLnBrk="1" hangingPunct="1"/>
            <a:r>
              <a:rPr lang="ru-RU" sz="3200" smtClean="0"/>
              <a:t>Уровень овладения родным языком (звуки, рифмы, смысл).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Воображение: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Уровень воссоздающего воображения (умение создать образ по его описанию);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smtClean="0"/>
          </a:p>
          <a:p>
            <a:pPr algn="ctr" eaLnBrk="1" hangingPunct="1"/>
            <a:r>
              <a:rPr lang="ru-RU" sz="3600" smtClean="0"/>
              <a:t>Уровень овладения способами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/>
              <a:t>схематизации.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450</Words>
  <Application>Microsoft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Verdana</vt:lpstr>
      <vt:lpstr>Wingdings</vt:lpstr>
      <vt:lpstr>Calibri</vt:lpstr>
      <vt:lpstr>Times New Roman</vt:lpstr>
      <vt:lpstr>Сеть</vt:lpstr>
      <vt:lpstr>     Тема: «Значение качественного анализа и обработки данных мониторинга, отслеживания динамики, внесения корректив в физическое интеллектуальное и личностное развитие ребенка на его образовательные достижения» </vt:lpstr>
      <vt:lpstr>Образовательный мониторинг -</vt:lpstr>
      <vt:lpstr>Объект мониторинга-</vt:lpstr>
      <vt:lpstr>Слайд 4</vt:lpstr>
      <vt:lpstr>       Карта освоения программы</vt:lpstr>
      <vt:lpstr>Слайд 6</vt:lpstr>
      <vt:lpstr>Мониторинг образовательного процесса (мониторинг освоения образовательных областей программы)</vt:lpstr>
      <vt:lpstr>Интеллектуальная компетентность:</vt:lpstr>
      <vt:lpstr>Воображение:</vt:lpstr>
      <vt:lpstr>Слайд 10</vt:lpstr>
      <vt:lpstr>Слайд 11</vt:lpstr>
      <vt:lpstr>                 Мониторинг детского развития</vt:lpstr>
      <vt:lpstr>   социальная компетентность: </vt:lpstr>
      <vt:lpstr>  Самостоятельность: </vt:lpstr>
      <vt:lpstr>Результаты диагностики в области физическая культура: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User001</cp:lastModifiedBy>
  <cp:revision>27</cp:revision>
  <cp:lastPrinted>1601-01-01T00:00:00Z</cp:lastPrinted>
  <dcterms:created xsi:type="dcterms:W3CDTF">1601-01-01T00:00:00Z</dcterms:created>
  <dcterms:modified xsi:type="dcterms:W3CDTF">2013-03-27T19:58:29Z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