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7" r:id="rId2"/>
    <p:sldId id="258" r:id="rId3"/>
    <p:sldId id="261" r:id="rId4"/>
    <p:sldId id="262" r:id="rId5"/>
    <p:sldId id="263" r:id="rId6"/>
    <p:sldId id="259" r:id="rId7"/>
    <p:sldId id="264" r:id="rId8"/>
    <p:sldId id="256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54" autoAdjust="0"/>
  </p:normalViewPr>
  <p:slideViewPr>
    <p:cSldViewPr>
      <p:cViewPr>
        <p:scale>
          <a:sx n="100" d="100"/>
          <a:sy n="100" d="100"/>
        </p:scale>
        <p:origin x="-294" y="-1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D17952-A2AC-442B-ACCD-373A2C0F4D13}" type="datetimeFigureOut">
              <a:rPr lang="ru-RU" smtClean="0"/>
              <a:pPr/>
              <a:t>07.01.2013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32DF57-0F7F-4FED-BC9F-14DC56EEE2A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32DF57-0F7F-4FED-BC9F-14DC56EEE2A0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32DF57-0F7F-4FED-BC9F-14DC56EEE2A0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C64B5-B974-4D0D-AAC6-0DF21797EE12}" type="datetimeFigureOut">
              <a:rPr lang="ru-RU" smtClean="0"/>
              <a:pPr/>
              <a:t>07.01.2013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EEADE-63EF-44A5-916C-5B106C15B1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C64B5-B974-4D0D-AAC6-0DF21797EE12}" type="datetimeFigureOut">
              <a:rPr lang="ru-RU" smtClean="0"/>
              <a:pPr/>
              <a:t>07.01.2013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EEADE-63EF-44A5-916C-5B106C15B1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C64B5-B974-4D0D-AAC6-0DF21797EE12}" type="datetimeFigureOut">
              <a:rPr lang="ru-RU" smtClean="0"/>
              <a:pPr/>
              <a:t>07.01.2013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EEADE-63EF-44A5-916C-5B106C15B1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C64B5-B974-4D0D-AAC6-0DF21797EE12}" type="datetimeFigureOut">
              <a:rPr lang="ru-RU" smtClean="0"/>
              <a:pPr/>
              <a:t>07.01.2013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EEADE-63EF-44A5-916C-5B106C15B1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C64B5-B974-4D0D-AAC6-0DF21797EE12}" type="datetimeFigureOut">
              <a:rPr lang="ru-RU" smtClean="0"/>
              <a:pPr/>
              <a:t>07.01.2013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EEADE-63EF-44A5-916C-5B106C15B1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C64B5-B974-4D0D-AAC6-0DF21797EE12}" type="datetimeFigureOut">
              <a:rPr lang="ru-RU" smtClean="0"/>
              <a:pPr/>
              <a:t>07.01.2013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EEADE-63EF-44A5-916C-5B106C15B1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C64B5-B974-4D0D-AAC6-0DF21797EE12}" type="datetimeFigureOut">
              <a:rPr lang="ru-RU" smtClean="0"/>
              <a:pPr/>
              <a:t>07.01.2013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EEADE-63EF-44A5-916C-5B106C15B1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C64B5-B974-4D0D-AAC6-0DF21797EE12}" type="datetimeFigureOut">
              <a:rPr lang="ru-RU" smtClean="0"/>
              <a:pPr/>
              <a:t>07.01.2013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EEADE-63EF-44A5-916C-5B106C15B1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C64B5-B974-4D0D-AAC6-0DF21797EE12}" type="datetimeFigureOut">
              <a:rPr lang="ru-RU" smtClean="0"/>
              <a:pPr/>
              <a:t>07.01.2013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EEADE-63EF-44A5-916C-5B106C15B1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4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3" y="273053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C64B5-B974-4D0D-AAC6-0DF21797EE12}" type="datetimeFigureOut">
              <a:rPr lang="ru-RU" smtClean="0"/>
              <a:pPr/>
              <a:t>07.01.2013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EEADE-63EF-44A5-916C-5B106C15B1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C64B5-B974-4D0D-AAC6-0DF21797EE12}" type="datetimeFigureOut">
              <a:rPr lang="ru-RU" smtClean="0"/>
              <a:pPr/>
              <a:t>07.01.2013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EEADE-63EF-44A5-916C-5B106C15B1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3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7C64B5-B974-4D0D-AAC6-0DF21797EE12}" type="datetimeFigureOut">
              <a:rPr lang="ru-RU" smtClean="0"/>
              <a:pPr/>
              <a:t>07.01.2013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2EEADE-63EF-44A5-916C-5B106C15B1E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27.jpeg"/><Relationship Id="rId7" Type="http://schemas.openxmlformats.org/officeDocument/2006/relationships/image" Target="../media/image4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28.png"/><Relationship Id="rId4" Type="http://schemas.openxmlformats.org/officeDocument/2006/relationships/image" Target="../media/image7.png"/><Relationship Id="rId9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10" Type="http://schemas.openxmlformats.org/officeDocument/2006/relationships/image" Target="../media/image37.png"/><Relationship Id="rId4" Type="http://schemas.openxmlformats.org/officeDocument/2006/relationships/image" Target="../media/image31.png"/><Relationship Id="rId9" Type="http://schemas.openxmlformats.org/officeDocument/2006/relationships/image" Target="../media/image3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>
                <a:alpha val="37000"/>
              </a:srgbClr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File:Vasnetsov Sneguroch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2" y="1357298"/>
            <a:ext cx="4857784" cy="530427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785786" y="214290"/>
            <a:ext cx="8358214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Сочинение </a:t>
            </a:r>
          </a:p>
          <a:p>
            <a:pPr algn="ctr"/>
            <a:r>
              <a:rPr lang="ru-RU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 картине В. М. Васнецова «Снегурочка»</a:t>
            </a:r>
            <a:endParaRPr lang="ru-RU" sz="32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http://lenagold.narod.ru/fon/clipart/s/sneg/sneg20.pn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1474" y="4179100"/>
            <a:ext cx="428626" cy="484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lenagold.narod.ru/fon/clipart/s/sneg/sneg20.pn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904983" y="3268266"/>
            <a:ext cx="452439" cy="484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://lenagold.narod.ru/fon/clipart/s/sneg/sneg21.pn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000232" y="4982777"/>
            <a:ext cx="428628" cy="482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http://lenagold.narod.ru/fon/clipart/s/sneg/sneg21.pn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61973" y="6054348"/>
            <a:ext cx="452441" cy="442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http://lenagold.narod.ru/fon/clipart/s/sneg/sneg11.png"/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66723" y="214291"/>
            <a:ext cx="333377" cy="321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http://lenagold.narod.ru/fon/clipart/s/sneg/sneg11.png"/>
          <p:cNvPicPr/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7000892" y="500042"/>
            <a:ext cx="428627" cy="37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http://lenagold.narod.ru/fon/clipart/s/sneg/sneg18.png"/>
          <p:cNvPicPr/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2928926" y="428604"/>
            <a:ext cx="381003" cy="37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http://lenagold.narod.ru/fon/clipart/s/sneg/sneg18.png"/>
          <p:cNvPicPr/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952475" y="1982380"/>
            <a:ext cx="333377" cy="37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28" descr="http://s015.radikal.ru/i332/1011/5b/b4b39682368b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928926" y="4143380"/>
            <a:ext cx="463118" cy="500066"/>
          </a:xfrm>
          <a:prstGeom prst="rect">
            <a:avLst/>
          </a:prstGeom>
          <a:noFill/>
        </p:spPr>
      </p:pic>
      <p:pic>
        <p:nvPicPr>
          <p:cNvPr id="20" name="Picture 30" descr="http://s012.radikal.ru/i319/1011/25/ba542db26935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571736" y="2071678"/>
            <a:ext cx="428628" cy="4601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1"/>
          <a:ext cx="9144000" cy="6852432"/>
        </p:xfrm>
        <a:graphic>
          <a:graphicData uri="http://schemas.openxmlformats.org/drawingml/2006/table">
            <a:tbl>
              <a:tblPr/>
              <a:tblGrid>
                <a:gridCol w="4047344"/>
                <a:gridCol w="5096656"/>
              </a:tblGrid>
              <a:tr h="3787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План.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Опорные слова: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1675">
                <a:tc>
                  <a:txBody>
                    <a:bodyPr/>
                    <a:lstStyle/>
                    <a:p>
                      <a:pPr marL="457200" indent="-4572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ru-RU" sz="19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1. Вступление</a:t>
                      </a:r>
                      <a:r>
                        <a:rPr lang="ru-RU" sz="19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r>
                        <a:rPr lang="ru-RU" sz="19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9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Что </a:t>
                      </a:r>
                      <a:r>
                        <a:rPr lang="ru-RU" sz="190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изображено </a:t>
                      </a:r>
                      <a:r>
                        <a:rPr lang="ru-RU" sz="19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</a:t>
                      </a:r>
                      <a:endParaRPr lang="ru-RU" sz="1900" baseline="0" dirty="0" smtClean="0">
                        <a:solidFill>
                          <a:srgbClr val="00206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457200" indent="-4572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ru-RU" sz="19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картине </a:t>
                      </a:r>
                      <a:r>
                        <a:rPr lang="ru-RU" sz="190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В. </a:t>
                      </a:r>
                      <a:r>
                        <a:rPr lang="ru-RU" sz="19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Васнецова</a:t>
                      </a:r>
                      <a:r>
                        <a:rPr lang="ru-RU" sz="19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9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«Снегурочка</a:t>
                      </a:r>
                      <a:r>
                        <a:rPr lang="ru-RU" sz="190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»?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Снегурочка, зимний лес.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33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2. </a:t>
                      </a:r>
                      <a:r>
                        <a:rPr lang="ru-RU" sz="19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Основная часть. Описание картины.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1. Как </a:t>
                      </a:r>
                      <a:r>
                        <a:rPr lang="ru-RU" sz="190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художник изобразил лес, природу?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Тёмный лес, ночь, алмазные звёзды, лунный свет, поляна, сияющий голубоватый цвет, яркие тени.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20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2. </a:t>
                      </a:r>
                      <a:r>
                        <a:rPr lang="ru-RU" sz="190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Какая </a:t>
                      </a:r>
                      <a:r>
                        <a:rPr lang="ru-RU" sz="19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Снегурочка</a:t>
                      </a:r>
                      <a:r>
                        <a:rPr lang="ru-RU" sz="190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?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Девушка, красивый наряд, жемчужно-серебристый цвет, парчовая шубка, шапочка с меховой опушкой, тёплые варежки.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33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3. </a:t>
                      </a:r>
                      <a:r>
                        <a:rPr lang="ru-RU" sz="190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Где стоит Снегурочка? Что изобразил художник на заднем плане?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 сумраке леса, пушистые ёлочки, тонкая берёзка, вдали, огоньки-светлячки деревеньки.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16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4. </a:t>
                      </a:r>
                      <a:r>
                        <a:rPr lang="ru-RU" sz="190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Как чувствует себя Снегурочка?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Страшно, одиноко.</a:t>
                      </a:r>
                      <a:endParaRPr lang="ru-RU" sz="2400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16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3.</a:t>
                      </a:r>
                      <a:r>
                        <a:rPr lang="ru-RU" sz="1900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Заключение</a:t>
                      </a:r>
                      <a:r>
                        <a:rPr lang="ru-RU" sz="19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Понравилась </a:t>
                      </a:r>
                      <a:r>
                        <a:rPr lang="ru-RU" sz="190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ли тебе картина? Чем?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Волшебная, загадочная, чудо, тайна.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upload.wikimedia.org/wikipedia/commons/5/5f/Vasnetsov_Snegurochka.jpg?uselang=ru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142852"/>
            <a:ext cx="4643470" cy="6500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42844" y="285728"/>
            <a:ext cx="421484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Толковый словарь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C. И. Ожегова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ПАРЧА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плотная </a:t>
            </a:r>
          </a:p>
          <a:p>
            <a:pPr algn="just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узорчатая шелковая ткань с переплетающимися золотыми, серебряными нитями. </a:t>
            </a: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Прил. парчовый, -</a:t>
            </a:r>
            <a:r>
              <a:rPr lang="ru-RU" sz="2400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ая</a:t>
            </a: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-</a:t>
            </a:r>
            <a:r>
              <a:rPr lang="ru-RU" sz="2400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ое</a:t>
            </a: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http://udel3.narod.ru/ivanovskaia-oblast/pc11wfs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2844" y="4929198"/>
            <a:ext cx="1928826" cy="1824669"/>
          </a:xfrm>
          <a:prstGeom prst="rect">
            <a:avLst/>
          </a:prstGeom>
          <a:noFill/>
        </p:spPr>
      </p:pic>
      <p:pic>
        <p:nvPicPr>
          <p:cNvPr id="9" name="Рисунок 8" descr="http://www.znaikak.ru/design/pic/visred/%D0%BF%D0%B0%D1%80%D1%87%D0%B0Brocade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000100" y="4071942"/>
            <a:ext cx="1857388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tdraduga.ru/files/JPG/scen/parcha/4014/4014_99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285984" y="3357562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>
                <a:alpha val="0"/>
              </a:srgbClr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rect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skarvit.ru/wp-content/uploads/2012/01/40493-240x3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571480"/>
            <a:ext cx="4714908" cy="514353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143504" y="857232"/>
            <a:ext cx="385765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Виктор Михайлович </a:t>
            </a:r>
          </a:p>
          <a:p>
            <a:pPr algn="ctr"/>
            <a:r>
              <a:rPr lang="ru-RU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Васнецов</a:t>
            </a:r>
          </a:p>
          <a:p>
            <a:pPr algn="ctr"/>
            <a:r>
              <a:rPr lang="ru-RU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(1848-1926)</a:t>
            </a:r>
            <a:endParaRPr lang="ru-RU" sz="40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428729" y="5857892"/>
            <a:ext cx="29289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Автопортрет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ote4estvo.ru/uploads/posts/1284658654_image0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19" y="214291"/>
            <a:ext cx="4513418" cy="314327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143504" y="571480"/>
            <a:ext cx="3143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«Три богатыря»</a:t>
            </a:r>
            <a:endParaRPr lang="ru-RU" sz="28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4" name="Picture 6" descr="http://ote4estvo.ru/uploads/posts/1284658119_image0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1500174"/>
            <a:ext cx="3571900" cy="484273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14348" y="4500570"/>
            <a:ext cx="30003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«Иван Царевич </a:t>
            </a:r>
          </a:p>
          <a:p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на сером волке»</a:t>
            </a:r>
            <a:endParaRPr lang="ru-RU" sz="28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rect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Картины Васнецов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142851"/>
            <a:ext cx="3643338" cy="447276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142978" y="964389"/>
            <a:ext cx="29116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Алёнушка</a:t>
            </a: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8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2" name="Picture 4" descr="Ковер Самолет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000372"/>
            <a:ext cx="4929222" cy="352087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500694" y="4786322"/>
            <a:ext cx="29289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«Ковёр-самолёт»</a:t>
            </a:r>
            <a:endParaRPr lang="ru-RU" sz="28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www.artvek.ru/vasnecov/vasnecov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4566585" cy="301825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072066" y="785794"/>
            <a:ext cx="371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«Царевна-лягушка»</a:t>
            </a:r>
            <a:endParaRPr lang="ru-RU" sz="28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8" name="Picture 4" descr="http://www.artvek.ru/vasnecov/vasnecov1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3357562"/>
            <a:ext cx="4714908" cy="329444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14283" y="4572008"/>
            <a:ext cx="335758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«Три царевны Тёмного царства»</a:t>
            </a:r>
            <a:endParaRPr lang="ru-RU" sz="28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>
                <a:alpha val="99000"/>
              </a:srgbClr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literatura5.narod.ru/vasnecov_o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3571876"/>
            <a:ext cx="2000264" cy="2678925"/>
          </a:xfrm>
          <a:prstGeom prst="rect">
            <a:avLst/>
          </a:prstGeom>
          <a:noFill/>
        </p:spPr>
      </p:pic>
      <p:pic>
        <p:nvPicPr>
          <p:cNvPr id="16388" name="Picture 4" descr="http://literatura5.narod.ru/vasnecov_o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86446" y="1000108"/>
            <a:ext cx="2286016" cy="2678925"/>
          </a:xfrm>
          <a:prstGeom prst="rect">
            <a:avLst/>
          </a:prstGeom>
          <a:noFill/>
        </p:spPr>
      </p:pic>
      <p:pic>
        <p:nvPicPr>
          <p:cNvPr id="16390" name="Picture 6" descr="http://literatura5.narod.ru/vasnecov_o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86314" y="4143380"/>
            <a:ext cx="3643338" cy="2338388"/>
          </a:xfrm>
          <a:prstGeom prst="rect">
            <a:avLst/>
          </a:prstGeom>
          <a:noFill/>
        </p:spPr>
      </p:pic>
      <p:pic>
        <p:nvPicPr>
          <p:cNvPr id="16392" name="Picture 8" descr="http://literatura5.narod.ru/vasnecov_o2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57224" y="1071546"/>
            <a:ext cx="3833839" cy="230387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90469" y="160712"/>
            <a:ext cx="857256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Эскизы декораций </a:t>
            </a:r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В.М.Васнецова</a:t>
            </a:r>
          </a:p>
          <a:p>
            <a:pPr algn="ctr"/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 пьесе А.Н.Островского </a:t>
            </a:r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«Снегурочка»</a:t>
            </a:r>
            <a:endParaRPr lang="ru-RU" sz="24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191264" y="3696891"/>
            <a:ext cx="26839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Снегурочка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0973" y="6375817"/>
            <a:ext cx="38760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Царь Берендей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j0435825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1"/>
            <a:tileRect/>
          </a:gradFill>
        </p:spPr>
      </p:pic>
      <p:pic>
        <p:nvPicPr>
          <p:cNvPr id="20486" name="Picture 6" descr="vasnecov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5" y="2518165"/>
            <a:ext cx="3523103" cy="423270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7429522" y="4286256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2" name="Заголовок 4"/>
          <p:cNvSpPr txBox="1">
            <a:spLocks/>
          </p:cNvSpPr>
          <p:nvPr/>
        </p:nvSpPr>
        <p:spPr>
          <a:xfrm>
            <a:off x="457200" y="642918"/>
            <a:ext cx="8229600" cy="492922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«Снегурочка»</a:t>
            </a:r>
            <a:br>
              <a:rPr kumimoji="0" lang="ru-RU" sz="3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3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1899 г.</a:t>
            </a:r>
            <a:br>
              <a:rPr kumimoji="0" lang="ru-RU" sz="3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3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Государственная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Третьяковская галерея</a:t>
            </a:r>
            <a:br>
              <a:rPr kumimoji="0" lang="ru-RU" sz="3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3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 Москва</a:t>
            </a:r>
          </a:p>
        </p:txBody>
      </p:sp>
      <p:pic>
        <p:nvPicPr>
          <p:cNvPr id="13" name="Рисунок 12" descr="http://lenagold.narod.ru/fon/clipart/s/sneg/sneg11.pn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57225" y="6107926"/>
            <a:ext cx="357189" cy="37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ua.all.biz/img/ua/catalog/1746873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964408" y="250006"/>
            <a:ext cx="6858000" cy="6357982"/>
          </a:xfrm>
          <a:prstGeom prst="rect">
            <a:avLst/>
          </a:prstGeom>
          <a:noFill/>
        </p:spPr>
      </p:pic>
      <p:pic>
        <p:nvPicPr>
          <p:cNvPr id="11274" name="Picture 10" descr="http://upload.wikimedia.org/wikipedia/commons/thumb/5/5f/Vasnetsov_Snegurochka.jpg/693px-Vasnetsov_Snegurochka.jpg?uselang=ru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642917"/>
            <a:ext cx="4572032" cy="5643603"/>
          </a:xfrm>
          <a:prstGeom prst="rect">
            <a:avLst/>
          </a:prstGeom>
          <a:noFill/>
        </p:spPr>
      </p:pic>
      <p:pic>
        <p:nvPicPr>
          <p:cNvPr id="13" name="Рисунок 12" descr="http://lenagold.narod.ru/fon/clipart/s/sneg/sneg11.pn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429652" y="214290"/>
            <a:ext cx="428596" cy="37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lenagold.narod.ru/fon/clipart/s/sneg/sneg11.pn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429652" y="3500438"/>
            <a:ext cx="428596" cy="37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lenagold.narod.ru/fon/clipart/s/sneg/sneg18.pn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42910" y="4286256"/>
            <a:ext cx="357189" cy="37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lenagold.narod.ru/fon/clipart/s/sneg/sneg18.pn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57158" y="214290"/>
            <a:ext cx="357190" cy="37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lenagold.narod.ru/fon/clipart/s/sneg/sneg20.pn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28596" y="6143644"/>
            <a:ext cx="428626" cy="484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lenagold.narod.ru/fon/clipart/s/sneg/sneg20.pn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8215338" y="4500570"/>
            <a:ext cx="428626" cy="484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lenagold.narod.ru/fon/clipart/s/sneg/sneg21.png"/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00034" y="2357430"/>
            <a:ext cx="428628" cy="482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lenagold.narod.ru/fon/clipart/s/sneg/sneg21.png"/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8501090" y="6215082"/>
            <a:ext cx="428628" cy="482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30" descr="http://s012.radikal.ru/i319/1011/25/ba542db26935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929586" y="5572140"/>
            <a:ext cx="428628" cy="460141"/>
          </a:xfrm>
          <a:prstGeom prst="rect">
            <a:avLst/>
          </a:prstGeom>
          <a:noFill/>
        </p:spPr>
      </p:pic>
      <p:pic>
        <p:nvPicPr>
          <p:cNvPr id="15" name="Picture 28" descr="http://s015.radikal.ru/i332/1011/5b/b4b39682368b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786710" y="1643050"/>
            <a:ext cx="500066" cy="5399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85725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Иван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Есаулков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857224" y="1214422"/>
            <a:ext cx="4143404" cy="535785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Непроглядный тёмный лес.</a:t>
            </a:r>
          </a:p>
          <a:p>
            <a:pPr>
              <a:buNone/>
            </a:pPr>
            <a:r>
              <a:rPr lang="ru-RU" sz="2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Вдалеке видна деревня.</a:t>
            </a:r>
          </a:p>
          <a:p>
            <a:pPr>
              <a:buNone/>
            </a:pPr>
            <a:r>
              <a:rPr lang="ru-RU" sz="2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Льётся лунный  свет с небес.</a:t>
            </a:r>
          </a:p>
          <a:p>
            <a:pPr>
              <a:buNone/>
            </a:pPr>
            <a:r>
              <a:rPr lang="ru-RU" sz="2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Вид загадочный и древний</a:t>
            </a:r>
          </a:p>
          <a:p>
            <a:pPr>
              <a:buNone/>
            </a:pPr>
            <a:endParaRPr lang="ru-RU" sz="21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Берендеева страна</a:t>
            </a:r>
          </a:p>
          <a:p>
            <a:pPr>
              <a:buNone/>
            </a:pPr>
            <a:r>
              <a:rPr lang="ru-RU" sz="2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Волшебством к себе поманит.</a:t>
            </a:r>
          </a:p>
          <a:p>
            <a:pPr>
              <a:buNone/>
            </a:pPr>
            <a:r>
              <a:rPr lang="ru-RU" sz="2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Встала девушка одна</a:t>
            </a:r>
          </a:p>
          <a:p>
            <a:pPr>
              <a:buNone/>
            </a:pPr>
            <a:r>
              <a:rPr lang="ru-RU" sz="2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искрящейся поляне,</a:t>
            </a:r>
            <a:br>
              <a:rPr lang="ru-RU" sz="2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1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Наслаждаясь тишиной,</a:t>
            </a:r>
          </a:p>
          <a:p>
            <a:pPr>
              <a:buNone/>
            </a:pPr>
            <a:r>
              <a:rPr lang="ru-RU" sz="2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Слыша дальний звук свирели, –</a:t>
            </a:r>
          </a:p>
          <a:p>
            <a:pPr>
              <a:buNone/>
            </a:pPr>
            <a:r>
              <a:rPr lang="ru-RU" sz="2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ночью под луной</a:t>
            </a:r>
          </a:p>
          <a:p>
            <a:pPr>
              <a:buNone/>
            </a:pPr>
            <a:r>
              <a:rPr lang="ru-RU" sz="2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Раздаётся песня Леля.</a:t>
            </a:r>
            <a:endParaRPr lang="ru-RU" sz="21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429124" y="1285860"/>
            <a:ext cx="4714876" cy="535784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Спят и птицы, и зверьё.</a:t>
            </a:r>
          </a:p>
          <a:p>
            <a:pPr>
              <a:buNone/>
            </a:pPr>
            <a:r>
              <a:rPr lang="ru-RU" sz="2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Лес Снегурку окружает.</a:t>
            </a:r>
          </a:p>
          <a:p>
            <a:pPr>
              <a:buNone/>
            </a:pPr>
            <a:r>
              <a:rPr lang="ru-RU" sz="2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Настроение её</a:t>
            </a:r>
          </a:p>
          <a:p>
            <a:pPr>
              <a:buNone/>
            </a:pPr>
            <a:r>
              <a:rPr lang="ru-RU" sz="2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Вся природа повторяет.</a:t>
            </a:r>
            <a:br>
              <a:rPr lang="ru-RU" sz="2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1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Рядом ёлочки стоят.</a:t>
            </a:r>
          </a:p>
          <a:p>
            <a:pPr>
              <a:buNone/>
            </a:pPr>
            <a:r>
              <a:rPr lang="ru-RU" sz="2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Снег искрится под луною.</a:t>
            </a:r>
          </a:p>
          <a:p>
            <a:pPr>
              <a:buNone/>
            </a:pPr>
            <a:r>
              <a:rPr lang="ru-RU" sz="2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Ветки льдинками звенят</a:t>
            </a:r>
          </a:p>
          <a:p>
            <a:pPr>
              <a:buNone/>
            </a:pPr>
            <a:r>
              <a:rPr lang="ru-RU" sz="2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У берёз порой ночною.</a:t>
            </a:r>
            <a:br>
              <a:rPr lang="ru-RU" sz="2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1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А предчувствие беды</a:t>
            </a:r>
          </a:p>
          <a:p>
            <a:pPr>
              <a:buNone/>
            </a:pPr>
            <a:r>
              <a:rPr lang="ru-RU" sz="2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На душе тревогу сеет </a:t>
            </a:r>
          </a:p>
          <a:p>
            <a:pPr>
              <a:buNone/>
            </a:pPr>
            <a:r>
              <a:rPr lang="ru-RU" sz="2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И не пролегли следы</a:t>
            </a:r>
          </a:p>
          <a:p>
            <a:pPr>
              <a:buNone/>
            </a:pPr>
            <a:r>
              <a:rPr lang="ru-RU" sz="2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К деревушке берендеев.</a:t>
            </a:r>
            <a:endParaRPr lang="ru-RU" sz="21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68" name="Picture 16" descr="Еловые вет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401155">
            <a:off x="-118282" y="18634"/>
            <a:ext cx="1786888" cy="1214422"/>
          </a:xfrm>
          <a:prstGeom prst="rect">
            <a:avLst/>
          </a:prstGeom>
          <a:noFill/>
        </p:spPr>
      </p:pic>
      <p:pic>
        <p:nvPicPr>
          <p:cNvPr id="15" name="Picture 16" descr="Еловые вет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5750919">
            <a:off x="7746081" y="5209688"/>
            <a:ext cx="1873466" cy="1273263"/>
          </a:xfrm>
          <a:prstGeom prst="rect">
            <a:avLst/>
          </a:prstGeom>
          <a:noFill/>
        </p:spPr>
      </p:pic>
      <p:pic>
        <p:nvPicPr>
          <p:cNvPr id="16" name="Picture 16" descr="Еловые вет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4729687">
            <a:off x="-622987" y="524389"/>
            <a:ext cx="1761889" cy="1197432"/>
          </a:xfrm>
          <a:prstGeom prst="rect">
            <a:avLst/>
          </a:prstGeom>
          <a:noFill/>
        </p:spPr>
      </p:pic>
      <p:pic>
        <p:nvPicPr>
          <p:cNvPr id="17" name="Picture 16" descr="Еловые вет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2651741">
            <a:off x="7535564" y="5715078"/>
            <a:ext cx="1714500" cy="1165225"/>
          </a:xfrm>
          <a:prstGeom prst="rect">
            <a:avLst/>
          </a:prstGeom>
          <a:noFill/>
        </p:spPr>
      </p:pic>
      <p:pic>
        <p:nvPicPr>
          <p:cNvPr id="23578" name="Picture 26" descr="http://s007.radikal.ru/i302/1011/60/8135ac850f8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6072206"/>
            <a:ext cx="571504" cy="585174"/>
          </a:xfrm>
          <a:prstGeom prst="rect">
            <a:avLst/>
          </a:prstGeom>
          <a:noFill/>
        </p:spPr>
      </p:pic>
      <p:pic>
        <p:nvPicPr>
          <p:cNvPr id="23580" name="Picture 28" descr="http://s015.radikal.ru/i332/1011/5b/b4b39682368b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14546" y="0"/>
            <a:ext cx="595438" cy="642942"/>
          </a:xfrm>
          <a:prstGeom prst="rect">
            <a:avLst/>
          </a:prstGeom>
          <a:noFill/>
        </p:spPr>
      </p:pic>
      <p:pic>
        <p:nvPicPr>
          <p:cNvPr id="23582" name="Picture 30" descr="http://s012.radikal.ru/i319/1011/25/ba542db26935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143900" y="214290"/>
            <a:ext cx="642942" cy="690211"/>
          </a:xfrm>
          <a:prstGeom prst="rect">
            <a:avLst/>
          </a:prstGeom>
          <a:noFill/>
        </p:spPr>
      </p:pic>
      <p:pic>
        <p:nvPicPr>
          <p:cNvPr id="23584" name="Picture 32" descr="http://s016.radikal.ru/i335/1011/91/45a6af14ec5e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7158" y="2928934"/>
            <a:ext cx="571504" cy="607685"/>
          </a:xfrm>
          <a:prstGeom prst="rect">
            <a:avLst/>
          </a:prstGeom>
          <a:noFill/>
        </p:spPr>
      </p:pic>
      <p:pic>
        <p:nvPicPr>
          <p:cNvPr id="23588" name="Picture 36" descr="http://s013.radikal.ru/i325/1011/65/8a3b1c538889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643834" y="1785926"/>
            <a:ext cx="642942" cy="707450"/>
          </a:xfrm>
          <a:prstGeom prst="rect">
            <a:avLst/>
          </a:prstGeom>
          <a:noFill/>
        </p:spPr>
      </p:pic>
      <p:pic>
        <p:nvPicPr>
          <p:cNvPr id="29" name="Рисунок 28" descr="http://lenagold.narod.ru/fon/clipart/s/sneg/sneg21.png"/>
          <p:cNvPicPr/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8358214" y="3000372"/>
            <a:ext cx="642942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Рисунок 29" descr="http://lenagold.narod.ru/fon/clipart/s/sneg/sneg20.png"/>
          <p:cNvPicPr/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4143372" y="4714884"/>
            <a:ext cx="571504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Рисунок 30" descr="http://lenagold.narod.ru/fon/clipart/s/sneg/sneg21.png"/>
          <p:cNvPicPr/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3929058" y="2786058"/>
            <a:ext cx="642942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442</TotalTime>
  <Words>246</Words>
  <Application>Microsoft Office PowerPoint</Application>
  <PresentationFormat>Экран (4:3)</PresentationFormat>
  <Paragraphs>68</Paragraphs>
  <Slides>11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Иван Есаулков</vt:lpstr>
      <vt:lpstr>Слайд 10</vt:lpstr>
      <vt:lpstr>Слайд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46</cp:revision>
  <dcterms:created xsi:type="dcterms:W3CDTF">2013-01-02T15:21:50Z</dcterms:created>
  <dcterms:modified xsi:type="dcterms:W3CDTF">2013-01-07T19:38:20Z</dcterms:modified>
</cp:coreProperties>
</file>