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1" r:id="rId4"/>
    <p:sldId id="263" r:id="rId5"/>
  </p:sldIdLst>
  <p:sldSz cx="6858000" cy="9144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3366CC"/>
    <a:srgbClr val="660033"/>
    <a:srgbClr val="003399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23" autoAdjust="0"/>
    <p:restoredTop sz="94652" autoAdjust="0"/>
  </p:normalViewPr>
  <p:slideViewPr>
    <p:cSldViewPr>
      <p:cViewPr varScale="1">
        <p:scale>
          <a:sx n="41" d="100"/>
          <a:sy n="41" d="100"/>
        </p:scale>
        <p:origin x="-1038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7BB32-C0DC-4BF5-B5A3-1EB074A74F9F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C45BC-4E04-4191-9452-E5DC92FEF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C45BC-4E04-4191-9452-E5DC92FEF95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C45BC-4E04-4191-9452-E5DC92FEF95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title" idx="4294967295"/>
          </p:nvPr>
        </p:nvSpPr>
        <p:spPr>
          <a:xfrm>
            <a:off x="357166" y="2500298"/>
            <a:ext cx="6215106" cy="2571769"/>
          </a:xfrm>
        </p:spPr>
        <p:txBody>
          <a:bodyPr/>
          <a:lstStyle/>
          <a:p>
            <a:r>
              <a:rPr lang="ru-RU" sz="28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Театрализованная деятельность</a:t>
            </a:r>
            <a:br>
              <a:rPr lang="ru-RU" sz="28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средство развития</a:t>
            </a:r>
            <a:br>
              <a:rPr lang="ru-RU" sz="28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творческих способностей</a:t>
            </a:r>
            <a:br>
              <a:rPr lang="ru-RU" sz="28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 дошкольного возраста</a:t>
            </a:r>
            <a:r>
              <a:rPr lang="ru-RU" sz="2800" b="1" dirty="0" smtClean="0">
                <a:solidFill>
                  <a:srgbClr val="663300"/>
                </a:solidFill>
              </a:rPr>
              <a:t/>
            </a:r>
            <a:br>
              <a:rPr lang="ru-RU" sz="2800" b="1" dirty="0" smtClean="0">
                <a:solidFill>
                  <a:srgbClr val="663300"/>
                </a:solidFill>
              </a:rPr>
            </a:br>
            <a:r>
              <a:rPr lang="ru-RU" sz="2800" b="1" dirty="0" smtClean="0">
                <a:solidFill>
                  <a:srgbClr val="663300"/>
                </a:solidFill>
              </a:rPr>
              <a:t/>
            </a:r>
            <a:br>
              <a:rPr lang="ru-RU" sz="2800" b="1" dirty="0" smtClean="0">
                <a:solidFill>
                  <a:srgbClr val="663300"/>
                </a:solidFill>
              </a:rPr>
            </a:br>
            <a:endParaRPr lang="es-ES" sz="2800" b="1" dirty="0">
              <a:solidFill>
                <a:srgbClr val="6633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89933" y="8858280"/>
            <a:ext cx="1768067" cy="285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928670" y="1071538"/>
            <a:ext cx="4500594" cy="76944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             </a:t>
            </a:r>
            <a:r>
              <a:rPr lang="ru-RU" sz="4400" b="1" dirty="0" smtClean="0">
                <a:solidFill>
                  <a:srgbClr val="7030A0"/>
                </a:solidFill>
              </a:rPr>
              <a:t>эссе</a:t>
            </a:r>
            <a:endParaRPr lang="ru-RU" sz="4400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2918" y="4214810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 flipH="1">
            <a:off x="571479" y="6786578"/>
            <a:ext cx="60722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                                               Тарасова</a:t>
            </a:r>
          </a:p>
          <a:p>
            <a:r>
              <a:rPr lang="ru-RU" b="1" dirty="0" smtClean="0"/>
              <a:t>                                                Светлана Леонидовна, </a:t>
            </a:r>
          </a:p>
          <a:p>
            <a:r>
              <a:rPr lang="ru-RU" b="1" dirty="0" smtClean="0"/>
              <a:t>                                            воспитатель 1 категории</a:t>
            </a:r>
          </a:p>
          <a:p>
            <a:endParaRPr lang="ru-RU" b="1" dirty="0" smtClean="0"/>
          </a:p>
          <a:p>
            <a:r>
              <a:rPr lang="ru-RU" b="1" dirty="0" smtClean="0"/>
              <a:t>                     Г. Мураши, 2012 г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85794" y="285720"/>
            <a:ext cx="571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Муниципальное дошкольное образовательное казенное</a:t>
            </a:r>
          </a:p>
          <a:p>
            <a:r>
              <a:rPr lang="ru-RU" sz="1400" dirty="0" smtClean="0"/>
              <a:t>учреждение детский сад 2 города Мураши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00034"/>
            <a:ext cx="6643710" cy="818685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ru-RU" sz="1600" dirty="0" smtClean="0"/>
              <a:t>                               «Духовная жизнь ребенка полна лишь тогда,</a:t>
            </a:r>
          </a:p>
          <a:p>
            <a:r>
              <a:rPr lang="ru-RU" sz="1600" dirty="0" smtClean="0"/>
              <a:t>                когда он живет в мире сказок, творчества, воображения,</a:t>
            </a:r>
          </a:p>
          <a:p>
            <a:r>
              <a:rPr lang="ru-RU" sz="1600" dirty="0" smtClean="0"/>
              <a:t>                фантазии, а без этого он засушенный цветок.»</a:t>
            </a:r>
          </a:p>
          <a:p>
            <a:r>
              <a:rPr lang="ru-RU" sz="1600" dirty="0" smtClean="0"/>
              <a:t>                                                          В.Сухомлинский.</a:t>
            </a:r>
          </a:p>
          <a:p>
            <a:r>
              <a:rPr lang="ru-RU" sz="1400" dirty="0" smtClean="0"/>
              <a:t>        За окошком вечер. Я снова пересматриваю знакомые мне фрагменты из</a:t>
            </a:r>
          </a:p>
          <a:p>
            <a:r>
              <a:rPr lang="ru-RU" sz="1400" dirty="0" smtClean="0"/>
              <a:t>   «</a:t>
            </a:r>
            <a:r>
              <a:rPr lang="ru-RU" sz="1400" dirty="0" err="1" smtClean="0"/>
              <a:t>садиковой</a:t>
            </a:r>
            <a:r>
              <a:rPr lang="ru-RU" sz="1400" dirty="0" smtClean="0"/>
              <a:t>» жизни. Вот мои милые, славные, смешные непоседы-</a:t>
            </a:r>
          </a:p>
          <a:p>
            <a:r>
              <a:rPr lang="ru-RU" sz="1400" dirty="0" smtClean="0"/>
              <a:t>   малыши.  </a:t>
            </a:r>
          </a:p>
          <a:p>
            <a:r>
              <a:rPr lang="ru-RU" sz="1400" dirty="0" smtClean="0"/>
              <a:t>    Они уже тогда, с ранних лет, стремились проявить свое творческое начало </a:t>
            </a:r>
          </a:p>
          <a:p>
            <a:r>
              <a:rPr lang="ru-RU" sz="1400" dirty="0" smtClean="0"/>
              <a:t>   Уже тогда я понимала, что каждый ребенок в моей группе талантлив, </a:t>
            </a:r>
            <a:r>
              <a:rPr lang="ru-RU" sz="1400" dirty="0" err="1" smtClean="0"/>
              <a:t>инди</a:t>
            </a:r>
            <a:r>
              <a:rPr lang="ru-RU" sz="1400" dirty="0" smtClean="0"/>
              <a:t>-</a:t>
            </a:r>
          </a:p>
          <a:p>
            <a:r>
              <a:rPr lang="ru-RU" sz="1400" dirty="0" smtClean="0"/>
              <a:t>   </a:t>
            </a:r>
            <a:r>
              <a:rPr lang="ru-RU" sz="1400" dirty="0" err="1" smtClean="0"/>
              <a:t>видуален</a:t>
            </a:r>
            <a:r>
              <a:rPr lang="ru-RU" sz="1400" dirty="0" smtClean="0"/>
              <a:t>. Он может стать «звездочкой» и «зажигать» своей </a:t>
            </a:r>
            <a:r>
              <a:rPr lang="ru-RU" sz="1400" dirty="0" err="1" smtClean="0"/>
              <a:t>неповтори</a:t>
            </a:r>
            <a:r>
              <a:rPr lang="ru-RU" sz="1400" dirty="0" smtClean="0"/>
              <a:t>-</a:t>
            </a:r>
          </a:p>
          <a:p>
            <a:r>
              <a:rPr lang="ru-RU" sz="1400" dirty="0" smtClean="0"/>
              <a:t>   </a:t>
            </a:r>
            <a:r>
              <a:rPr lang="ru-RU" sz="1400" dirty="0" err="1" smtClean="0"/>
              <a:t>мостью</a:t>
            </a:r>
            <a:r>
              <a:rPr lang="ru-RU" sz="1400" dirty="0" smtClean="0"/>
              <a:t>, энергией, способностью окружающих. Стать чуткой, </a:t>
            </a:r>
            <a:r>
              <a:rPr lang="ru-RU" sz="1400" dirty="0" err="1" smtClean="0"/>
              <a:t>доброжела</a:t>
            </a:r>
            <a:r>
              <a:rPr lang="ru-RU" sz="1400" dirty="0" smtClean="0"/>
              <a:t>-</a:t>
            </a:r>
          </a:p>
          <a:p>
            <a:r>
              <a:rPr lang="ru-RU" sz="1400" dirty="0" smtClean="0"/>
              <a:t>   тельной, отзывчивой, творческой, успешной личностью.</a:t>
            </a:r>
          </a:p>
          <a:p>
            <a:r>
              <a:rPr lang="ru-RU" sz="1400" dirty="0" smtClean="0"/>
              <a:t>        Возникает вопрос: нужно ли развивать творческие способности ребенка</a:t>
            </a:r>
          </a:p>
          <a:p>
            <a:r>
              <a:rPr lang="ru-RU" sz="1400" dirty="0" smtClean="0"/>
              <a:t>   или предоставить развиваться его творчеству самостоятельно, спонтанно?</a:t>
            </a:r>
          </a:p>
          <a:p>
            <a:r>
              <a:rPr lang="ru-RU" sz="1400" dirty="0" smtClean="0"/>
              <a:t>   На этот </a:t>
            </a:r>
            <a:r>
              <a:rPr lang="ru-RU" sz="1400" dirty="0" err="1" smtClean="0"/>
              <a:t>вопрс</a:t>
            </a:r>
            <a:r>
              <a:rPr lang="ru-RU" sz="1400" dirty="0" smtClean="0"/>
              <a:t> можно дать однозначный ответ: «Творческие способности </a:t>
            </a:r>
          </a:p>
          <a:p>
            <a:r>
              <a:rPr lang="ru-RU" sz="1400" dirty="0" smtClean="0"/>
              <a:t>   детей развивать необходимо в целенаправленном педагогическом </a:t>
            </a:r>
            <a:r>
              <a:rPr lang="ru-RU" sz="1400" dirty="0" err="1" smtClean="0"/>
              <a:t>процес</a:t>
            </a:r>
            <a:r>
              <a:rPr lang="ru-RU" sz="1400" dirty="0" smtClean="0"/>
              <a:t>-</a:t>
            </a:r>
          </a:p>
          <a:p>
            <a:r>
              <a:rPr lang="ru-RU" sz="1400" dirty="0" smtClean="0"/>
              <a:t>   се. Чем благоприятнее условия, тем активнее раскрывается творческий</a:t>
            </a:r>
          </a:p>
          <a:p>
            <a:r>
              <a:rPr lang="ru-RU" sz="1400" dirty="0" smtClean="0"/>
              <a:t>   потенциал.»</a:t>
            </a:r>
          </a:p>
          <a:p>
            <a:r>
              <a:rPr lang="ru-RU" sz="1400" dirty="0" smtClean="0"/>
              <a:t>        Но как не навредить ребенку? Как не затормозить его творческое </a:t>
            </a:r>
            <a:r>
              <a:rPr lang="ru-RU" sz="1400" dirty="0" err="1" smtClean="0"/>
              <a:t>разви</a:t>
            </a:r>
            <a:r>
              <a:rPr lang="ru-RU" sz="1400" dirty="0" smtClean="0"/>
              <a:t>-</a:t>
            </a:r>
          </a:p>
          <a:p>
            <a:r>
              <a:rPr lang="ru-RU" sz="1400" dirty="0" smtClean="0"/>
              <a:t>   </a:t>
            </a:r>
            <a:r>
              <a:rPr lang="ru-RU" sz="1400" dirty="0" err="1" smtClean="0"/>
              <a:t>тие</a:t>
            </a:r>
            <a:r>
              <a:rPr lang="ru-RU" sz="1400" dirty="0" smtClean="0"/>
              <a:t>? Как сделать так, чтобы ребенок не ждал «рецепта» в новой для себя</a:t>
            </a:r>
          </a:p>
          <a:p>
            <a:r>
              <a:rPr lang="ru-RU" sz="1400" dirty="0" smtClean="0"/>
              <a:t>   жизненной ситуации, не подстраивался под известные стереотипы </a:t>
            </a:r>
            <a:r>
              <a:rPr lang="ru-RU" sz="1400" dirty="0" err="1" smtClean="0"/>
              <a:t>дея</a:t>
            </a:r>
            <a:r>
              <a:rPr lang="ru-RU" sz="1400" dirty="0" smtClean="0"/>
              <a:t>-</a:t>
            </a:r>
          </a:p>
          <a:p>
            <a:r>
              <a:rPr lang="ru-RU" sz="1400" dirty="0" smtClean="0"/>
              <a:t>   </a:t>
            </a:r>
            <a:r>
              <a:rPr lang="ru-RU" sz="1400" dirty="0" err="1" smtClean="0"/>
              <a:t>тельности</a:t>
            </a:r>
            <a:r>
              <a:rPr lang="ru-RU" sz="1400" dirty="0" smtClean="0"/>
              <a:t>, которые бывают формальными.</a:t>
            </a:r>
          </a:p>
          <a:p>
            <a:r>
              <a:rPr lang="ru-RU" sz="1400" dirty="0" smtClean="0"/>
              <a:t>        В первую очередь мне необходимо было понять специфику детского</a:t>
            </a:r>
          </a:p>
          <a:p>
            <a:r>
              <a:rPr lang="ru-RU" sz="1400" dirty="0" smtClean="0"/>
              <a:t>   творчества, как и через что помочь детям развить творческие способности,</a:t>
            </a:r>
          </a:p>
          <a:p>
            <a:r>
              <a:rPr lang="ru-RU" sz="1400" dirty="0" smtClean="0"/>
              <a:t>   умело построить процесс обучения и воспитания.</a:t>
            </a:r>
          </a:p>
          <a:p>
            <a:r>
              <a:rPr lang="ru-RU" sz="1400" dirty="0" smtClean="0"/>
              <a:t>        За основу развития творческих способностей я взяла театр, </a:t>
            </a:r>
            <a:r>
              <a:rPr lang="ru-RU" sz="1400" dirty="0" err="1" smtClean="0"/>
              <a:t>театрализо</a:t>
            </a:r>
            <a:r>
              <a:rPr lang="ru-RU" sz="1400" dirty="0" smtClean="0"/>
              <a:t>-</a:t>
            </a:r>
          </a:p>
          <a:p>
            <a:r>
              <a:rPr lang="ru-RU" sz="1400" dirty="0" smtClean="0"/>
              <a:t>   ванную деятельность – поскольку в своей основе она уже содержит </a:t>
            </a:r>
            <a:r>
              <a:rPr lang="ru-RU" sz="1400" dirty="0" err="1" smtClean="0"/>
              <a:t>твор</a:t>
            </a:r>
            <a:r>
              <a:rPr lang="ru-RU" sz="1400" dirty="0" smtClean="0"/>
              <a:t>-</a:t>
            </a:r>
          </a:p>
          <a:p>
            <a:r>
              <a:rPr lang="ru-RU" sz="1400" dirty="0" smtClean="0"/>
              <a:t>   </a:t>
            </a:r>
            <a:r>
              <a:rPr lang="ru-RU" sz="1400" dirty="0" err="1" smtClean="0"/>
              <a:t>ческое</a:t>
            </a:r>
            <a:r>
              <a:rPr lang="ru-RU" sz="1400" dirty="0" smtClean="0"/>
              <a:t> начало.                      </a:t>
            </a:r>
          </a:p>
          <a:p>
            <a:endParaRPr lang="ru-RU" sz="1400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 			</a:t>
            </a:r>
            <a:endParaRPr lang="ru-RU" sz="1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-4572056" y="24288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90" y="357158"/>
            <a:ext cx="6429420" cy="863750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endParaRPr lang="ru-RU" sz="1400" dirty="0" smtClean="0"/>
          </a:p>
          <a:p>
            <a:r>
              <a:rPr lang="ru-RU" sz="1400" dirty="0" smtClean="0"/>
              <a:t>      Театр – это волшебство, чудо, игра, сказка. Сказочный мир театра – </a:t>
            </a:r>
          </a:p>
          <a:p>
            <a:r>
              <a:rPr lang="ru-RU" sz="1400" dirty="0" smtClean="0"/>
              <a:t> страна реальных фантазий и доброй сказки, игра вымысла и реальности,</a:t>
            </a:r>
          </a:p>
          <a:p>
            <a:r>
              <a:rPr lang="ru-RU" sz="1400" dirty="0" smtClean="0"/>
              <a:t> красок и света, слов, музыки и загадочных звуков.</a:t>
            </a:r>
          </a:p>
          <a:p>
            <a:r>
              <a:rPr lang="ru-RU" sz="1400" dirty="0" smtClean="0"/>
              <a:t>       Каждый ребенок играет по своему, создавая свои неповторимые    образы. В этом виде работы нельзя применять давление, сравнение,</a:t>
            </a:r>
          </a:p>
          <a:p>
            <a:r>
              <a:rPr lang="ru-RU" sz="1400" dirty="0" smtClean="0"/>
              <a:t> высказывать оценочные суждения. Необходимо предоставлять детям</a:t>
            </a:r>
          </a:p>
          <a:p>
            <a:r>
              <a:rPr lang="ru-RU" sz="1400" dirty="0" smtClean="0"/>
              <a:t> возможность высказаться, проявить активность. Нельзя, чтобы дети</a:t>
            </a:r>
          </a:p>
          <a:p>
            <a:r>
              <a:rPr lang="ru-RU" sz="1400" dirty="0" smtClean="0"/>
              <a:t> боялись выйти на «сцену», боялись ошибиться. Недопустимо делить</a:t>
            </a:r>
          </a:p>
          <a:p>
            <a:r>
              <a:rPr lang="ru-RU" sz="1400" dirty="0" smtClean="0"/>
              <a:t> ребят на «артистов» и «зрителей».</a:t>
            </a:r>
          </a:p>
          <a:p>
            <a:r>
              <a:rPr lang="ru-RU" sz="1400" dirty="0" smtClean="0"/>
              <a:t>        Передо мной встали две задачи – понять, разобраться, что чувствует</a:t>
            </a:r>
          </a:p>
          <a:p>
            <a:r>
              <a:rPr lang="ru-RU" sz="1400" dirty="0" smtClean="0"/>
              <a:t> ребенок, на что направлены его переживания, и на сколько они глубоки;</a:t>
            </a:r>
          </a:p>
          <a:p>
            <a:r>
              <a:rPr lang="ru-RU" sz="1400" dirty="0" smtClean="0"/>
              <a:t> - помочь ребенку полнее проявить свои чувства, создать условия, в</a:t>
            </a:r>
          </a:p>
          <a:p>
            <a:r>
              <a:rPr lang="ru-RU" sz="1400" dirty="0" smtClean="0"/>
              <a:t> которых могут проявиться его способности.</a:t>
            </a:r>
          </a:p>
          <a:p>
            <a:r>
              <a:rPr lang="ru-RU" sz="1400" dirty="0" smtClean="0"/>
              <a:t>        Театрализованную деятельность я включала в непосредственно</a:t>
            </a:r>
          </a:p>
          <a:p>
            <a:r>
              <a:rPr lang="ru-RU" sz="1400" dirty="0" smtClean="0"/>
              <a:t> образовательный процесс, в совместную деятельность взрослого и </a:t>
            </a:r>
          </a:p>
          <a:p>
            <a:r>
              <a:rPr lang="ru-RU" sz="1400" dirty="0" smtClean="0"/>
              <a:t> ребенка, в самостоятельную деятельность детей. Она органично </a:t>
            </a:r>
            <a:r>
              <a:rPr lang="ru-RU" sz="1400" dirty="0" err="1" smtClean="0"/>
              <a:t>прони</a:t>
            </a:r>
            <a:r>
              <a:rPr lang="ru-RU" sz="1400" dirty="0" smtClean="0"/>
              <a:t>-</a:t>
            </a:r>
          </a:p>
          <a:p>
            <a:r>
              <a:rPr lang="ru-RU" sz="1400" dirty="0" smtClean="0"/>
              <a:t> </a:t>
            </a:r>
            <a:r>
              <a:rPr lang="ru-RU" sz="1400" dirty="0" err="1" smtClean="0"/>
              <a:t>зывала</a:t>
            </a:r>
            <a:r>
              <a:rPr lang="ru-RU" sz="1400" dirty="0" smtClean="0"/>
              <a:t> все режимные моменты.</a:t>
            </a:r>
          </a:p>
          <a:p>
            <a:r>
              <a:rPr lang="ru-RU" sz="1400" dirty="0" smtClean="0"/>
              <a:t>        Всякое творчество начинается с накопления исполнительского опыта.</a:t>
            </a:r>
          </a:p>
          <a:p>
            <a:r>
              <a:rPr lang="ru-RU" sz="1400" dirty="0" smtClean="0"/>
              <a:t> Нужно понимать, что приступать сразу к постановке спектакля нелепо,</a:t>
            </a:r>
          </a:p>
          <a:p>
            <a:r>
              <a:rPr lang="ru-RU" sz="1400" dirty="0" smtClean="0"/>
              <a:t> ведь спектакль не будет удачным пока ребенок не научится играть в нем.</a:t>
            </a:r>
          </a:p>
          <a:p>
            <a:r>
              <a:rPr lang="ru-RU" sz="1400" dirty="0" smtClean="0"/>
              <a:t> Не следует забывать и то, что развитие ребенка идет от движений и </a:t>
            </a:r>
          </a:p>
          <a:p>
            <a:r>
              <a:rPr lang="ru-RU" sz="1400" dirty="0" smtClean="0"/>
              <a:t> эмоций к слову. Поэтому овладение моими воспитанниками элементами</a:t>
            </a:r>
          </a:p>
          <a:p>
            <a:r>
              <a:rPr lang="ru-RU" sz="1400" dirty="0" smtClean="0"/>
              <a:t> техники перевоплощения в образы персонажей </a:t>
            </a:r>
            <a:r>
              <a:rPr lang="ru-RU" sz="1400" dirty="0" err="1" smtClean="0"/>
              <a:t>осуществлялоь</a:t>
            </a:r>
            <a:r>
              <a:rPr lang="ru-RU" sz="1400" dirty="0" smtClean="0"/>
              <a:t> посте-</a:t>
            </a:r>
          </a:p>
          <a:p>
            <a:r>
              <a:rPr lang="ru-RU" sz="1400" dirty="0" smtClean="0"/>
              <a:t> пенно. Если у детей младшего дошкольного возраста </a:t>
            </a:r>
            <a:r>
              <a:rPr lang="ru-RU" sz="1400" dirty="0" err="1" smtClean="0"/>
              <a:t>совершенствова</a:t>
            </a:r>
            <a:r>
              <a:rPr lang="ru-RU" sz="1400" dirty="0" smtClean="0"/>
              <a:t>-</a:t>
            </a:r>
          </a:p>
          <a:p>
            <a:r>
              <a:rPr lang="ru-RU" sz="1400" dirty="0" smtClean="0"/>
              <a:t> </a:t>
            </a:r>
            <a:r>
              <a:rPr lang="ru-RU" sz="1400" dirty="0" err="1" smtClean="0"/>
              <a:t>лись</a:t>
            </a:r>
            <a:r>
              <a:rPr lang="ru-RU" sz="1400" dirty="0" smtClean="0"/>
              <a:t> навыки пластической и мимической выразительности, то в средней</a:t>
            </a:r>
          </a:p>
          <a:p>
            <a:r>
              <a:rPr lang="ru-RU" sz="1400" dirty="0" smtClean="0"/>
              <a:t> группе акцент делался на формирование умения интонационно переда-</a:t>
            </a:r>
          </a:p>
          <a:p>
            <a:r>
              <a:rPr lang="ru-RU" sz="1400" dirty="0" smtClean="0"/>
              <a:t> </a:t>
            </a:r>
            <a:r>
              <a:rPr lang="ru-RU" sz="1400" dirty="0" err="1" smtClean="0"/>
              <a:t>вать</a:t>
            </a:r>
            <a:r>
              <a:rPr lang="ru-RU" sz="1400" dirty="0" smtClean="0"/>
              <a:t> образ, а в старшей группе развивались творческие умения в</a:t>
            </a:r>
          </a:p>
          <a:p>
            <a:r>
              <a:rPr lang="ru-RU" sz="1400" dirty="0" smtClean="0"/>
              <a:t> создании целостного образа персонажа.</a:t>
            </a:r>
          </a:p>
          <a:p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 			</a:t>
            </a:r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90" y="357158"/>
            <a:ext cx="6643710" cy="849463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endParaRPr lang="ru-RU" sz="1400" dirty="0" smtClean="0"/>
          </a:p>
          <a:p>
            <a:r>
              <a:rPr lang="ru-RU" sz="1400" dirty="0" smtClean="0"/>
              <a:t>      Важно было подобрать наиболее эффективные методы и приемы:</a:t>
            </a:r>
          </a:p>
          <a:p>
            <a:r>
              <a:rPr lang="ru-RU" sz="1400" dirty="0" smtClean="0"/>
              <a:t>  этюды, игры, диалоги, импровизации, тренинги, способствующие</a:t>
            </a:r>
          </a:p>
          <a:p>
            <a:r>
              <a:rPr lang="ru-RU" sz="1400" dirty="0" smtClean="0"/>
              <a:t> развитию вербальным и невербальным средствам выразительности.</a:t>
            </a:r>
          </a:p>
          <a:p>
            <a:r>
              <a:rPr lang="ru-RU" sz="1400" dirty="0" smtClean="0"/>
              <a:t> Создавая обстановку свободы и раскованности побуждала детей </a:t>
            </a:r>
            <a:r>
              <a:rPr lang="ru-RU" sz="1400" dirty="0" err="1" smtClean="0"/>
              <a:t>фан</a:t>
            </a:r>
            <a:r>
              <a:rPr lang="ru-RU" sz="1400" dirty="0" smtClean="0"/>
              <a:t>-</a:t>
            </a:r>
          </a:p>
          <a:p>
            <a:r>
              <a:rPr lang="ru-RU" sz="1400" dirty="0" smtClean="0"/>
              <a:t> </a:t>
            </a:r>
            <a:r>
              <a:rPr lang="ru-RU" sz="1400" dirty="0" err="1" smtClean="0"/>
              <a:t>тазировать</a:t>
            </a:r>
            <a:r>
              <a:rPr lang="ru-RU" sz="1400" dirty="0" smtClean="0"/>
              <a:t>, видоизменять, комбинировать, сочинять, импровизировать</a:t>
            </a:r>
          </a:p>
          <a:p>
            <a:r>
              <a:rPr lang="ru-RU" sz="1400" dirty="0" smtClean="0"/>
              <a:t> на основе уже имеющегося опыта.</a:t>
            </a:r>
          </a:p>
          <a:p>
            <a:r>
              <a:rPr lang="ru-RU" sz="1400" dirty="0" smtClean="0"/>
              <a:t>       Творчество детей носит характер открытий для себя. И в </a:t>
            </a:r>
            <a:r>
              <a:rPr lang="ru-RU" sz="1400" dirty="0" err="1" smtClean="0"/>
              <a:t>театрализо</a:t>
            </a:r>
            <a:r>
              <a:rPr lang="ru-RU" sz="1400" dirty="0" smtClean="0"/>
              <a:t>-</a:t>
            </a:r>
          </a:p>
          <a:p>
            <a:r>
              <a:rPr lang="ru-RU" sz="1400" dirty="0" smtClean="0"/>
              <a:t> ванной деятельности эти открытия связаны с созданием образа разными</a:t>
            </a:r>
          </a:p>
          <a:p>
            <a:r>
              <a:rPr lang="ru-RU" sz="1400" dirty="0" smtClean="0"/>
              <a:t> выразительными средствами: словом, движением, красками. Дети рисуют</a:t>
            </a:r>
          </a:p>
          <a:p>
            <a:r>
              <a:rPr lang="ru-RU" sz="1400" dirty="0" smtClean="0"/>
              <a:t> наиболее яркие и эмоциональные события из сказок, а изготовление</a:t>
            </a:r>
          </a:p>
          <a:p>
            <a:r>
              <a:rPr lang="ru-RU" sz="1400" dirty="0" smtClean="0"/>
              <a:t> элементов декорации и костюмов дает повод для технического </a:t>
            </a:r>
            <a:r>
              <a:rPr lang="ru-RU" sz="1400" dirty="0" err="1" smtClean="0"/>
              <a:t>творчест</a:t>
            </a:r>
            <a:r>
              <a:rPr lang="ru-RU" sz="1400" dirty="0" smtClean="0"/>
              <a:t>-</a:t>
            </a:r>
          </a:p>
          <a:p>
            <a:r>
              <a:rPr lang="ru-RU" sz="1400" dirty="0" smtClean="0"/>
              <a:t> </a:t>
            </a:r>
            <a:r>
              <a:rPr lang="ru-RU" sz="1400" dirty="0" err="1" smtClean="0"/>
              <a:t>ва</a:t>
            </a:r>
            <a:r>
              <a:rPr lang="ru-RU" sz="1400" dirty="0" smtClean="0"/>
              <a:t> детей. Ребята лепят, конструируют, создавая свои неповторимые </a:t>
            </a:r>
            <a:r>
              <a:rPr lang="ru-RU" sz="1400" dirty="0" err="1" smtClean="0"/>
              <a:t>обра</a:t>
            </a:r>
            <a:r>
              <a:rPr lang="ru-RU" sz="1400" dirty="0" smtClean="0"/>
              <a:t>-</a:t>
            </a:r>
          </a:p>
          <a:p>
            <a:r>
              <a:rPr lang="ru-RU" sz="1400" dirty="0" smtClean="0"/>
              <a:t> </a:t>
            </a:r>
            <a:r>
              <a:rPr lang="ru-RU" sz="1400" dirty="0" err="1" smtClean="0"/>
              <a:t>зы</a:t>
            </a:r>
            <a:r>
              <a:rPr lang="ru-RU" sz="1400" dirty="0" smtClean="0"/>
              <a:t>, проявляя фантазию, мышление. Такая интеграция </a:t>
            </a:r>
            <a:r>
              <a:rPr lang="ru-RU" sz="1400" dirty="0" err="1" smtClean="0"/>
              <a:t>творческо</a:t>
            </a:r>
            <a:r>
              <a:rPr lang="ru-RU" sz="1400" dirty="0" smtClean="0"/>
              <a:t>-</a:t>
            </a:r>
          </a:p>
          <a:p>
            <a:r>
              <a:rPr lang="ru-RU" sz="1400" dirty="0" smtClean="0"/>
              <a:t> художественного содержания позволяет предоставить детям возможность</a:t>
            </a:r>
          </a:p>
          <a:p>
            <a:r>
              <a:rPr lang="ru-RU" sz="1400" dirty="0" smtClean="0"/>
              <a:t> ярче проявить себя.</a:t>
            </a:r>
          </a:p>
          <a:p>
            <a:r>
              <a:rPr lang="ru-RU" sz="1400" dirty="0" smtClean="0"/>
              <a:t>        Говоря о развитии творческих способностей детей не надо забывать</a:t>
            </a:r>
          </a:p>
          <a:p>
            <a:r>
              <a:rPr lang="ru-RU" sz="1400" dirty="0" smtClean="0"/>
              <a:t> о роли родителей. Мои родители активные союзники и помощники в </a:t>
            </a:r>
          </a:p>
          <a:p>
            <a:r>
              <a:rPr lang="ru-RU" sz="1400" dirty="0" smtClean="0"/>
              <a:t> организации театрализованной деятельности. Я стремлюсь достичь </a:t>
            </a:r>
          </a:p>
          <a:p>
            <a:r>
              <a:rPr lang="ru-RU" sz="1400" dirty="0" smtClean="0"/>
              <a:t> таких отношений, когда мамы и папы небезучастны к творчеству детей.</a:t>
            </a:r>
          </a:p>
          <a:p>
            <a:r>
              <a:rPr lang="ru-RU" sz="1400" dirty="0" smtClean="0"/>
              <a:t> Мои родители участвуют в театрализованных представлениях в качестве</a:t>
            </a:r>
          </a:p>
          <a:p>
            <a:r>
              <a:rPr lang="ru-RU" sz="1400" dirty="0" smtClean="0"/>
              <a:t> актеров, создают костюмы, организуют посещения театров.</a:t>
            </a:r>
          </a:p>
          <a:p>
            <a:r>
              <a:rPr lang="ru-RU" sz="1400" dirty="0" smtClean="0"/>
              <a:t>        Мои детки выросли, а вместе с ними росли и развивались их </a:t>
            </a:r>
            <a:r>
              <a:rPr lang="ru-RU" sz="1400" dirty="0" err="1" smtClean="0"/>
              <a:t>творчес</a:t>
            </a:r>
            <a:r>
              <a:rPr lang="ru-RU" sz="1400" dirty="0" smtClean="0"/>
              <a:t>-</a:t>
            </a:r>
          </a:p>
          <a:p>
            <a:r>
              <a:rPr lang="ru-RU" sz="1400" dirty="0" smtClean="0"/>
              <a:t> кие способности. Сейчас я вижу, что дети не просто проигрывают </a:t>
            </a:r>
            <a:r>
              <a:rPr lang="ru-RU" sz="1400" dirty="0" err="1" smtClean="0"/>
              <a:t>знако</a:t>
            </a:r>
            <a:r>
              <a:rPr lang="ru-RU" sz="1400" dirty="0" smtClean="0"/>
              <a:t>-</a:t>
            </a:r>
          </a:p>
          <a:p>
            <a:r>
              <a:rPr lang="ru-RU" sz="1400" dirty="0" smtClean="0"/>
              <a:t> </a:t>
            </a:r>
            <a:r>
              <a:rPr lang="ru-RU" sz="1400" dirty="0" err="1" smtClean="0"/>
              <a:t>мые</a:t>
            </a:r>
            <a:r>
              <a:rPr lang="ru-RU" sz="1400" dirty="0" smtClean="0"/>
              <a:t> действия, а фантазируют, творчески подходят к изображению каждого</a:t>
            </a:r>
          </a:p>
          <a:p>
            <a:r>
              <a:rPr lang="ru-RU" sz="1400" dirty="0" smtClean="0"/>
              <a:t> героя. Дети стали сплоченнее и внимательнее друг к другу.</a:t>
            </a:r>
          </a:p>
          <a:p>
            <a:r>
              <a:rPr lang="ru-RU" sz="1400" dirty="0" smtClean="0"/>
              <a:t>         Знаменитый писатель сказал: «Все начинается с детства». Значит</a:t>
            </a:r>
          </a:p>
          <a:p>
            <a:r>
              <a:rPr lang="ru-RU" sz="1400" dirty="0" smtClean="0"/>
              <a:t> с воспитателя, то есть с меня и семьи ребенка. Мы те две руки, которые</a:t>
            </a:r>
          </a:p>
          <a:p>
            <a:r>
              <a:rPr lang="ru-RU" sz="1400" dirty="0" smtClean="0"/>
              <a:t> поддерживают маленького человека на его пути. И пусть в будущем</a:t>
            </a:r>
          </a:p>
          <a:p>
            <a:r>
              <a:rPr lang="ru-RU" sz="1400" dirty="0" smtClean="0"/>
              <a:t> он не станет художником или актером, но в любом деле ему помогут</a:t>
            </a:r>
          </a:p>
          <a:p>
            <a:r>
              <a:rPr lang="ru-RU" sz="1400" dirty="0" smtClean="0"/>
              <a:t> творческие способности, понимание, терпение.</a:t>
            </a:r>
          </a:p>
          <a:p>
            <a:pPr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 			</a:t>
            </a:r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80404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5285</TotalTime>
  <Words>953</Words>
  <Application>Microsoft Office PowerPoint</Application>
  <PresentationFormat>Экран (4:3)</PresentationFormat>
  <Paragraphs>123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Diseño predeterminado</vt:lpstr>
      <vt:lpstr>Театрализованная деятельность как средство развития творческих способностей детей дошкольного возраста  </vt:lpstr>
      <vt:lpstr>Слайд 2</vt:lpstr>
      <vt:lpstr>Слайд 3</vt:lpstr>
      <vt:lpstr>Слайд 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Светлана</cp:lastModifiedBy>
  <cp:revision>764</cp:revision>
  <dcterms:created xsi:type="dcterms:W3CDTF">2010-05-23T14:28:12Z</dcterms:created>
  <dcterms:modified xsi:type="dcterms:W3CDTF">2014-01-24T12:58:50Z</dcterms:modified>
</cp:coreProperties>
</file>