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4" r:id="rId13"/>
    <p:sldId id="275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3333CC"/>
    <a:srgbClr val="333399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660" autoAdjust="0"/>
  </p:normalViewPr>
  <p:slideViewPr>
    <p:cSldViewPr>
      <p:cViewPr varScale="1">
        <p:scale>
          <a:sx n="92" d="100"/>
          <a:sy n="92" d="100"/>
        </p:scale>
        <p:origin x="-2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C0548-535B-44B4-BED2-AB795E961347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5B340-929F-4BBE-A8F8-989BD3FFE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CCBE2-801A-463D-86A1-9606CCA308B7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27B37-FD9C-45E9-9DAE-6A44C9803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6D804-5BDD-46BA-B8C5-EE15BEF77FCE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B332E-C58F-47E3-A3CB-4A7CD3D4D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5A1D-861F-45A6-ACE6-7930658004DE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89CA0-DEF8-4721-BA7B-322DB3C0A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179389" y="188914"/>
            <a:ext cx="8785225" cy="6480175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55AFB-0D3A-4BD0-A4D9-85F019047360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57E43-CB3E-42A6-BFB8-44C1F01C6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C72A-50AC-4D73-937E-ADF3673AF011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7C5C-0F26-451C-ADD9-3AB98FC9E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2C9F-89AA-4655-B551-BE52FD04597B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E6317-DD08-4A0D-BDF1-CC7227B16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4A8AE-41AA-4182-8E9D-663B43838D23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03E98-9941-4001-9EF7-DEE6E316C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56F89-D02E-48D4-A708-6C5149D0491B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1751-87AA-4675-944C-FB5CA84B4F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6DA55-E353-4EC0-824E-5D45B1E86C80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221E4-EDA0-4D72-BED7-2B390EE8A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43A0E-6B53-4A81-9C08-EFD94F26A9C0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9D354-6E79-43BF-AA0B-1FC84B401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документ 8"/>
          <p:cNvSpPr/>
          <p:nvPr userDrawn="1"/>
        </p:nvSpPr>
        <p:spPr>
          <a:xfrm rot="10800000">
            <a:off x="0" y="0"/>
            <a:ext cx="9144000" cy="6858000"/>
          </a:xfrm>
          <a:prstGeom prst="flowChartDocumen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2D8674-7588-4937-80A0-3D268572DAB3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AC34CB-486B-406C-BA86-B511789FA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328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Рисунок 7" descr="1.png"/>
          <p:cNvPicPr>
            <a:picLocks noChangeAspect="1"/>
          </p:cNvPicPr>
          <p:nvPr userDrawn="1"/>
        </p:nvPicPr>
        <p:blipFill>
          <a:blip r:embed="rId13" cstate="print"/>
          <a:srcRect r="4976"/>
          <a:stretch>
            <a:fillRect/>
          </a:stretch>
        </p:blipFill>
        <p:spPr bwMode="auto">
          <a:xfrm>
            <a:off x="0" y="4076700"/>
            <a:ext cx="9144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 userDrawn="1"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push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1"/>
            <a:ext cx="8229600" cy="4464496"/>
          </a:xfrm>
        </p:spPr>
        <p:txBody>
          <a:bodyPr/>
          <a:lstStyle/>
          <a:p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>«Использование блоков </a:t>
            </a:r>
            <a:r>
              <a:rPr lang="ru-RU" sz="4800" dirty="0" err="1" smtClean="0">
                <a:solidFill>
                  <a:srgbClr val="C00000"/>
                </a:solidFill>
                <a:latin typeface="Monotype Corsiva" pitchFamily="66" charset="0"/>
              </a:rPr>
              <a:t>Дьеныша</a:t>
            </a: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> и </a:t>
            </a:r>
            <a:b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>палочек </a:t>
            </a:r>
            <a:r>
              <a:rPr lang="ru-RU" sz="4800" dirty="0" err="1" smtClean="0">
                <a:solidFill>
                  <a:srgbClr val="C00000"/>
                </a:solidFill>
                <a:latin typeface="Monotype Corsiva" pitchFamily="66" charset="0"/>
              </a:rPr>
              <a:t>Кьюзинера</a:t>
            </a:r>
            <a:r>
              <a:rPr lang="ru-RU" sz="4800" dirty="0" smtClean="0">
                <a:solidFill>
                  <a:srgbClr val="C00000"/>
                </a:solidFill>
                <a:latin typeface="Monotype Corsiva" pitchFamily="66" charset="0"/>
              </a:rPr>
              <a:t> в образовательном процессе»</a:t>
            </a:r>
            <a:endParaRPr lang="ru-RU" sz="4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916833"/>
            <a:ext cx="7200800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950"/>
              </a:spcAft>
            </a:pPr>
            <a:r>
              <a:rPr lang="ru-RU" sz="4800" b="1" dirty="0">
                <a:solidFill>
                  <a:srgbClr val="3333CC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игр со счетными палочками </a:t>
            </a:r>
            <a:r>
              <a:rPr lang="ru-RU" sz="4800" b="1" dirty="0" err="1">
                <a:solidFill>
                  <a:srgbClr val="3333CC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Кюизенера</a:t>
            </a:r>
            <a:endParaRPr lang="ru-RU" sz="4800" dirty="0">
              <a:solidFill>
                <a:srgbClr val="3333CC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24779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3"/>
            <a:ext cx="8208912" cy="5947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Конструирование (самостоятельное ознакомление со свойствами палочек: каждая палочка одинакового цвета одной длинны)</a:t>
            </a:r>
            <a:endParaRPr lang="ru-RU" sz="24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 с палочками (самостоятельное ознакомление со свойствами </a:t>
            </a:r>
            <a:r>
              <a:rPr lang="ru-RU" sz="2400" b="1" dirty="0" err="1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палочек:каждая</a:t>
            </a: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палочка одинакового цвета и длинны, обозначает одно число)</a:t>
            </a:r>
            <a:endParaRPr lang="ru-RU" sz="24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 (белый, розовый, голубой, красный, желтый, фиолетовый, черный, малиновый, синий, оранжевый)</a:t>
            </a:r>
            <a:endParaRPr lang="ru-RU" sz="24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Размер, измерение размера с помощью условной мерки</a:t>
            </a:r>
            <a:endParaRPr lang="ru-RU" sz="24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Прямой и обратный счет в пределах десяти (палочки позволяют увидеть количество единиц в каждом числе)</a:t>
            </a:r>
            <a:endParaRPr lang="ru-RU" sz="24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Ритм</a:t>
            </a:r>
            <a:endParaRPr lang="ru-RU" sz="24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 чисел</a:t>
            </a:r>
            <a:endParaRPr lang="ru-RU" sz="24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 числа из двух меньших</a:t>
            </a:r>
            <a:endParaRPr lang="ru-RU" sz="2400" b="1" dirty="0">
              <a:solidFill>
                <a:srgbClr val="7030A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706672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832648"/>
          </a:xfrm>
        </p:spPr>
        <p:txBody>
          <a:bodyPr/>
          <a:lstStyle/>
          <a:p>
            <a: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  <a:t/>
            </a:r>
            <a:b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</a:br>
            <a: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  <a:t/>
            </a:r>
            <a:b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</a:br>
            <a: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  <a:t/>
            </a:r>
            <a:b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</a:br>
            <a:r>
              <a:rPr lang="ru-RU" sz="5400" u="sng" dirty="0" smtClean="0">
                <a:solidFill>
                  <a:srgbClr val="3333CC"/>
                </a:solidFill>
                <a:latin typeface="Monotype Corsiva" pitchFamily="66" charset="0"/>
              </a:rPr>
              <a:t>Игры с блоками </a:t>
            </a:r>
            <a:r>
              <a:rPr lang="ru-RU" sz="5400" u="sng" dirty="0" err="1" smtClean="0">
                <a:solidFill>
                  <a:srgbClr val="3333CC"/>
                </a:solidFill>
                <a:latin typeface="Monotype Corsiva" pitchFamily="66" charset="0"/>
              </a:rPr>
              <a:t>Дьеныша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endParaRPr lang="ru-RU" sz="2800" i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6120680"/>
          </a:xfrm>
        </p:spPr>
        <p:txBody>
          <a:bodyPr/>
          <a:lstStyle/>
          <a:p>
            <a:pPr algn="l"/>
            <a:r>
              <a:rPr lang="ru-RU" sz="2800" dirty="0" smtClean="0">
                <a:latin typeface="Monotype Corsiva" pitchFamily="66" charset="0"/>
              </a:rPr>
              <a:t> 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1028" name="Picture 4" descr="C:\Documents and Settings\ОЛЬГА\Мои документы\Мои сканированные изображения\2013-10 (окт)\scan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9" y="260648"/>
            <a:ext cx="4104455" cy="5688632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264696"/>
          </a:xfrm>
        </p:spPr>
        <p:txBody>
          <a:bodyPr/>
          <a:lstStyle/>
          <a:p>
            <a: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  <a:t/>
            </a:r>
            <a:b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</a:br>
            <a: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  <a:t/>
            </a:r>
            <a:b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</a:br>
            <a: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  <a:t/>
            </a:r>
            <a:br>
              <a:rPr lang="ru-RU" u="sng" dirty="0" smtClean="0">
                <a:solidFill>
                  <a:srgbClr val="3333CC"/>
                </a:solidFill>
                <a:latin typeface="Monotype Corsiva" pitchFamily="66" charset="0"/>
              </a:rPr>
            </a:br>
            <a:r>
              <a:rPr lang="ru-RU" sz="5400" u="sng" dirty="0" smtClean="0">
                <a:solidFill>
                  <a:srgbClr val="3333CC"/>
                </a:solidFill>
                <a:latin typeface="Monotype Corsiva" pitchFamily="66" charset="0"/>
              </a:rPr>
              <a:t>Игры с палочками </a:t>
            </a:r>
            <a:r>
              <a:rPr lang="ru-RU" sz="5400" u="sng" dirty="0" err="1" smtClean="0">
                <a:solidFill>
                  <a:srgbClr val="3333CC"/>
                </a:solidFill>
                <a:latin typeface="Monotype Corsiva" pitchFamily="66" charset="0"/>
              </a:rPr>
              <a:t>Кьюзинера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90465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ОЛЬГА\Мои документы\Мои сканированные изображения\2013-10 (окт)\scan0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4248472" cy="5886566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1584176"/>
          </a:xfrm>
        </p:spPr>
        <p:txBody>
          <a:bodyPr/>
          <a:lstStyle/>
          <a:p>
            <a:r>
              <a:rPr lang="ru-RU" sz="7200" dirty="0" smtClean="0">
                <a:solidFill>
                  <a:srgbClr val="0070C0"/>
                </a:solidFill>
                <a:latin typeface="Monotype Corsiva" pitchFamily="66" charset="0"/>
              </a:rPr>
              <a:t>Спасибо за внимание!</a:t>
            </a:r>
            <a:endParaRPr lang="ru-RU" sz="7200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3529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>
                <a:solidFill>
                  <a:srgbClr val="3333CC"/>
                </a:solidFill>
                <a:latin typeface="Monotype Corsiva" panose="03010101010201010101" pitchFamily="66" charset="0"/>
                <a:cs typeface="Adobe Hebrew" panose="02040503050201020203" pitchFamily="18" charset="-79"/>
              </a:rPr>
              <a:t>Для детей от 1,5 до 6 </a:t>
            </a:r>
            <a:r>
              <a:rPr lang="ru-RU" sz="4400" b="1" i="1" dirty="0" smtClean="0">
                <a:solidFill>
                  <a:srgbClr val="3333CC"/>
                </a:solidFill>
                <a:latin typeface="Monotype Corsiva" panose="03010101010201010101" pitchFamily="66" charset="0"/>
                <a:cs typeface="Adobe Hebrew" panose="02040503050201020203" pitchFamily="18" charset="-79"/>
              </a:rPr>
              <a:t>лет</a:t>
            </a:r>
            <a:r>
              <a:rPr lang="ru-RU" sz="4400" dirty="0" smtClean="0">
                <a:solidFill>
                  <a:srgbClr val="3333CC"/>
                </a:solidFill>
                <a:latin typeface="Monotype Corsiva" panose="03010101010201010101" pitchFamily="66" charset="0"/>
              </a:rPr>
              <a:t> </a:t>
            </a:r>
            <a:endParaRPr lang="ru-RU" sz="4400" dirty="0">
              <a:solidFill>
                <a:srgbClr val="3333CC"/>
              </a:solidFill>
              <a:latin typeface="Monotype Corsiva" panose="03010101010201010101" pitchFamily="66" charset="0"/>
            </a:endParaRPr>
          </a:p>
          <a:p>
            <a:r>
              <a:rPr lang="ru-RU" dirty="0">
                <a:latin typeface="Monotype Corsiva" panose="03010101010201010101" pitchFamily="66" charset="0"/>
              </a:rPr>
              <a:t>     </a:t>
            </a:r>
            <a:endParaRPr lang="ru-RU" dirty="0" smtClean="0">
              <a:latin typeface="Monotype Corsiva" panose="03010101010201010101" pitchFamily="66" charset="0"/>
            </a:endParaRPr>
          </a:p>
          <a:p>
            <a:r>
              <a:rPr lang="ru-RU" sz="3200" b="1" i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Игры </a:t>
            </a:r>
            <a:r>
              <a:rPr lang="ru-RU" sz="3200" b="1" i="1" dirty="0">
                <a:solidFill>
                  <a:srgbClr val="7030A0"/>
                </a:solidFill>
                <a:latin typeface="Monotype Corsiva" panose="03010101010201010101" pitchFamily="66" charset="0"/>
              </a:rPr>
              <a:t>с логическими блоками </a:t>
            </a:r>
            <a:r>
              <a:rPr lang="ru-RU" sz="3200" b="1" i="1" dirty="0" err="1">
                <a:solidFill>
                  <a:srgbClr val="7030A0"/>
                </a:solidFill>
                <a:latin typeface="Monotype Corsiva" panose="03010101010201010101" pitchFamily="66" charset="0"/>
              </a:rPr>
              <a:t>Дьенеша</a:t>
            </a:r>
            <a:r>
              <a:rPr lang="ru-RU" sz="3200" b="1" i="1" dirty="0">
                <a:solidFill>
                  <a:srgbClr val="7030A0"/>
                </a:solidFill>
                <a:latin typeface="Monotype Corsiva" panose="03010101010201010101" pitchFamily="66" charset="0"/>
              </a:rPr>
              <a:t> и счетными палочками </a:t>
            </a:r>
            <a:r>
              <a:rPr lang="ru-RU" sz="3200" b="1" i="1" dirty="0" err="1">
                <a:solidFill>
                  <a:srgbClr val="7030A0"/>
                </a:solidFill>
                <a:latin typeface="Monotype Corsiva" panose="03010101010201010101" pitchFamily="66" charset="0"/>
              </a:rPr>
              <a:t>Кюизенера</a:t>
            </a:r>
            <a:r>
              <a:rPr lang="ru-RU" sz="3200" b="1" i="1" dirty="0">
                <a:solidFill>
                  <a:srgbClr val="7030A0"/>
                </a:solidFill>
                <a:latin typeface="Monotype Corsiva" panose="03010101010201010101" pitchFamily="66" charset="0"/>
              </a:rPr>
              <a:t> подводят детей к пониманию различных абстрактных понятий, возникающих в мышлении ребенка естественно, как результат его самостоятельной практической деятельности, что позволяет сформироваться абстрактным понятиям легко и наиболее эффективно.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1"/>
          </p:nvPr>
        </p:nvSpPr>
        <p:spPr bwMode="auto">
          <a:xfrm flipV="1">
            <a:off x="457200" y="-243407"/>
            <a:ext cx="8229600" cy="24340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539751" y="2204865"/>
            <a:ext cx="7993063" cy="3900393"/>
            <a:chOff x="539552" y="260648"/>
            <a:chExt cx="7992888" cy="487569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39552" y="260648"/>
              <a:ext cx="7992888" cy="500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>
                <a:solidFill>
                  <a:srgbClr val="FF0000"/>
                </a:solidFill>
              </a:endParaRPr>
            </a:p>
          </p:txBody>
        </p:sp>
        <p:sp>
          <p:nvSpPr>
            <p:cNvPr id="7" name="Прямоугольник 3"/>
            <p:cNvSpPr>
              <a:spLocks noChangeArrowheads="1"/>
            </p:cNvSpPr>
            <p:nvPr/>
          </p:nvSpPr>
          <p:spPr bwMode="auto">
            <a:xfrm>
              <a:off x="2699791" y="4559240"/>
              <a:ext cx="3628503" cy="577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ru-RU" sz="2400" b="1" dirty="0">
                <a:latin typeface="Monotype Corsiva" pitchFamily="66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23528" y="587325"/>
            <a:ext cx="8363272" cy="476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950"/>
              </a:spcAft>
            </a:pPr>
            <a:r>
              <a:rPr lang="ru-RU" sz="4400" b="1" dirty="0">
                <a:solidFill>
                  <a:srgbClr val="0070C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Логические блоки </a:t>
            </a:r>
            <a:r>
              <a:rPr lang="ru-RU" sz="4400" b="1" dirty="0" err="1">
                <a:solidFill>
                  <a:srgbClr val="0070C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Дьенеша</a:t>
            </a:r>
            <a:endParaRPr lang="ru-RU" sz="4400" dirty="0">
              <a:solidFill>
                <a:srgbClr val="0070C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ru-RU" dirty="0">
                <a:solidFill>
                  <a:srgbClr val="373737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b="1" dirty="0">
                <a:solidFill>
                  <a:srgbClr val="7030A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ru-RU" sz="28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Логические блоки </a:t>
            </a:r>
            <a:r>
              <a:rPr lang="ru-RU" sz="2800" b="1" dirty="0" err="1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Дьенеша</a:t>
            </a:r>
            <a:r>
              <a:rPr lang="ru-RU" sz="28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позволяют моделировать важные понятия, как математики, так и </a:t>
            </a:r>
            <a:r>
              <a:rPr lang="ru-RU" sz="2800" b="1" dirty="0" smtClean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информатики. Формируют </a:t>
            </a:r>
            <a:r>
              <a:rPr lang="ru-RU" sz="28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умения у детей выявлять в объектах разнообразные свойства, называть их, адекватно обозначать словом их отсутствие, абстрагировать и удерживать в памяти одно, два или три свойства, обобщать объекты по одному, двум или трем свойствам с учетом наличия или отсутствия каждого.</a:t>
            </a:r>
            <a:endParaRPr lang="ru-RU" sz="2800" b="1" dirty="0">
              <a:solidFill>
                <a:srgbClr val="7030A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692697"/>
            <a:ext cx="3375448" cy="328777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9" y="2364993"/>
            <a:ext cx="3672409" cy="245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62053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0728"/>
            <a:ext cx="8640960" cy="2484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950"/>
              </a:spcAft>
            </a:pPr>
            <a:endParaRPr lang="ru-RU" b="1" dirty="0">
              <a:solidFill>
                <a:srgbClr val="373737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1950"/>
              </a:spcAft>
            </a:pPr>
            <a:r>
              <a:rPr lang="ru-RU" sz="5400" b="1" dirty="0" smtClean="0">
                <a:solidFill>
                  <a:srgbClr val="0070C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5400" b="1" dirty="0">
                <a:solidFill>
                  <a:srgbClr val="0070C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 с логическими блоками </a:t>
            </a:r>
            <a:r>
              <a:rPr lang="ru-RU" sz="5400" b="1" dirty="0" err="1">
                <a:solidFill>
                  <a:srgbClr val="0070C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Дьенеша</a:t>
            </a:r>
            <a:endParaRPr lang="ru-RU" sz="5400" dirty="0">
              <a:solidFill>
                <a:srgbClr val="0070C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8160288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04664"/>
            <a:ext cx="8352928" cy="4886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000" b="1" dirty="0" smtClean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Конструирование </a:t>
            </a: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(ознакомление со свойствами блоков: цвет, форма, размер)</a:t>
            </a:r>
            <a:endParaRPr lang="ru-RU" sz="20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Ознакомление с признаковыми свойствами блоков (</a:t>
            </a:r>
            <a:r>
              <a:rPr lang="ru-RU" sz="2000" b="1" u="sng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</a:t>
            </a: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красный, синий, желтый; </a:t>
            </a:r>
            <a:r>
              <a:rPr lang="ru-RU" sz="2000" b="1" u="sng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форма:</a:t>
            </a: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круглая, квадратная, треугольная, прямоугольная; </a:t>
            </a:r>
            <a:r>
              <a:rPr lang="ru-RU" sz="2000" b="1" u="sng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размер: </a:t>
            </a: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больше — меньше, толще — тоньше)</a:t>
            </a:r>
            <a:endParaRPr lang="ru-RU" sz="20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Классификация по признаковым свойствам (выбрать блоки одинаковые по цвету, форме, размеру; выбрать не красные, не треугольные и т. д.)</a:t>
            </a:r>
            <a:endParaRPr lang="ru-RU" sz="20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Ритм (собрать из блоков бусы с определенным ритмическим рисунком, придумать свой ритмический рисунок)</a:t>
            </a:r>
            <a:endParaRPr lang="ru-RU" sz="20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Цепочка (составить из блоков цепочку так, чтобы каждый последующий блок имел с предыдущим одно, два или три общих свойства либо отличался от предыдущего одним, двумя или тремя свойствами)</a:t>
            </a:r>
            <a:endParaRPr lang="ru-RU" sz="2000" b="1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Знаки (подбор блоков по карточкам со знаками по одному, двум, трем свойствам)</a:t>
            </a:r>
            <a:endParaRPr lang="ru-RU" sz="2000" b="1" dirty="0">
              <a:solidFill>
                <a:srgbClr val="7030A0"/>
              </a:solidFill>
              <a:effectLst/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02993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7"/>
            <a:ext cx="8496944" cy="5215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950"/>
              </a:spcAft>
            </a:pPr>
            <a:r>
              <a:rPr lang="ru-RU" sz="4400" b="1" dirty="0">
                <a:solidFill>
                  <a:srgbClr val="3333CC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Счетные палочки </a:t>
            </a:r>
            <a:r>
              <a:rPr lang="ru-RU" sz="4400" b="1" dirty="0" err="1">
                <a:solidFill>
                  <a:srgbClr val="3333CC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Кюизенера</a:t>
            </a:r>
            <a:endParaRPr lang="ru-RU" sz="4400" b="1" dirty="0">
              <a:solidFill>
                <a:srgbClr val="3333CC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ru-RU" dirty="0">
                <a:solidFill>
                  <a:srgbClr val="373737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2800" dirty="0">
                <a:solidFill>
                  <a:srgbClr val="373737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Счетные палочки </a:t>
            </a:r>
            <a:r>
              <a:rPr lang="ru-RU" sz="2400" b="1" dirty="0" err="1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Кюизенера</a:t>
            </a:r>
            <a:r>
              <a:rPr lang="ru-RU" sz="24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это множество, на котором легко обнаруживаются отношения соответствия (такое же число обозначает каждая палочка одинакового цвета и длинны) и порядка следования чисел. В этом множестве скрыты многочисленные математические ситуации. Цвет и размер, моделируя число, подводят детей к пониманию различных абстрактных понятий, возникающих в мышлении ребенка естественно, как результат его самостоятельной практической деятельности, таких как число, отношение, порядок следования, счет, измерение, мерка и др</a:t>
            </a:r>
            <a:r>
              <a:rPr lang="ru-RU" sz="2400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660638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1277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Использование «чисел в цвете» позволяет одновременно развивать у детей представление о числе на основе счета и измерения. К выводу, что число появляется в результате счета и измерения, дети подходят на основе практической деятельности, в результате разнообразных упражнений</a:t>
            </a:r>
            <a:endParaRPr lang="ru-RU" sz="2800" b="1" dirty="0">
              <a:solidFill>
                <a:srgbClr val="7030A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040339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47939" y="548680"/>
            <a:ext cx="2883200" cy="280831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60649"/>
            <a:ext cx="2592288" cy="255817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3112471"/>
            <a:ext cx="3312368" cy="210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057901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341</Words>
  <Application>Microsoft Office PowerPoint</Application>
  <PresentationFormat>Экран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«Использование блоков Дьеныша и  палочек Кьюзинера в образовательном процессе»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   Игры с блоками Дьеныша  </vt:lpstr>
      <vt:lpstr> </vt:lpstr>
      <vt:lpstr>   Игры с палочками Кьюзинера  </vt:lpstr>
      <vt:lpstr>Слайд 15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ОЛЬГА</cp:lastModifiedBy>
  <cp:revision>34</cp:revision>
  <dcterms:created xsi:type="dcterms:W3CDTF">2013-08-25T16:28:30Z</dcterms:created>
  <dcterms:modified xsi:type="dcterms:W3CDTF">2013-10-04T06:50:21Z</dcterms:modified>
</cp:coreProperties>
</file>