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3" r:id="rId6"/>
    <p:sldId id="305" r:id="rId7"/>
    <p:sldId id="295" r:id="rId8"/>
    <p:sldId id="276" r:id="rId9"/>
    <p:sldId id="283" r:id="rId10"/>
    <p:sldId id="282" r:id="rId11"/>
    <p:sldId id="269" r:id="rId12"/>
    <p:sldId id="270" r:id="rId13"/>
    <p:sldId id="262" r:id="rId14"/>
    <p:sldId id="304" r:id="rId15"/>
    <p:sldId id="299" r:id="rId16"/>
    <p:sldId id="30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CC99FF"/>
    <a:srgbClr val="E610D7"/>
    <a:srgbClr val="B83EA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8" autoAdjust="0"/>
    <p:restoredTop sz="94660"/>
  </p:normalViewPr>
  <p:slideViewPr>
    <p:cSldViewPr>
      <p:cViewPr varScale="1">
        <p:scale>
          <a:sx n="105" d="100"/>
          <a:sy n="105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сент соц-личностное</c:v>
                </c:pt>
                <c:pt idx="1">
                  <c:v>май соц-личностное</c:v>
                </c:pt>
                <c:pt idx="2">
                  <c:v>сент худож-эстетич</c:v>
                </c:pt>
                <c:pt idx="3">
                  <c:v>май худож-эстетич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4"/>
                <c:pt idx="0">
                  <c:v>сент соц-личностное</c:v>
                </c:pt>
                <c:pt idx="1">
                  <c:v>май соц-личностное</c:v>
                </c:pt>
                <c:pt idx="2">
                  <c:v>сент худож-эстетич</c:v>
                </c:pt>
                <c:pt idx="3">
                  <c:v>май худож-эстетич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сент соц-личностное</c:v>
                </c:pt>
                <c:pt idx="1">
                  <c:v>май соц-личностное</c:v>
                </c:pt>
                <c:pt idx="2">
                  <c:v>сент худож-эстетич</c:v>
                </c:pt>
                <c:pt idx="3">
                  <c:v>май худож-эстетич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axId val="70449024"/>
        <c:axId val="70450560"/>
      </c:barChart>
      <c:catAx>
        <c:axId val="70449024"/>
        <c:scaling>
          <c:orientation val="minMax"/>
        </c:scaling>
        <c:axPos val="b"/>
        <c:tickLblPos val="nextTo"/>
        <c:crossAx val="70450560"/>
        <c:crosses val="autoZero"/>
        <c:auto val="1"/>
        <c:lblAlgn val="ctr"/>
        <c:lblOffset val="100"/>
      </c:catAx>
      <c:valAx>
        <c:axId val="70450560"/>
        <c:scaling>
          <c:orientation val="minMax"/>
        </c:scaling>
        <c:axPos val="l"/>
        <c:majorGridlines/>
        <c:numFmt formatCode="General" sourceLinked="1"/>
        <c:tickLblPos val="nextTo"/>
        <c:crossAx val="704490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017C2-E960-44CB-ADA8-53E537BE07FD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8A588-5EC7-4818-AC7A-3BBE62CCAA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91264" cy="3096344"/>
          </a:xfrm>
        </p:spPr>
        <p:txBody>
          <a:bodyPr>
            <a:normAutofit fontScale="90000"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Педагогические достижения группы «ТЕРЕМОК»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8532440" cy="432048"/>
          </a:xfrm>
        </p:spPr>
        <p:txBody>
          <a:bodyPr>
            <a:normAutofit fontScale="40000" lnSpcReduction="2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 descr="5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4608512" cy="367240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Интересная экскурсия по Петербургу на воде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800" dirty="0" smtClean="0"/>
          </a:p>
          <a:p>
            <a:endParaRPr lang="ru-RU" sz="800" dirty="0" smtClean="0"/>
          </a:p>
          <a:p>
            <a:pPr>
              <a:buNone/>
            </a:pPr>
            <a:endParaRPr lang="ru-RU" sz="800" dirty="0" smtClean="0"/>
          </a:p>
        </p:txBody>
      </p:sp>
      <p:pic>
        <p:nvPicPr>
          <p:cNvPr id="7" name="Рисунок 6" descr="DSC05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3647797" cy="245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DSC05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67240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 в Ботанический сад !</a:t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ДЕТСКИЙ СААД 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284946" cy="4608512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ИНТЕРЕСНЫЕ СОБЫТИЯ В ЖИЗНИ ДЕТЕЙ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5527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Экскурсия в Екатерининский дворец 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SC05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9674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Приоритетное направление в работе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16849872" cy="1030576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Художественно-эстетическое воспитание.</a:t>
            </a:r>
          </a:p>
          <a:p>
            <a:pPr>
              <a:buNone/>
            </a:pPr>
            <a:r>
              <a:rPr lang="ru-RU" sz="2000" dirty="0" smtClean="0"/>
              <a:t>Задачи: </a:t>
            </a:r>
          </a:p>
          <a:p>
            <a:pPr>
              <a:buNone/>
            </a:pPr>
            <a:r>
              <a:rPr lang="ru-RU" sz="2000" dirty="0" smtClean="0"/>
              <a:t>1.Формировать яркие положительные эмоции .</a:t>
            </a:r>
          </a:p>
          <a:p>
            <a:pPr>
              <a:buNone/>
            </a:pPr>
            <a:r>
              <a:rPr lang="ru-RU" sz="2000" dirty="0" smtClean="0"/>
              <a:t>2.Развивать детское творчество в изобразительной деятельности.</a:t>
            </a:r>
          </a:p>
          <a:p>
            <a:pPr>
              <a:buNone/>
            </a:pPr>
            <a:r>
              <a:rPr lang="ru-RU" sz="2000" dirty="0" smtClean="0"/>
              <a:t>3.Воспитывать эстетическое восприятие детей.</a:t>
            </a:r>
          </a:p>
          <a:p>
            <a:pPr>
              <a:buNone/>
            </a:pPr>
            <a:r>
              <a:rPr lang="ru-RU" sz="2000" dirty="0" smtClean="0"/>
              <a:t>Виды отчетности – уголки:</a:t>
            </a:r>
          </a:p>
          <a:p>
            <a:r>
              <a:rPr lang="ru-RU" sz="2000" dirty="0" err="1" smtClean="0"/>
              <a:t>изодеятельности</a:t>
            </a:r>
            <a:r>
              <a:rPr lang="ru-RU" sz="2000" dirty="0" smtClean="0"/>
              <a:t>,                                           музыкальной деятельности,</a:t>
            </a:r>
          </a:p>
          <a:p>
            <a:r>
              <a:rPr lang="ru-RU" sz="2000" dirty="0" smtClean="0"/>
              <a:t>театрализованной деятельности,              Уголок «Русская изба»</a:t>
            </a:r>
          </a:p>
          <a:p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414712" y="1628799"/>
            <a:ext cx="457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y_fdbefa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266429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УГОЛОК «РУССКАЯ ИЗБА»</a:t>
            </a:r>
            <a:b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800" dirty="0" smtClean="0"/>
          </a:p>
          <a:p>
            <a:endParaRPr lang="ru-RU" sz="800" dirty="0" smtClean="0"/>
          </a:p>
          <a:p>
            <a:pPr>
              <a:buNone/>
            </a:pPr>
            <a:endParaRPr lang="ru-RU" sz="800" dirty="0" smtClean="0"/>
          </a:p>
        </p:txBody>
      </p:sp>
      <p:pic>
        <p:nvPicPr>
          <p:cNvPr id="5" name="Рисунок 4" descr="DSC06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909516" y="5022320"/>
            <a:ext cx="80008" cy="45719"/>
          </a:xfrm>
          <a:prstGeom prst="rect">
            <a:avLst/>
          </a:prstGeom>
        </p:spPr>
      </p:pic>
      <p:pic>
        <p:nvPicPr>
          <p:cNvPr id="6" name="Рисунок 5" descr="DSC06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844824"/>
            <a:ext cx="6192688" cy="3888432"/>
          </a:xfrm>
          <a:prstGeom prst="rect">
            <a:avLst/>
          </a:prstGeom>
        </p:spPr>
      </p:pic>
      <p:pic>
        <p:nvPicPr>
          <p:cNvPr id="8" name="Рисунок 7" descr="DSC05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976" y="5255489"/>
            <a:ext cx="68579" cy="45719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иткография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выкладывание с помощью 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шнурка или толстой нити контурных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изображений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различных предметов, т.е. «рисование» с помощью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нитей.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Рисунки», выполненные с помощью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мягкого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шнурка отличаются мягкостью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получаемых форм,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кажутся объёмными и живыми по сравнению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обычным контурным изображением.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Кроме того, занятие с податливой нитью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успокаивает детей и развивает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них интерес к декоративно-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прикладному творчеству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42852"/>
            <a:ext cx="50720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НИТКОГРАФИЯ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Методист\2011-12 учебный год\Коррекция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256"/>
            <a:ext cx="3071824" cy="2293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9labjqgh13159166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0044" y="1600200"/>
            <a:ext cx="6523911" cy="4525963"/>
          </a:xfr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 «теремок»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286256"/>
            <a:ext cx="8358246" cy="2214578"/>
          </a:xfrm>
        </p:spPr>
        <p:txBody>
          <a:bodyPr>
            <a:normAutofit fontScale="40000" lnSpcReduction="20000"/>
          </a:bodyPr>
          <a:lstStyle/>
          <a:p>
            <a:r>
              <a:rPr lang="ru-RU" sz="59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Группа  </a:t>
            </a:r>
            <a:r>
              <a:rPr lang="ru-RU" sz="4000" b="1" dirty="0" err="1" smtClean="0">
                <a:solidFill>
                  <a:srgbClr val="7030A0"/>
                </a:solidFill>
              </a:rPr>
              <a:t>старше-подготовительная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  <a:p>
            <a:pPr indent="-74613"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Воспитатели: </a:t>
            </a:r>
          </a:p>
          <a:p>
            <a:pPr indent="-74613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Кривцова Наталья Александровна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Нестерова Тамара 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Демьяновна</a:t>
            </a:r>
            <a:endParaRPr lang="ru-RU" sz="4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Специалист: </a:t>
            </a:r>
          </a:p>
          <a:p>
            <a:r>
              <a:rPr lang="ru-RU" sz="4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Пригожинкова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Ольга Валерьевна</a:t>
            </a:r>
          </a:p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Помощник воспитателя: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Соседская Татьяна Борисовна</a:t>
            </a:r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ru-RU" sz="3600" dirty="0" smtClean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3600" dirty="0" smtClean="0">
              <a:solidFill>
                <a:srgbClr val="00589A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439248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Краткая характеристика</a:t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</a:b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группы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Наполняемость группы 12 человек, в этом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году поступили 10 человек. </a:t>
            </a:r>
          </a:p>
          <a:p>
            <a:pPr>
              <a:buNone/>
            </a:pPr>
            <a:r>
              <a:rPr lang="ru-RU" sz="2000" dirty="0" smtClean="0"/>
              <a:t>В группе 2 девочки, остальные мальчики.</a:t>
            </a:r>
          </a:p>
          <a:p>
            <a:pPr>
              <a:buNone/>
            </a:pPr>
            <a:r>
              <a:rPr lang="ru-RU" sz="2000" dirty="0" smtClean="0"/>
              <a:t>В этом году выпущено в школу 4 человека.</a:t>
            </a:r>
          </a:p>
          <a:p>
            <a:r>
              <a:rPr lang="ru-RU" sz="2000" dirty="0" smtClean="0"/>
              <a:t>В логопедический класс 1,</a:t>
            </a:r>
          </a:p>
          <a:p>
            <a:r>
              <a:rPr lang="ru-RU" sz="2000" dirty="0" smtClean="0"/>
              <a:t>в класс коррекции 1,</a:t>
            </a:r>
          </a:p>
          <a:p>
            <a:r>
              <a:rPr lang="ru-RU" sz="2000" dirty="0" smtClean="0"/>
              <a:t>в массовый класс 2</a:t>
            </a:r>
          </a:p>
          <a:p>
            <a:pPr>
              <a:buNone/>
            </a:pPr>
            <a:r>
              <a:rPr lang="ru-RU" sz="2000" dirty="0" smtClean="0"/>
              <a:t>Посещаемость – 85%</a:t>
            </a:r>
          </a:p>
          <a:p>
            <a:pPr>
              <a:buNone/>
            </a:pPr>
            <a:r>
              <a:rPr lang="ru-RU" sz="2000" dirty="0" smtClean="0"/>
              <a:t>Заболеваемость: ЧБ – 3 чел., 1 – 2 раза в год – 1 чел., не болеющие – 2 чел.</a:t>
            </a:r>
          </a:p>
          <a:p>
            <a:pPr>
              <a:buNone/>
            </a:pPr>
            <a:r>
              <a:rPr lang="ru-RU" sz="2000" dirty="0" smtClean="0"/>
              <a:t>Основные причины пропусков детей:</a:t>
            </a:r>
          </a:p>
          <a:p>
            <a:pPr>
              <a:buFontTx/>
              <a:buChar char="-"/>
            </a:pPr>
            <a:r>
              <a:rPr lang="ru-RU" sz="2000" dirty="0" smtClean="0"/>
              <a:t>болезнь,</a:t>
            </a:r>
          </a:p>
          <a:p>
            <a:pPr>
              <a:buFontTx/>
              <a:buChar char="-"/>
            </a:pPr>
            <a:r>
              <a:rPr lang="ru-RU" sz="2000" dirty="0" smtClean="0"/>
              <a:t>лечение в санатории,</a:t>
            </a:r>
          </a:p>
          <a:p>
            <a:pPr>
              <a:buFontTx/>
              <a:buChar char="-"/>
            </a:pPr>
            <a:r>
              <a:rPr lang="ru-RU" sz="2000" dirty="0" smtClean="0"/>
              <a:t>отпуск родителей, </a:t>
            </a:r>
          </a:p>
          <a:p>
            <a:pPr>
              <a:buFontTx/>
              <a:buChar char="-"/>
            </a:pPr>
            <a:r>
              <a:rPr lang="ru-RU" sz="2000" dirty="0" smtClean="0"/>
              <a:t>семейные обстоятельства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rgbClr val="7030A0"/>
                </a:solidFill>
              </a:rPr>
              <a:t>Особенности детей группы</a:t>
            </a:r>
            <a:br>
              <a:rPr lang="ru-RU" b="1" dirty="0" smtClean="0">
                <a:ln/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Дошкольники с задержкой психического развития (ЗПР) – это дети с нереализованными возможностями, так как основные психические новообразования возраста формируются у них с запаздыванием и имеют качественное своеобразие. Для детей данной категории характерна рассеянность внимания, они не способны удерживать внимание достаточно длительное время и переключать его при смене деятельности. Детям с ЗПР свойственна повышенная отвлекаемость, посторонние раздражители вызывают значительное замедление выполняемой ими деятельности и увеличивают число ошибок.  Затруднена ориентировочно-исследовательская деятельность, направленная на исследование свойств и качеств предметов (умение применять обследовательские действия). В структуре дефекта познавательной деятельности детей с ЗПР особое место занимают нарушения памяти – ограниченный объём памяти и снижение её прочности. Своеобразие отмечается и в развитии мыслительной деятельности, которое проявляется: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крайне низкой познавательной активности, во </a:t>
            </a:r>
            <a:r>
              <a:rPr lang="ru-RU" sz="1600" dirty="0" err="1" smtClean="0">
                <a:solidFill>
                  <a:srgbClr val="002060"/>
                </a:solidFill>
              </a:rPr>
              <a:t>избежании</a:t>
            </a:r>
            <a:r>
              <a:rPr lang="ru-RU" sz="1600" dirty="0" smtClean="0">
                <a:solidFill>
                  <a:srgbClr val="002060"/>
                </a:solidFill>
              </a:rPr>
              <a:t> интеллектуального напряжения вплоть от отказа от задания; 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отсутствии потребности ставить перед собой цель, планировать свои действия;</a:t>
            </a:r>
          </a:p>
          <a:p>
            <a:pPr lvl="0"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в несформированности умственных операций анализа, синтеза, абстрагирования, общения, сравнения.</a:t>
            </a:r>
          </a:p>
          <a:p>
            <a:pPr>
              <a:lnSpc>
                <a:spcPct val="120000"/>
              </a:lnSpc>
            </a:pP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мониторинга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397000"/>
          <a:ext cx="7191404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 педагогический коллектив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84784"/>
            <a:ext cx="21809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93096"/>
            <a:ext cx="22060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7" name="Picture 2" descr="E:\фотки!!!\y_f39089f2.jpg"/>
          <p:cNvPicPr>
            <a:picLocks noChangeAspect="1" noChangeArrowheads="1"/>
          </p:cNvPicPr>
          <p:nvPr/>
        </p:nvPicPr>
        <p:blipFill>
          <a:blip r:embed="rId4" cstate="print"/>
          <a:srcRect l="24995" t="19795" r="51572" b="44781"/>
          <a:stretch>
            <a:fillRect/>
          </a:stretch>
        </p:blipFill>
        <p:spPr bwMode="auto">
          <a:xfrm>
            <a:off x="4644008" y="4221088"/>
            <a:ext cx="2214008" cy="227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SC045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7" y="1484784"/>
            <a:ext cx="2714644" cy="222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Проведено 2 родительских собрания :</a:t>
            </a:r>
          </a:p>
          <a:p>
            <a:r>
              <a:rPr lang="ru-RU" dirty="0" smtClean="0"/>
              <a:t>«Организация учебно-воспитательного процесса»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Гиперактивный</a:t>
            </a:r>
            <a:r>
              <a:rPr lang="ru-RU" dirty="0" smtClean="0"/>
              <a:t> ребёнок»</a:t>
            </a:r>
            <a:endParaRPr lang="ru-RU" dirty="0"/>
          </a:p>
        </p:txBody>
      </p:sp>
      <p:pic>
        <p:nvPicPr>
          <p:cNvPr id="5" name="Содержимое 4" descr="2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3595" y="1988840"/>
            <a:ext cx="401085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Взаимодействие с родителями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субботнике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ru-RU" sz="800" dirty="0" smtClean="0"/>
          </a:p>
          <a:p>
            <a:endParaRPr lang="ru-RU" sz="800" dirty="0" smtClean="0"/>
          </a:p>
          <a:p>
            <a:pPr>
              <a:buNone/>
            </a:pPr>
            <a:endParaRPr lang="ru-RU" sz="800" dirty="0" smtClean="0"/>
          </a:p>
        </p:txBody>
      </p:sp>
      <p:pic>
        <p:nvPicPr>
          <p:cNvPr id="4" name="Рисунок 3" descr="DSC04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628800"/>
            <a:ext cx="54006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события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во дворец « Марли»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800" dirty="0" smtClean="0"/>
          </a:p>
          <a:p>
            <a:endParaRPr lang="ru-RU" sz="800" dirty="0" smtClean="0"/>
          </a:p>
          <a:p>
            <a:pPr>
              <a:buNone/>
            </a:pPr>
            <a:endParaRPr lang="ru-RU" sz="800" dirty="0" smtClean="0"/>
          </a:p>
        </p:txBody>
      </p:sp>
      <p:pic>
        <p:nvPicPr>
          <p:cNvPr id="4" name="Рисунок 3" descr="DSC03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9629" y="1844824"/>
            <a:ext cx="6582731" cy="464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390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Педагогические достижения группы «ТЕРЕМОК»  </vt:lpstr>
      <vt:lpstr>Группа «теремок» </vt:lpstr>
      <vt:lpstr> Краткая характеристика группы </vt:lpstr>
      <vt:lpstr> Особенности детей группы </vt:lpstr>
      <vt:lpstr>Результаты мониторинга </vt:lpstr>
      <vt:lpstr>Наш педагогический коллектив</vt:lpstr>
      <vt:lpstr>Взаимодействие с родителями</vt:lpstr>
      <vt:lpstr>Взаимодействие с родителями на субботнике</vt:lpstr>
      <vt:lpstr>Интересные события Экскурсия во дворец « Марли»</vt:lpstr>
      <vt:lpstr>Интересная экскурсия по Петербургу на воде .</vt:lpstr>
      <vt:lpstr>Экскурсия в Ботанический сад ! </vt:lpstr>
      <vt:lpstr>ИНТЕРЕСНЫЕ СОБЫТИЯ В ЖИЗНИ ДЕТЕЙ</vt:lpstr>
      <vt:lpstr>Приоритетное направление в работе</vt:lpstr>
      <vt:lpstr> УГОЛОК «РУССКАЯ ИЗБА» </vt:lpstr>
      <vt:lpstr>Слайд 15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достижения группы «Теремок»  </dc:title>
  <dc:creator>Наталья</dc:creator>
  <cp:lastModifiedBy>Тамара</cp:lastModifiedBy>
  <cp:revision>153</cp:revision>
  <dcterms:created xsi:type="dcterms:W3CDTF">2012-05-24T05:29:27Z</dcterms:created>
  <dcterms:modified xsi:type="dcterms:W3CDTF">2013-04-23T12:20:19Z</dcterms:modified>
</cp:coreProperties>
</file>