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89" r:id="rId11"/>
    <p:sldId id="282" r:id="rId12"/>
    <p:sldId id="265" r:id="rId13"/>
    <p:sldId id="270" r:id="rId14"/>
    <p:sldId id="287" r:id="rId15"/>
    <p:sldId id="268" r:id="rId16"/>
    <p:sldId id="269" r:id="rId17"/>
    <p:sldId id="288" r:id="rId18"/>
    <p:sldId id="28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D6C8E-D7B5-42BB-89D2-B2A7874C40D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2DAF2-8B86-42AC-B601-9FB9A358A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ECF6-E3E5-42D1-928F-B87FCD1DD39B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C2A7-51F6-484B-BA5F-D2432A456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ECF6-E3E5-42D1-928F-B87FCD1DD39B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C2A7-51F6-484B-BA5F-D2432A456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ECF6-E3E5-42D1-928F-B87FCD1DD39B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C2A7-51F6-484B-BA5F-D2432A456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BE0C3B-2760-42E4-91AB-CAEEFF4A89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ECF6-E3E5-42D1-928F-B87FCD1DD39B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C2A7-51F6-484B-BA5F-D2432A456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ECF6-E3E5-42D1-928F-B87FCD1DD39B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C2A7-51F6-484B-BA5F-D2432A456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ECF6-E3E5-42D1-928F-B87FCD1DD39B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C2A7-51F6-484B-BA5F-D2432A456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ECF6-E3E5-42D1-928F-B87FCD1DD39B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C2A7-51F6-484B-BA5F-D2432A456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ECF6-E3E5-42D1-928F-B87FCD1DD39B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C2A7-51F6-484B-BA5F-D2432A456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ECF6-E3E5-42D1-928F-B87FCD1DD39B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C2A7-51F6-484B-BA5F-D2432A456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ECF6-E3E5-42D1-928F-B87FCD1DD39B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C2A7-51F6-484B-BA5F-D2432A456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ECF6-E3E5-42D1-928F-B87FCD1DD39B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C4C2A7-51F6-484B-BA5F-D2432A456E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2CECF6-E3E5-42D1-928F-B87FCD1DD39B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4C2A7-51F6-484B-BA5F-D2432A456E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20002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«Решение  задач.»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урок математики в 4 «Б» классе 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86256"/>
            <a:ext cx="8324880" cy="228601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                                                                       Учитель начальных классов</a:t>
            </a:r>
          </a:p>
          <a:p>
            <a:r>
              <a:rPr lang="ru-RU" sz="2000" dirty="0" smtClean="0"/>
              <a:t>МОУ «СОШ № 13» с. Надежда </a:t>
            </a:r>
          </a:p>
          <a:p>
            <a:r>
              <a:rPr lang="ru-RU" sz="2000" dirty="0" smtClean="0"/>
              <a:t>Сотникова Ирина Викторовна.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2009-2010 </a:t>
            </a:r>
            <a:r>
              <a:rPr lang="ru-RU" sz="2400" dirty="0" err="1" smtClean="0"/>
              <a:t>уч.г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6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429000"/>
            <a:ext cx="2500329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 rot="-1549972">
            <a:off x="395288" y="1773238"/>
            <a:ext cx="7554912" cy="195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54997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Физминутка</a:t>
            </a:r>
          </a:p>
        </p:txBody>
      </p:sp>
      <p:pic>
        <p:nvPicPr>
          <p:cNvPr id="72711" name="Picture 7" descr="99"/>
          <p:cNvPicPr>
            <a:picLocks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992813" y="2636838"/>
            <a:ext cx="2932112" cy="3908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r>
              <a:rPr lang="ru-RU" dirty="0" smtClean="0"/>
              <a:t>Работа в группах.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группа</a:t>
            </a:r>
          </a:p>
          <a:p>
            <a:r>
              <a:rPr lang="ru-RU" dirty="0" smtClean="0"/>
              <a:t>2 группа</a:t>
            </a:r>
          </a:p>
          <a:p>
            <a:r>
              <a:rPr lang="ru-RU" dirty="0" smtClean="0"/>
              <a:t>3 группа</a:t>
            </a:r>
            <a:endParaRPr lang="ru-RU" dirty="0"/>
          </a:p>
        </p:txBody>
      </p:sp>
      <p:pic>
        <p:nvPicPr>
          <p:cNvPr id="4" name="Рисунок 3" descr="http://festival.1september.ru/articles/500275/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214686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estival.1september.ru/articles/500275/img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785927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«Уравнений!»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110 ∙ </a:t>
            </a:r>
            <a:r>
              <a:rPr lang="ru-RU" dirty="0" err="1" smtClean="0">
                <a:latin typeface="+mj-lt"/>
              </a:rPr>
              <a:t>х</a:t>
            </a:r>
            <a:r>
              <a:rPr lang="ru-RU" dirty="0" smtClean="0">
                <a:latin typeface="+mj-lt"/>
              </a:rPr>
              <a:t> = 9900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latin typeface="+mj-lt"/>
              </a:rPr>
              <a:t>У : 261 = 500 - 353                                       </a:t>
            </a:r>
          </a:p>
          <a:p>
            <a:r>
              <a:rPr lang="ru-RU" dirty="0" smtClean="0">
                <a:latin typeface="+mj-lt"/>
              </a:rPr>
              <a:t>  50 ∙ (а – 173) = 2500</a:t>
            </a:r>
          </a:p>
          <a:p>
            <a:endParaRPr lang="ru-RU" dirty="0"/>
          </a:p>
        </p:txBody>
      </p:sp>
      <p:pic>
        <p:nvPicPr>
          <p:cNvPr id="6" name="Picture 2" descr="mIMGP36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786058"/>
            <a:ext cx="4318001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72452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Тест «Проверь себя».</a:t>
            </a:r>
            <a:endParaRPr lang="ru-RU" dirty="0"/>
          </a:p>
        </p:txBody>
      </p:sp>
      <p:pic>
        <p:nvPicPr>
          <p:cNvPr id="4" name="Picture 5" descr="па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48000"/>
          </a:blip>
          <a:srcRect/>
          <a:stretch>
            <a:fillRect/>
          </a:stretch>
        </p:blipFill>
        <p:spPr bwMode="auto">
          <a:xfrm>
            <a:off x="7143768" y="4357694"/>
            <a:ext cx="2000232" cy="2500306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785926"/>
            <a:ext cx="8286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1.Подчеркни формулу площади: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Р = (а +в) ∙ 2                      б)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 ∙ в	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 ∙ в ∙ 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Подчеркни единицы измерения расстояния: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Мм,   дм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м,   км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кг,   км,   см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м/с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Какое действие выполняется последним в выражении: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44310 +1350 : (180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3600 : 120) ∙ 30 =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сложение ,         б) деление               в) вычитание                       г) умножение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Реши задачу: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Из 300 г пряжи связали шапку и 2 пары перчаток. На шапку пошло 180 г. Сколько граммов шерсти пошло на каждую перчатку?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60 г                    б)  120 г              в) 30 г           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90 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Реши задачу: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коробке 30 карандашей. 5/6 всех карандашей были синие. Сколько синих карандашей в коробке?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5                        б) 6                   в) 25	                   г) 36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Реши задачу: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Купили 2 кг колбасы и 500 г сыра. Во сколько раз меньше купили сыра, чем колбасы?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250                            б) 488                      в) 4              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1500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72452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Тест «Проверь себя».</a:t>
            </a:r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785926"/>
            <a:ext cx="8286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1.Подчеркни формулу площади: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Р = (а +в) ∙ 2                      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</a:t>
            </a:r>
            <a:r>
              <a:rPr kumimoji="0" lang="en-US" sz="16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 ∙ 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 ∙ в ∙ 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Подчеркни единицы измерения расстояния: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Мм,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кг,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км,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м/с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Какое действие выполняется последним в выражении: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44310 +1350 : (180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3600 : 120) ∙ 30 =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сложение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        б) деление               в) вычитание                       г) умножение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Реши задачу: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Из 300 г пряжи связали шапку и 2 пары перчаток. На шапку пошло 180 г. Сколько граммов шерсти пошло на каждую перчатку?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60 г                    б)  120 г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30 г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90 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Реши задачу: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коробке 30 карандашей. 5/6 всех карандашей были синие. Сколько синих карандашей в коробке?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5                        б) 6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25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г) 36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Реши задачу: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Купили 2 кг колбасы и 500 г сыра. Во сколько раз меньше купили сыра, чем колбасы?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250                            б) 488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4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1500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6" descr="pic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16" y="0"/>
            <a:ext cx="2000264" cy="2786058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Математический диктант.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3536149" y="396478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14744" y="3786190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858414" y="4143380"/>
            <a:ext cx="71358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3357554" y="450057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893207" y="4036223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357554" y="3571876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857620" y="4214818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3143240" y="4857760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2321703" y="4036223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143240" y="321468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715538" y="4214818"/>
            <a:ext cx="199947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714612" y="5214950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1463653" y="3964785"/>
            <a:ext cx="250112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714612" y="2714620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7" descr="b3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429132"/>
            <a:ext cx="1857380" cy="214314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14349" y="5500702"/>
            <a:ext cx="4572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Под лежачий камень  и вода не бежит.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pic>
        <p:nvPicPr>
          <p:cNvPr id="4" name="Содержимое 3" descr="http://festival.1september.ru/articles/500275/img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214555"/>
            <a:ext cx="39290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внобедренный треугольник 6"/>
          <p:cNvSpPr/>
          <p:nvPr/>
        </p:nvSpPr>
        <p:spPr>
          <a:xfrm>
            <a:off x="642910" y="5357826"/>
            <a:ext cx="1785950" cy="10715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«3»</a:t>
            </a:r>
            <a:endParaRPr lang="ru-RU" sz="2800" dirty="0">
              <a:latin typeface="+mj-lt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428596" y="2000240"/>
            <a:ext cx="3143272" cy="16430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+mj-lt"/>
              </a:rPr>
              <a:t>     «5»</a:t>
            </a:r>
            <a:endParaRPr lang="ru-RU" sz="2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000504"/>
            <a:ext cx="207170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«4»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 предложение 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690336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На уроке я повторял  ……</a:t>
            </a:r>
          </a:p>
          <a:p>
            <a:endParaRPr lang="ru-RU" sz="3200" dirty="0" smtClean="0">
              <a:solidFill>
                <a:srgbClr val="0000FF"/>
              </a:solidFill>
            </a:endParaRPr>
          </a:p>
          <a:p>
            <a:r>
              <a:rPr lang="ru-RU" sz="3200" dirty="0" smtClean="0">
                <a:solidFill>
                  <a:srgbClr val="0000FF"/>
                </a:solidFill>
              </a:rPr>
              <a:t>На уроке мне понравилось…..</a:t>
            </a:r>
          </a:p>
          <a:p>
            <a:endParaRPr lang="ru-RU" sz="3200" dirty="0" smtClean="0">
              <a:solidFill>
                <a:srgbClr val="0000FF"/>
              </a:solidFill>
            </a:endParaRPr>
          </a:p>
          <a:p>
            <a:r>
              <a:rPr lang="ru-RU" sz="3200" dirty="0" smtClean="0">
                <a:solidFill>
                  <a:srgbClr val="0000FF"/>
                </a:solidFill>
              </a:rPr>
              <a:t>На уроке я удивился  ……..</a:t>
            </a:r>
            <a:endParaRPr lang="ru-RU" sz="3200" dirty="0"/>
          </a:p>
        </p:txBody>
      </p:sp>
      <p:pic>
        <p:nvPicPr>
          <p:cNvPr id="6" name="Picture 8" descr="Ученик пиш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786322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r>
              <a:rPr lang="ru-RU" dirty="0" smtClean="0"/>
              <a:t>Окрасьте сегодняшний урок!</a:t>
            </a:r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1928802"/>
            <a:ext cx="2286016" cy="18573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Радостно</a:t>
            </a:r>
            <a:endParaRPr lang="ru-RU" sz="2200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3071802" y="1357298"/>
            <a:ext cx="2571768" cy="2286016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Спокой-но</a:t>
            </a:r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929322" y="1500174"/>
            <a:ext cx="2643206" cy="21431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Удивлены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785786" y="3929066"/>
            <a:ext cx="2714644" cy="22145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Грустно</a:t>
            </a:r>
            <a:endParaRPr lang="ru-RU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000628" y="3714752"/>
            <a:ext cx="2286016" cy="2357454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Неудовлетво</a:t>
            </a:r>
            <a:endParaRPr lang="ru-RU" sz="1600" dirty="0" smtClean="0"/>
          </a:p>
          <a:p>
            <a:pPr algn="ctr"/>
            <a:r>
              <a:rPr lang="ru-RU" sz="1600" dirty="0" err="1" smtClean="0"/>
              <a:t>рены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Picture 6" descr="Рисунок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286256"/>
            <a:ext cx="2714644" cy="2370143"/>
          </a:xfrm>
          <a:prstGeom prst="rect">
            <a:avLst/>
          </a:prstGeom>
          <a:noFill/>
        </p:spPr>
      </p:pic>
      <p:pic>
        <p:nvPicPr>
          <p:cNvPr id="9" name="Picture 3" descr="Butt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928934"/>
            <a:ext cx="2714644" cy="135732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2428869"/>
            <a:ext cx="4643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за сотрудничество!</a:t>
            </a:r>
          </a:p>
          <a:p>
            <a:pPr algn="ctr"/>
            <a:r>
              <a:rPr lang="ru-RU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        Встретимся  ещё!</a:t>
            </a:r>
            <a:endParaRPr lang="ru-RU" sz="4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Блиц – турнир: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472386" cy="5110178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dirty="0" smtClean="0"/>
              <a:t>Расстояние от Земли до Луны</a:t>
            </a:r>
          </a:p>
          <a:p>
            <a:r>
              <a:rPr lang="ru-RU" dirty="0" smtClean="0">
                <a:latin typeface="+mj-lt"/>
              </a:rPr>
              <a:t>384.254</a:t>
            </a:r>
          </a:p>
          <a:p>
            <a:r>
              <a:rPr lang="ru-RU" dirty="0" smtClean="0">
                <a:latin typeface="+mj-lt"/>
              </a:rPr>
              <a:t>384.256</a:t>
            </a:r>
            <a:endParaRPr lang="ru-RU" dirty="0" smtClean="0"/>
          </a:p>
          <a:p>
            <a:endParaRPr lang="ru-RU" dirty="0" smtClean="0">
              <a:latin typeface="+mj-lt"/>
            </a:endParaRPr>
          </a:p>
        </p:txBody>
      </p:sp>
      <p:pic>
        <p:nvPicPr>
          <p:cNvPr id="5" name="Picture 7" descr="сс"/>
          <p:cNvPicPr>
            <a:picLocks noChangeAspect="1" noChangeArrowheads="1"/>
          </p:cNvPicPr>
          <p:nvPr/>
        </p:nvPicPr>
        <p:blipFill>
          <a:blip r:embed="rId2"/>
          <a:srcRect l="20270" t="32410" r="21689" b="22882"/>
          <a:stretch>
            <a:fillRect/>
          </a:stretch>
        </p:blipFill>
        <p:spPr>
          <a:xfrm>
            <a:off x="2928926" y="3143248"/>
            <a:ext cx="5429288" cy="3500461"/>
          </a:xfrm>
          <a:prstGeom prst="rect">
            <a:avLst/>
          </a:prstGeom>
          <a:noFill/>
          <a:ln/>
        </p:spPr>
      </p:pic>
      <p:sp>
        <p:nvSpPr>
          <p:cNvPr id="11" name="Прямоугольник 10"/>
          <p:cNvSpPr/>
          <p:nvPr/>
        </p:nvSpPr>
        <p:spPr>
          <a:xfrm>
            <a:off x="357158" y="1071546"/>
            <a:ext cx="1071570" cy="107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Ма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1285860"/>
            <a:ext cx="785818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те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8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Правильный пятиугольник 13"/>
          <p:cNvSpPr/>
          <p:nvPr/>
        </p:nvSpPr>
        <p:spPr>
          <a:xfrm>
            <a:off x="2714612" y="1142984"/>
            <a:ext cx="1500198" cy="1357322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ма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57686" y="1357298"/>
            <a:ext cx="1500198" cy="135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ти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7358082" y="1214422"/>
            <a:ext cx="1071570" cy="1785950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7" name="Трапеция 16"/>
          <p:cNvSpPr/>
          <p:nvPr/>
        </p:nvSpPr>
        <p:spPr>
          <a:xfrm>
            <a:off x="5929322" y="1643050"/>
            <a:ext cx="1285884" cy="1285884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ка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5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счёт: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0, 1,2,4,6,9</a:t>
            </a:r>
          </a:p>
          <a:p>
            <a:r>
              <a:rPr lang="ru-RU" dirty="0" smtClean="0">
                <a:latin typeface="+mj-lt"/>
              </a:rPr>
              <a:t>9 6 4 2 1 0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1026" name="Picture 2" descr="C:\Documents and Settings\Администратор\Рабочий стол\ш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8"/>
            <a:ext cx="264320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Страна «Математика»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Длина -   3000 км, а   ширина  - 2000 км.  Р - ?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(3000 + 2000) ∙ 2 = 10.000 км - 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3000км ∙ 2000км = 6.000.000 км² =  600 га   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3143248"/>
            <a:ext cx="714380" cy="571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3143248"/>
            <a:ext cx="1500198" cy="57150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143248"/>
            <a:ext cx="2643206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3714752"/>
            <a:ext cx="3000396" cy="15001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3714752"/>
            <a:ext cx="1857388" cy="15001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Documents and Settings\Администратор\Рабочий стол\ш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857356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Расстояние от Солнца до Земли 150 млн. км. Солнечный свет идёт до Земли 500 с. Сколько км проходит свет за 1 секунду?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+mj-lt"/>
              </a:rPr>
              <a:t>( 150 000 000 :500 = 300 000 км/с)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1" descr="earthaf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D0B16"/>
              </a:clrFrom>
              <a:clrTo>
                <a:srgbClr val="0D0B1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857496"/>
            <a:ext cx="2143140" cy="1928826"/>
          </a:xfrm>
          <a:prstGeom prst="rect">
            <a:avLst/>
          </a:prstGeom>
          <a:noFill/>
        </p:spPr>
      </p:pic>
      <p:pic>
        <p:nvPicPr>
          <p:cNvPr id="5" name="Picture 12" descr="a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169" y="2285992"/>
            <a:ext cx="2077195" cy="1914538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>
            <a:stCxn id="5" idx="3"/>
          </p:cNvCxnSpPr>
          <p:nvPr/>
        </p:nvCxnSpPr>
        <p:spPr>
          <a:xfrm>
            <a:off x="3000364" y="3243261"/>
            <a:ext cx="2500330" cy="828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cdolls118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5010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1785927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 апреля .</a:t>
            </a:r>
          </a:p>
          <a:p>
            <a:pPr algn="ctr"/>
            <a:r>
              <a:rPr kumimoji="0"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Классная работа.</a:t>
            </a:r>
            <a:endParaRPr kumimoji="0"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01080" cy="134704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Площадь таинственного  леса, 5.600 м².  Причём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непроходимая чаща, составляет 8 часть всей площади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леса. Какую же площадь занимает лес, в котором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нет непроходимой чащи?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+mj-lt"/>
              </a:rPr>
              <a:t>5.600:8 = 700 (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м²</a:t>
            </a:r>
            <a:r>
              <a:rPr lang="ru-RU" dirty="0" smtClean="0">
                <a:latin typeface="+mj-lt"/>
              </a:rPr>
              <a:t>)  </a:t>
            </a:r>
          </a:p>
          <a:p>
            <a:r>
              <a:rPr lang="ru-RU" dirty="0" smtClean="0">
                <a:latin typeface="+mj-lt"/>
              </a:rPr>
              <a:t> 5.600-700 = 4900 (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м²)</a:t>
            </a:r>
            <a:endParaRPr lang="ru-RU" dirty="0">
              <a:latin typeface="+mj-lt"/>
            </a:endParaRPr>
          </a:p>
        </p:txBody>
      </p:sp>
      <p:pic>
        <p:nvPicPr>
          <p:cNvPr id="17" name="Рисунок 16" descr="45bdcc87ed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785926"/>
            <a:ext cx="5286412" cy="3071834"/>
          </a:xfrm>
          <a:prstGeom prst="rect">
            <a:avLst/>
          </a:prstGeom>
        </p:spPr>
      </p:pic>
      <p:pic>
        <p:nvPicPr>
          <p:cNvPr id="5" name="Picture 2" descr="C:\Documents and Settings\Администратор\Рабочий стол\ш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0"/>
            <a:ext cx="1357290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latin typeface="+mj-lt"/>
              </a:rPr>
              <a:t>                               </a:t>
            </a:r>
          </a:p>
          <a:p>
            <a:pPr>
              <a:buNone/>
            </a:pPr>
            <a:r>
              <a:rPr lang="ru-RU" sz="3600" dirty="0" smtClean="0">
                <a:latin typeface="+mj-lt"/>
              </a:rPr>
              <a:t>                                  </a:t>
            </a:r>
          </a:p>
          <a:p>
            <a:pPr>
              <a:buNone/>
            </a:pPr>
            <a:r>
              <a:rPr lang="ru-RU" sz="3600" dirty="0" smtClean="0">
                <a:latin typeface="+mj-lt"/>
              </a:rPr>
              <a:t>                              </a:t>
            </a:r>
          </a:p>
          <a:p>
            <a:pPr>
              <a:buNone/>
            </a:pPr>
            <a:r>
              <a:rPr lang="ru-RU" sz="3600" dirty="0" smtClean="0">
                <a:latin typeface="+mj-lt"/>
              </a:rPr>
              <a:t>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5" descr="5317_w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929330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5" y="1857365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∙ 74 =                 </a:t>
            </a:r>
            <a:r>
              <a:rPr lang="ru-RU" sz="4000" dirty="0" smtClean="0">
                <a:solidFill>
                  <a:srgbClr val="FF0000"/>
                </a:solidFill>
              </a:rPr>
              <a:t>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143248"/>
            <a:ext cx="3643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72300 ∙ 1900 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2643183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86071 : 17 =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257174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540 ∙ 28 =</a:t>
            </a:r>
            <a:r>
              <a:rPr lang="ru-RU" sz="3600" dirty="0" smtClean="0">
                <a:solidFill>
                  <a:srgbClr val="FF0000"/>
                </a:solidFill>
              </a:rPr>
              <a:t>   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0694" y="1928802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7659 : 9 =</a:t>
            </a:r>
            <a:endParaRPr lang="ru-RU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3429001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947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 : 450 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Администратор\Рабочий стол\ш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500166" cy="142873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</a:t>
            </a:r>
            <a:endParaRPr lang="ru-RU" sz="2800" dirty="0" smtClean="0">
              <a:latin typeface="+mj-lt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/>
              <a:t>                    </a:t>
            </a:r>
          </a:p>
        </p:txBody>
      </p:sp>
      <p:pic>
        <p:nvPicPr>
          <p:cNvPr id="5" name="Picture 2" descr="C:\Documents and Settings\Администратор\Рабочий стол\ш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857356" cy="1571612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маш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348258"/>
            <a:ext cx="3500429" cy="25097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2000240"/>
            <a:ext cx="4786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фургоне 25 ящиков, а в  каждом ящике 24 коробки по 12 яиц. Сколько всего яиц в фургоне?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3929066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 ∙24 = 288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288 ∙ 25 = 7200(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625</TotalTime>
  <Words>392</Words>
  <Application>Microsoft Office PowerPoint</Application>
  <PresentationFormat>Экран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«Решение  задач.» урок математики в 4 «Б» классе </vt:lpstr>
      <vt:lpstr>Блиц – турнир:</vt:lpstr>
      <vt:lpstr>Устный счёт:</vt:lpstr>
      <vt:lpstr>Страна «Математика»</vt:lpstr>
      <vt:lpstr>Слайд 5</vt:lpstr>
      <vt:lpstr>Слайд 6</vt:lpstr>
      <vt:lpstr>Площадь таинственного  леса, 5.600 м².  Причём  непроходимая чаща, составляет 8 часть всей площади  леса. Какую же площадь занимает лес, в котором  нет непроходимой чащи?  </vt:lpstr>
      <vt:lpstr>Слайд 8</vt:lpstr>
      <vt:lpstr>Задача:</vt:lpstr>
      <vt:lpstr>Слайд 10</vt:lpstr>
      <vt:lpstr>Работа в группах.</vt:lpstr>
      <vt:lpstr>Площадь «Уравнений!»</vt:lpstr>
      <vt:lpstr>Тест «Проверь себя».</vt:lpstr>
      <vt:lpstr>Тест «Проверь себя».</vt:lpstr>
      <vt:lpstr>Математический диктант.</vt:lpstr>
      <vt:lpstr>Домашнее задание.</vt:lpstr>
      <vt:lpstr>Закончи предложение :</vt:lpstr>
      <vt:lpstr>Окрасьте сегодняшний урок!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«Закрепление изученного.  Площадь и её измерения.» урок математики в 4 «Б» классе </dc:title>
  <dc:creator>User</dc:creator>
  <cp:lastModifiedBy>User</cp:lastModifiedBy>
  <cp:revision>64</cp:revision>
  <dcterms:created xsi:type="dcterms:W3CDTF">2002-12-31T21:56:42Z</dcterms:created>
  <dcterms:modified xsi:type="dcterms:W3CDTF">2003-01-01T01:38:40Z</dcterms:modified>
</cp:coreProperties>
</file>