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78" r:id="rId3"/>
    <p:sldId id="258" r:id="rId4"/>
    <p:sldId id="259" r:id="rId5"/>
    <p:sldId id="280" r:id="rId6"/>
    <p:sldId id="281" r:id="rId7"/>
    <p:sldId id="279" r:id="rId8"/>
    <p:sldId id="260" r:id="rId9"/>
    <p:sldId id="273" r:id="rId10"/>
    <p:sldId id="282" r:id="rId11"/>
    <p:sldId id="274" r:id="rId12"/>
    <p:sldId id="283" r:id="rId13"/>
    <p:sldId id="275" r:id="rId14"/>
    <p:sldId id="284" r:id="rId15"/>
    <p:sldId id="286" r:id="rId16"/>
    <p:sldId id="287" r:id="rId17"/>
    <p:sldId id="288" r:id="rId18"/>
    <p:sldId id="261" r:id="rId19"/>
    <p:sldId id="262" r:id="rId20"/>
    <p:sldId id="285" r:id="rId21"/>
    <p:sldId id="289" r:id="rId22"/>
    <p:sldId id="290" r:id="rId23"/>
    <p:sldId id="29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54" autoAdjust="0"/>
  </p:normalViewPr>
  <p:slideViewPr>
    <p:cSldViewPr>
      <p:cViewPr varScale="1">
        <p:scale>
          <a:sx n="88" d="100"/>
          <a:sy n="88" d="100"/>
        </p:scale>
        <p:origin x="-10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1D8BD707-D9CF-40AE-B4C6-C98DA3205C09}" type="datetimeFigureOut">
              <a:rPr lang="en-US" smtClean="0"/>
              <a:pPr/>
              <a:t>5/26/2013</a:t>
            </a:fld>
            <a:endParaRPr lang="en-US"/>
          </a:p>
        </p:txBody>
      </p:sp>
      <p:sp>
        <p:nvSpPr>
          <p:cNvPr id="17" name="Нижний колонтитул 16"/>
          <p:cNvSpPr>
            <a:spLocks noGrp="1"/>
          </p:cNvSpPr>
          <p:nvPr>
            <p:ph type="ftr" sz="quarter" idx="11"/>
          </p:nvPr>
        </p:nvSpPr>
        <p:spPr/>
        <p:txBody>
          <a:bodyPr/>
          <a:lstStyle/>
          <a:p>
            <a:endParaRPr lang="en-US"/>
          </a:p>
        </p:txBody>
      </p:sp>
      <p:sp>
        <p:nvSpPr>
          <p:cNvPr id="29" name="Номер слайда 28"/>
          <p:cNvSpPr>
            <a:spLocks noGrp="1"/>
          </p:cNvSpPr>
          <p:nvPr>
            <p:ph type="sldNum" sz="quarter" idx="12"/>
          </p:nvPr>
        </p:nvSpPr>
        <p:spPr/>
        <p:txBody>
          <a:bodyPr/>
          <a:lstStyle/>
          <a:p>
            <a:fld id="{B6F15528-21DE-4FAA-801E-634DDDAF4B2B}" type="slidenum">
              <a:rPr lang="en-US" smtClean="0"/>
              <a:pPr/>
              <a:t>‹#›</a:t>
            </a:fld>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D8BD707-D9CF-40AE-B4C6-C98DA3205C09}" type="datetimeFigureOut">
              <a:rPr lang="en-US" smtClean="0"/>
              <a:pPr/>
              <a:t>5/26/2013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D8BD707-D9CF-40AE-B4C6-C98DA3205C09}" type="datetimeFigureOut">
              <a:rPr lang="en-US" smtClean="0"/>
              <a:pPr/>
              <a:t>5/26/2013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D8BD707-D9CF-40AE-B4C6-C98DA3205C09}" type="datetimeFigureOut">
              <a:rPr lang="en-US" smtClean="0"/>
              <a:pPr/>
              <a:t>5/26/2013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D8BD707-D9CF-40AE-B4C6-C98DA3205C09}" type="datetimeFigureOut">
              <a:rPr lang="en-US" smtClean="0"/>
              <a:pPr/>
              <a:t>5/26/2013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D8BD707-D9CF-40AE-B4C6-C98DA3205C09}" type="datetimeFigureOut">
              <a:rPr lang="en-US" smtClean="0"/>
              <a:pPr/>
              <a:t>5/26/2013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D8BD707-D9CF-40AE-B4C6-C98DA3205C09}" type="datetimeFigureOut">
              <a:rPr lang="en-US" smtClean="0"/>
              <a:pPr/>
              <a:t>5/26/2013</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D8BD707-D9CF-40AE-B4C6-C98DA3205C09}" type="datetimeFigureOut">
              <a:rPr lang="en-US" smtClean="0"/>
              <a:pPr/>
              <a:t>5/26/2013</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D8BD707-D9CF-40AE-B4C6-C98DA3205C09}" type="datetimeFigureOut">
              <a:rPr lang="en-US" smtClean="0"/>
              <a:pPr/>
              <a:t>5/26/2013</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D8BD707-D9CF-40AE-B4C6-C98DA3205C09}" type="datetimeFigureOut">
              <a:rPr lang="en-US" smtClean="0"/>
              <a:pPr/>
              <a:t>5/26/2013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D8BD707-D9CF-40AE-B4C6-C98DA3205C09}" type="datetimeFigureOut">
              <a:rPr lang="en-US" smtClean="0"/>
              <a:pPr/>
              <a:t>5/26/2013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5/26/2013</a:t>
            </a:fld>
            <a:endParaRPr lang="en-US"/>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title"/>
          </p:nvPr>
        </p:nvSpPr>
        <p:spPr>
          <a:xfrm>
            <a:off x="457200" y="274638"/>
            <a:ext cx="8229600" cy="2797175"/>
          </a:xfrm>
        </p:spPr>
        <p:txBody>
          <a:bodyPr/>
          <a:lstStyle/>
          <a:p>
            <a:pPr eaLnBrk="1" hangingPunct="1"/>
            <a:r>
              <a:rPr lang="ru-RU" dirty="0" smtClean="0">
                <a:solidFill>
                  <a:srgbClr val="0000CC"/>
                </a:solidFill>
                <a:latin typeface="Comic Sans MS" pitchFamily="66" charset="0"/>
              </a:rPr>
              <a:t>Приёмы педагогической работы по воспитанию у  детей навыков правильного произношения звуков </a:t>
            </a:r>
          </a:p>
        </p:txBody>
      </p:sp>
      <p:sp>
        <p:nvSpPr>
          <p:cNvPr id="2051" name="Содержимое 2"/>
          <p:cNvSpPr>
            <a:spLocks noGrp="1"/>
          </p:cNvSpPr>
          <p:nvPr>
            <p:ph idx="1"/>
          </p:nvPr>
        </p:nvSpPr>
        <p:spPr>
          <a:xfrm>
            <a:off x="457200" y="3143250"/>
            <a:ext cx="8686800" cy="3714750"/>
          </a:xfrm>
        </p:spPr>
        <p:txBody>
          <a:bodyPr>
            <a:normAutofit/>
          </a:bodyPr>
          <a:lstStyle/>
          <a:p>
            <a:pPr algn="r" eaLnBrk="1" hangingPunct="1"/>
            <a:endParaRPr lang="ru-RU" dirty="0" smtClean="0"/>
          </a:p>
          <a:p>
            <a:pPr algn="r" eaLnBrk="1" hangingPunct="1">
              <a:buFontTx/>
              <a:buNone/>
            </a:pPr>
            <a:endParaRPr lang="ru-RU" dirty="0" smtClean="0"/>
          </a:p>
          <a:p>
            <a:pPr algn="r" eaLnBrk="1" hangingPunct="1">
              <a:buFontTx/>
              <a:buNone/>
            </a:pPr>
            <a:endParaRPr lang="ru-RU" sz="1100" dirty="0" smtClean="0">
              <a:solidFill>
                <a:srgbClr val="0000CC"/>
              </a:solidFill>
              <a:latin typeface="Comic Sans MS" pitchFamily="66" charset="0"/>
            </a:endParaRPr>
          </a:p>
          <a:p>
            <a:pPr algn="r" eaLnBrk="1" hangingPunct="1">
              <a:buFontTx/>
              <a:buNone/>
            </a:pPr>
            <a:endParaRPr lang="ru-RU" sz="1100" dirty="0" smtClean="0">
              <a:solidFill>
                <a:srgbClr val="0000CC"/>
              </a:solidFill>
              <a:latin typeface="Comic Sans MS" pitchFamily="66" charset="0"/>
            </a:endParaRPr>
          </a:p>
          <a:p>
            <a:pPr algn="r" eaLnBrk="1" hangingPunct="1">
              <a:buFontTx/>
              <a:buNone/>
            </a:pPr>
            <a:endParaRPr lang="ru-RU" sz="1100" dirty="0" smtClean="0">
              <a:solidFill>
                <a:srgbClr val="0000CC"/>
              </a:solidFill>
              <a:latin typeface="Comic Sans MS" pitchFamily="66" charset="0"/>
            </a:endParaRPr>
          </a:p>
          <a:p>
            <a:pPr algn="r" eaLnBrk="1" hangingPunct="1">
              <a:buFontTx/>
              <a:buNone/>
            </a:pPr>
            <a:endParaRPr lang="ru-RU" sz="1100" dirty="0" smtClean="0">
              <a:solidFill>
                <a:srgbClr val="0000CC"/>
              </a:solidFill>
              <a:latin typeface="Comic Sans MS" pitchFamily="66" charset="0"/>
            </a:endParaRPr>
          </a:p>
          <a:p>
            <a:pPr algn="r" eaLnBrk="1" hangingPunct="1">
              <a:buFontTx/>
              <a:buNone/>
            </a:pPr>
            <a:endParaRPr lang="ru-RU" sz="1100" dirty="0" smtClean="0">
              <a:solidFill>
                <a:srgbClr val="0000CC"/>
              </a:solidFill>
              <a:latin typeface="Comic Sans MS" pitchFamily="66" charset="0"/>
            </a:endParaRPr>
          </a:p>
          <a:p>
            <a:pPr algn="r" eaLnBrk="1" hangingPunct="1">
              <a:buFontTx/>
              <a:buNone/>
            </a:pPr>
            <a:endParaRPr lang="ru-RU" sz="1100" dirty="0" smtClean="0">
              <a:solidFill>
                <a:srgbClr val="0000CC"/>
              </a:solidFill>
              <a:latin typeface="Comic Sans MS" pitchFamily="66" charset="0"/>
            </a:endParaRPr>
          </a:p>
          <a:p>
            <a:pPr algn="r" eaLnBrk="1" hangingPunct="1">
              <a:buFontTx/>
              <a:buNone/>
            </a:pPr>
            <a:endParaRPr lang="ru-RU" sz="1100" dirty="0" smtClean="0">
              <a:solidFill>
                <a:srgbClr val="0000CC"/>
              </a:solidFill>
              <a:latin typeface="Comic Sans MS" pitchFamily="66" charset="0"/>
            </a:endParaRPr>
          </a:p>
          <a:p>
            <a:pPr algn="r" eaLnBrk="1" hangingPunct="1">
              <a:buFontTx/>
              <a:buNone/>
            </a:pPr>
            <a:endParaRPr lang="ru-RU" sz="1100" dirty="0" smtClean="0">
              <a:solidFill>
                <a:srgbClr val="0000CC"/>
              </a:solidFill>
              <a:latin typeface="Comic Sans MS" pitchFamily="66" charset="0"/>
            </a:endParaRPr>
          </a:p>
          <a:p>
            <a:pPr algn="r" eaLnBrk="1" hangingPunct="1">
              <a:buFontTx/>
              <a:buNone/>
            </a:pPr>
            <a:endParaRPr lang="ru-RU" sz="1100" dirty="0" smtClean="0">
              <a:solidFill>
                <a:srgbClr val="0000CC"/>
              </a:solidFill>
              <a:latin typeface="Comic Sans MS" pitchFamily="66" charset="0"/>
            </a:endParaRPr>
          </a:p>
          <a:p>
            <a:pPr algn="r" eaLnBrk="1" hangingPunct="1">
              <a:buFontTx/>
              <a:buNone/>
            </a:pPr>
            <a:r>
              <a:rPr lang="ru-RU" sz="1100" dirty="0" smtClean="0">
                <a:solidFill>
                  <a:srgbClr val="0000CC"/>
                </a:solidFill>
                <a:latin typeface="Comic Sans MS" pitchFamily="66" charset="0"/>
              </a:rPr>
              <a:t>Подготовила:</a:t>
            </a:r>
          </a:p>
          <a:p>
            <a:pPr algn="r" eaLnBrk="1" hangingPunct="1">
              <a:buFontTx/>
              <a:buNone/>
            </a:pPr>
            <a:r>
              <a:rPr lang="ru-RU" sz="1100" dirty="0" smtClean="0">
                <a:solidFill>
                  <a:srgbClr val="0000CC"/>
                </a:solidFill>
                <a:latin typeface="Comic Sans MS" pitchFamily="66" charset="0"/>
              </a:rPr>
              <a:t> учитель логопед</a:t>
            </a:r>
          </a:p>
          <a:p>
            <a:pPr algn="r" eaLnBrk="1" hangingPunct="1">
              <a:buFontTx/>
              <a:buNone/>
            </a:pPr>
            <a:r>
              <a:rPr lang="ru-RU" sz="1100" dirty="0" smtClean="0">
                <a:solidFill>
                  <a:srgbClr val="0000CC"/>
                </a:solidFill>
                <a:latin typeface="Comic Sans MS" pitchFamily="66" charset="0"/>
              </a:rPr>
              <a:t>МКДОУ Д</a:t>
            </a:r>
            <a:r>
              <a:rPr lang="en-US" sz="1100" dirty="0" smtClean="0">
                <a:solidFill>
                  <a:srgbClr val="0000CC"/>
                </a:solidFill>
                <a:latin typeface="Comic Sans MS" pitchFamily="66" charset="0"/>
              </a:rPr>
              <a:t>/</a:t>
            </a:r>
            <a:r>
              <a:rPr lang="ru-RU" sz="1100" dirty="0" smtClean="0">
                <a:solidFill>
                  <a:srgbClr val="0000CC"/>
                </a:solidFill>
                <a:latin typeface="Comic Sans MS" pitchFamily="66" charset="0"/>
              </a:rPr>
              <a:t>С</a:t>
            </a:r>
          </a:p>
          <a:p>
            <a:pPr algn="r" eaLnBrk="1" hangingPunct="1">
              <a:buFontTx/>
              <a:buNone/>
            </a:pPr>
            <a:r>
              <a:rPr lang="ru-RU" sz="1100" dirty="0" err="1" smtClean="0">
                <a:solidFill>
                  <a:srgbClr val="0000CC"/>
                </a:solidFill>
                <a:latin typeface="Comic Sans MS" pitchFamily="66" charset="0"/>
              </a:rPr>
              <a:t>Теренко</a:t>
            </a:r>
            <a:r>
              <a:rPr lang="ru-RU" sz="1100" dirty="0" smtClean="0">
                <a:solidFill>
                  <a:srgbClr val="0000CC"/>
                </a:solidFill>
                <a:latin typeface="Comic Sans MS" pitchFamily="66" charset="0"/>
              </a:rPr>
              <a:t> Н.А.</a:t>
            </a:r>
          </a:p>
        </p:txBody>
      </p:sp>
      <p:pic>
        <p:nvPicPr>
          <p:cNvPr id="2" name="Picture 2" descr="C:\Documents and Settings\Милана\Рабочий стол\Мама\logopedicheskie_deti.jpg"/>
          <p:cNvPicPr>
            <a:picLocks noChangeAspect="1" noChangeArrowheads="1"/>
          </p:cNvPicPr>
          <p:nvPr/>
        </p:nvPicPr>
        <p:blipFill>
          <a:blip r:embed="rId2"/>
          <a:srcRect/>
          <a:stretch>
            <a:fillRect/>
          </a:stretch>
        </p:blipFill>
        <p:spPr bwMode="auto">
          <a:xfrm>
            <a:off x="1600200" y="3023883"/>
            <a:ext cx="5591175" cy="383411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457200"/>
            <a:ext cx="4572000" cy="6400800"/>
          </a:xfrm>
        </p:spPr>
        <p:txBody>
          <a:bodyPr>
            <a:normAutofit/>
          </a:bodyPr>
          <a:lstStyle/>
          <a:p>
            <a:pPr>
              <a:buNone/>
            </a:pPr>
            <a:endParaRPr lang="ru-RU" dirty="0" smtClean="0">
              <a:solidFill>
                <a:srgbClr val="002060"/>
              </a:solidFill>
            </a:endParaRPr>
          </a:p>
          <a:p>
            <a:r>
              <a:rPr lang="ru-RU" dirty="0" smtClean="0">
                <a:solidFill>
                  <a:srgbClr val="002060"/>
                </a:solidFill>
              </a:rPr>
              <a:t>Воспитатель в игровой форме уточняет с детьми определённые движения и положения органов артикуляционного аппарата, необходимые для правильного произношения звука.</a:t>
            </a:r>
          </a:p>
          <a:p>
            <a:endParaRPr lang="ru-RU" dirty="0"/>
          </a:p>
        </p:txBody>
      </p:sp>
      <p:sp>
        <p:nvSpPr>
          <p:cNvPr id="4" name="Содержимое 3"/>
          <p:cNvSpPr>
            <a:spLocks noGrp="1"/>
          </p:cNvSpPr>
          <p:nvPr>
            <p:ph sz="half" idx="2"/>
          </p:nvPr>
        </p:nvSpPr>
        <p:spPr>
          <a:xfrm>
            <a:off x="4648200" y="381000"/>
            <a:ext cx="4267200" cy="5745163"/>
          </a:xfrm>
        </p:spPr>
        <p:txBody>
          <a:bodyPr>
            <a:normAutofit/>
          </a:bodyPr>
          <a:lstStyle/>
          <a:p>
            <a:pPr>
              <a:buNone/>
            </a:pPr>
            <a:endParaRPr lang="ru-RU" dirty="0" smtClean="0">
              <a:solidFill>
                <a:srgbClr val="002060"/>
              </a:solidFill>
            </a:endParaRPr>
          </a:p>
          <a:p>
            <a:r>
              <a:rPr lang="ru-RU" dirty="0" smtClean="0">
                <a:solidFill>
                  <a:srgbClr val="002060"/>
                </a:solidFill>
              </a:rPr>
              <a:t>В зависимости от характера нарушения звука логопед вырабатывает и тренирует движения органов артикуляционного аппарата, которые были неправильными или совсем отсутствовали.</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p:txBody>
          <a:bodyPr/>
          <a:lstStyle/>
          <a:p>
            <a:pPr eaLnBrk="1" hangingPunct="1"/>
            <a:r>
              <a:rPr lang="ru-RU" smtClean="0">
                <a:solidFill>
                  <a:srgbClr val="0000CC"/>
                </a:solidFill>
                <a:latin typeface="Comic Sans MS" pitchFamily="66" charset="0"/>
              </a:rPr>
              <a:t>Этап появления звука</a:t>
            </a:r>
          </a:p>
        </p:txBody>
      </p:sp>
      <p:sp>
        <p:nvSpPr>
          <p:cNvPr id="27653" name="Rectangle 5"/>
          <p:cNvSpPr>
            <a:spLocks noGrp="1" noChangeArrowheads="1"/>
          </p:cNvSpPr>
          <p:nvPr>
            <p:ph type="body" sz="half" idx="1"/>
          </p:nvPr>
        </p:nvSpPr>
        <p:spPr/>
        <p:txBody>
          <a:bodyPr/>
          <a:lstStyle/>
          <a:p>
            <a:pPr eaLnBrk="1" hangingPunct="1">
              <a:buFontTx/>
              <a:buNone/>
            </a:pPr>
            <a:r>
              <a:rPr lang="ru-RU" smtClean="0"/>
              <a:t>        </a:t>
            </a:r>
            <a:r>
              <a:rPr lang="ru-RU" u="sng" smtClean="0">
                <a:solidFill>
                  <a:srgbClr val="0000CC"/>
                </a:solidFill>
                <a:latin typeface="Comic Sans MS" pitchFamily="66" charset="0"/>
              </a:rPr>
              <a:t>Воспитатель </a:t>
            </a:r>
          </a:p>
          <a:p>
            <a:pPr eaLnBrk="1" hangingPunct="1">
              <a:buFontTx/>
              <a:buNone/>
            </a:pPr>
            <a:endParaRPr lang="ru-RU" smtClean="0">
              <a:solidFill>
                <a:srgbClr val="0000CC"/>
              </a:solidFill>
              <a:latin typeface="Comic Sans MS" pitchFamily="66" charset="0"/>
            </a:endParaRPr>
          </a:p>
          <a:p>
            <a:pPr eaLnBrk="1" hangingPunct="1">
              <a:buFontTx/>
              <a:buNone/>
            </a:pPr>
            <a:endParaRPr lang="ru-RU" smtClean="0">
              <a:solidFill>
                <a:srgbClr val="0000CC"/>
              </a:solidFill>
              <a:latin typeface="Comic Sans MS" pitchFamily="66" charset="0"/>
            </a:endParaRPr>
          </a:p>
          <a:p>
            <a:pPr eaLnBrk="1" hangingPunct="1">
              <a:buFontTx/>
              <a:buNone/>
            </a:pPr>
            <a:r>
              <a:rPr lang="ru-RU" smtClean="0">
                <a:solidFill>
                  <a:srgbClr val="0000CC"/>
                </a:solidFill>
                <a:latin typeface="Comic Sans MS" pitchFamily="66" charset="0"/>
              </a:rPr>
              <a:t>   Уточняет звук или вызывает его по подражанию</a:t>
            </a:r>
          </a:p>
        </p:txBody>
      </p:sp>
      <p:sp>
        <p:nvSpPr>
          <p:cNvPr id="27654" name="Rectangle 6"/>
          <p:cNvSpPr>
            <a:spLocks noGrp="1" noChangeArrowheads="1"/>
          </p:cNvSpPr>
          <p:nvPr>
            <p:ph type="body" sz="half" idx="2"/>
          </p:nvPr>
        </p:nvSpPr>
        <p:spPr/>
        <p:txBody>
          <a:bodyPr/>
          <a:lstStyle/>
          <a:p>
            <a:pPr eaLnBrk="1" hangingPunct="1">
              <a:buFontTx/>
              <a:buNone/>
            </a:pPr>
            <a:r>
              <a:rPr lang="ru-RU" smtClean="0">
                <a:solidFill>
                  <a:srgbClr val="0000CC"/>
                </a:solidFill>
                <a:latin typeface="Comic Sans MS" pitchFamily="66" charset="0"/>
              </a:rPr>
              <a:t>            </a:t>
            </a:r>
            <a:r>
              <a:rPr lang="ru-RU" u="sng" smtClean="0">
                <a:solidFill>
                  <a:srgbClr val="0000CC"/>
                </a:solidFill>
                <a:latin typeface="Comic Sans MS" pitchFamily="66" charset="0"/>
              </a:rPr>
              <a:t>Логопед </a:t>
            </a:r>
          </a:p>
          <a:p>
            <a:pPr eaLnBrk="1" hangingPunct="1">
              <a:buFontTx/>
              <a:buNone/>
            </a:pPr>
            <a:endParaRPr lang="ru-RU" u="sng" smtClean="0">
              <a:solidFill>
                <a:srgbClr val="0000CC"/>
              </a:solidFill>
              <a:latin typeface="Comic Sans MS" pitchFamily="66" charset="0"/>
            </a:endParaRPr>
          </a:p>
          <a:p>
            <a:pPr eaLnBrk="1" hangingPunct="1">
              <a:buFontTx/>
              <a:buNone/>
            </a:pPr>
            <a:endParaRPr lang="ru-RU" smtClean="0">
              <a:solidFill>
                <a:srgbClr val="0000CC"/>
              </a:solidFill>
              <a:latin typeface="Comic Sans MS" pitchFamily="66" charset="0"/>
            </a:endParaRPr>
          </a:p>
          <a:p>
            <a:pPr eaLnBrk="1" hangingPunct="1">
              <a:buFontTx/>
              <a:buNone/>
            </a:pPr>
            <a:r>
              <a:rPr lang="ru-RU" smtClean="0">
                <a:solidFill>
                  <a:srgbClr val="0000CC"/>
                </a:solidFill>
                <a:latin typeface="Comic Sans MS" pitchFamily="66" charset="0"/>
              </a:rPr>
              <a:t>   Процесс постановки звука</a:t>
            </a:r>
          </a:p>
        </p:txBody>
      </p:sp>
      <p:pic>
        <p:nvPicPr>
          <p:cNvPr id="27656" name="Picture 8" descr="arrow-blue-rounded-down"/>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79613" y="2205038"/>
            <a:ext cx="781050" cy="781050"/>
          </a:xfrm>
          <a:prstGeom prst="rect">
            <a:avLst/>
          </a:prstGeom>
          <a:noFill/>
          <a:ln w="9525">
            <a:noFill/>
            <a:miter lim="800000"/>
            <a:headEnd/>
            <a:tailEnd/>
          </a:ln>
        </p:spPr>
      </p:pic>
      <p:pic>
        <p:nvPicPr>
          <p:cNvPr id="27657" name="Picture 9" descr="arrow-blue-rounded-dow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372225" y="2133600"/>
            <a:ext cx="792163"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p:cTn id="7" dur="1000" fill="hold"/>
                                        <p:tgtEl>
                                          <p:spTgt spid="27652"/>
                                        </p:tgtEl>
                                        <p:attrNameLst>
                                          <p:attrName>ppt_x</p:attrName>
                                        </p:attrNameLst>
                                      </p:cBhvr>
                                      <p:tavLst>
                                        <p:tav tm="0">
                                          <p:val>
                                            <p:strVal val="#ppt_x-.2"/>
                                          </p:val>
                                        </p:tav>
                                        <p:tav tm="100000">
                                          <p:val>
                                            <p:strVal val="#ppt_x"/>
                                          </p:val>
                                        </p:tav>
                                      </p:tavLst>
                                    </p:anim>
                                    <p:anim calcmode="lin" valueType="num">
                                      <p:cBhvr>
                                        <p:cTn id="8" dur="1000" fill="hold"/>
                                        <p:tgtEl>
                                          <p:spTgt spid="2765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52"/>
                                        </p:tgtEl>
                                      </p:cBhvr>
                                    </p:animEffect>
                                  </p:childTnLst>
                                </p:cTn>
                              </p:par>
                            </p:childTnLst>
                          </p:cTn>
                        </p:par>
                        <p:par>
                          <p:cTn id="10" fill="hold">
                            <p:stCondLst>
                              <p:cond delay="1000"/>
                            </p:stCondLst>
                            <p:childTnLst>
                              <p:par>
                                <p:cTn id="11" presetID="17" presetClass="entr" presetSubtype="1" fill="hold" nodeType="afterEffect">
                                  <p:stCondLst>
                                    <p:cond delay="0"/>
                                  </p:stCondLst>
                                  <p:childTnLst>
                                    <p:set>
                                      <p:cBhvr>
                                        <p:cTn id="12" dur="1" fill="hold">
                                          <p:stCondLst>
                                            <p:cond delay="0"/>
                                          </p:stCondLst>
                                        </p:cTn>
                                        <p:tgtEl>
                                          <p:spTgt spid="27653">
                                            <p:txEl>
                                              <p:pRg st="0" end="0"/>
                                            </p:txEl>
                                          </p:spTgt>
                                        </p:tgtEl>
                                        <p:attrNameLst>
                                          <p:attrName>style.visibility</p:attrName>
                                        </p:attrNameLst>
                                      </p:cBhvr>
                                      <p:to>
                                        <p:strVal val="visible"/>
                                      </p:to>
                                    </p:set>
                                    <p:anim calcmode="lin" valueType="num">
                                      <p:cBhvr>
                                        <p:cTn id="13" dur="500" fill="hold"/>
                                        <p:tgtEl>
                                          <p:spTgt spid="2765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7653">
                                            <p:txEl>
                                              <p:pRg st="0" end="0"/>
                                            </p:txEl>
                                          </p:spTgt>
                                        </p:tgtEl>
                                        <p:attrNameLst>
                                          <p:attrName>ppt_y</p:attrName>
                                        </p:attrNameLst>
                                      </p:cBhvr>
                                      <p:tavLst>
                                        <p:tav tm="0">
                                          <p:val>
                                            <p:strVal val="#ppt_y-#ppt_h/2"/>
                                          </p:val>
                                        </p:tav>
                                        <p:tav tm="100000">
                                          <p:val>
                                            <p:strVal val="#ppt_y"/>
                                          </p:val>
                                        </p:tav>
                                      </p:tavLst>
                                    </p:anim>
                                    <p:anim calcmode="lin" valueType="num">
                                      <p:cBhvr>
                                        <p:cTn id="15" dur="500" fill="hold"/>
                                        <p:tgtEl>
                                          <p:spTgt spid="27653">
                                            <p:txEl>
                                              <p:pRg st="0" end="0"/>
                                            </p:txEl>
                                          </p:spTgt>
                                        </p:tgtEl>
                                        <p:attrNameLst>
                                          <p:attrName>ppt_w</p:attrName>
                                        </p:attrNameLst>
                                      </p:cBhvr>
                                      <p:tavLst>
                                        <p:tav tm="0">
                                          <p:val>
                                            <p:strVal val="#ppt_w"/>
                                          </p:val>
                                        </p:tav>
                                        <p:tav tm="100000">
                                          <p:val>
                                            <p:strVal val="#ppt_w"/>
                                          </p:val>
                                        </p:tav>
                                      </p:tavLst>
                                    </p:anim>
                                    <p:anim calcmode="lin" valueType="num">
                                      <p:cBhvr>
                                        <p:cTn id="16" dur="500" fill="hold"/>
                                        <p:tgtEl>
                                          <p:spTgt spid="27653">
                                            <p:txEl>
                                              <p:pRg st="0" end="0"/>
                                            </p:txEl>
                                          </p:spTgt>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7656"/>
                                        </p:tgtEl>
                                        <p:attrNameLst>
                                          <p:attrName>style.visibility</p:attrName>
                                        </p:attrNameLst>
                                      </p:cBhvr>
                                      <p:to>
                                        <p:strVal val="visible"/>
                                      </p:to>
                                    </p:set>
                                    <p:anim calcmode="lin" valueType="num">
                                      <p:cBhvr>
                                        <p:cTn id="20" dur="500" fill="hold"/>
                                        <p:tgtEl>
                                          <p:spTgt spid="27656"/>
                                        </p:tgtEl>
                                        <p:attrNameLst>
                                          <p:attrName>ppt_w</p:attrName>
                                        </p:attrNameLst>
                                      </p:cBhvr>
                                      <p:tavLst>
                                        <p:tav tm="0">
                                          <p:val>
                                            <p:fltVal val="0"/>
                                          </p:val>
                                        </p:tav>
                                        <p:tav tm="100000">
                                          <p:val>
                                            <p:strVal val="#ppt_w"/>
                                          </p:val>
                                        </p:tav>
                                      </p:tavLst>
                                    </p:anim>
                                    <p:anim calcmode="lin" valueType="num">
                                      <p:cBhvr>
                                        <p:cTn id="21" dur="500" fill="hold"/>
                                        <p:tgtEl>
                                          <p:spTgt spid="27656"/>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17" presetClass="entr" presetSubtype="1" fill="hold" nodeType="afterEffect">
                                  <p:stCondLst>
                                    <p:cond delay="0"/>
                                  </p:stCondLst>
                                  <p:childTnLst>
                                    <p:set>
                                      <p:cBhvr>
                                        <p:cTn id="24" dur="1" fill="hold">
                                          <p:stCondLst>
                                            <p:cond delay="0"/>
                                          </p:stCondLst>
                                        </p:cTn>
                                        <p:tgtEl>
                                          <p:spTgt spid="27653">
                                            <p:txEl>
                                              <p:pRg st="3" end="3"/>
                                            </p:txEl>
                                          </p:spTgt>
                                        </p:tgtEl>
                                        <p:attrNameLst>
                                          <p:attrName>style.visibility</p:attrName>
                                        </p:attrNameLst>
                                      </p:cBhvr>
                                      <p:to>
                                        <p:strVal val="visible"/>
                                      </p:to>
                                    </p:set>
                                    <p:anim calcmode="lin" valueType="num">
                                      <p:cBhvr>
                                        <p:cTn id="25" dur="500" fill="hold"/>
                                        <p:tgtEl>
                                          <p:spTgt spid="2765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27653">
                                            <p:txEl>
                                              <p:pRg st="3" end="3"/>
                                            </p:txEl>
                                          </p:spTgt>
                                        </p:tgtEl>
                                        <p:attrNameLst>
                                          <p:attrName>ppt_y</p:attrName>
                                        </p:attrNameLst>
                                      </p:cBhvr>
                                      <p:tavLst>
                                        <p:tav tm="0">
                                          <p:val>
                                            <p:strVal val="#ppt_y-#ppt_h/2"/>
                                          </p:val>
                                        </p:tav>
                                        <p:tav tm="100000">
                                          <p:val>
                                            <p:strVal val="#ppt_y"/>
                                          </p:val>
                                        </p:tav>
                                      </p:tavLst>
                                    </p:anim>
                                    <p:anim calcmode="lin" valueType="num">
                                      <p:cBhvr>
                                        <p:cTn id="27" dur="500" fill="hold"/>
                                        <p:tgtEl>
                                          <p:spTgt spid="27653">
                                            <p:txEl>
                                              <p:pRg st="3" end="3"/>
                                            </p:txEl>
                                          </p:spTgt>
                                        </p:tgtEl>
                                        <p:attrNameLst>
                                          <p:attrName>ppt_w</p:attrName>
                                        </p:attrNameLst>
                                      </p:cBhvr>
                                      <p:tavLst>
                                        <p:tav tm="0">
                                          <p:val>
                                            <p:strVal val="#ppt_w"/>
                                          </p:val>
                                        </p:tav>
                                        <p:tav tm="100000">
                                          <p:val>
                                            <p:strVal val="#ppt_w"/>
                                          </p:val>
                                        </p:tav>
                                      </p:tavLst>
                                    </p:anim>
                                    <p:anim calcmode="lin" valueType="num">
                                      <p:cBhvr>
                                        <p:cTn id="28" dur="500" fill="hold"/>
                                        <p:tgtEl>
                                          <p:spTgt spid="27653">
                                            <p:txEl>
                                              <p:pRg st="3" end="3"/>
                                            </p:txEl>
                                          </p:spTgt>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17" presetClass="entr" presetSubtype="1" fill="hold" nodeType="afterEffect">
                                  <p:stCondLst>
                                    <p:cond delay="0"/>
                                  </p:stCondLst>
                                  <p:childTnLst>
                                    <p:set>
                                      <p:cBhvr>
                                        <p:cTn id="31" dur="1" fill="hold">
                                          <p:stCondLst>
                                            <p:cond delay="0"/>
                                          </p:stCondLst>
                                        </p:cTn>
                                        <p:tgtEl>
                                          <p:spTgt spid="27654">
                                            <p:txEl>
                                              <p:pRg st="0" end="0"/>
                                            </p:txEl>
                                          </p:spTgt>
                                        </p:tgtEl>
                                        <p:attrNameLst>
                                          <p:attrName>style.visibility</p:attrName>
                                        </p:attrNameLst>
                                      </p:cBhvr>
                                      <p:to>
                                        <p:strVal val="visible"/>
                                      </p:to>
                                    </p:set>
                                    <p:anim calcmode="lin" valueType="num">
                                      <p:cBhvr>
                                        <p:cTn id="32" dur="500" fill="hold"/>
                                        <p:tgtEl>
                                          <p:spTgt spid="27654">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27654">
                                            <p:txEl>
                                              <p:pRg st="0" end="0"/>
                                            </p:txEl>
                                          </p:spTgt>
                                        </p:tgtEl>
                                        <p:attrNameLst>
                                          <p:attrName>ppt_y</p:attrName>
                                        </p:attrNameLst>
                                      </p:cBhvr>
                                      <p:tavLst>
                                        <p:tav tm="0">
                                          <p:val>
                                            <p:strVal val="#ppt_y-#ppt_h/2"/>
                                          </p:val>
                                        </p:tav>
                                        <p:tav tm="100000">
                                          <p:val>
                                            <p:strVal val="#ppt_y"/>
                                          </p:val>
                                        </p:tav>
                                      </p:tavLst>
                                    </p:anim>
                                    <p:anim calcmode="lin" valueType="num">
                                      <p:cBhvr>
                                        <p:cTn id="34" dur="500" fill="hold"/>
                                        <p:tgtEl>
                                          <p:spTgt spid="27654">
                                            <p:txEl>
                                              <p:pRg st="0" end="0"/>
                                            </p:txEl>
                                          </p:spTgt>
                                        </p:tgtEl>
                                        <p:attrNameLst>
                                          <p:attrName>ppt_w</p:attrName>
                                        </p:attrNameLst>
                                      </p:cBhvr>
                                      <p:tavLst>
                                        <p:tav tm="0">
                                          <p:val>
                                            <p:strVal val="#ppt_w"/>
                                          </p:val>
                                        </p:tav>
                                        <p:tav tm="100000">
                                          <p:val>
                                            <p:strVal val="#ppt_w"/>
                                          </p:val>
                                        </p:tav>
                                      </p:tavLst>
                                    </p:anim>
                                    <p:anim calcmode="lin" valueType="num">
                                      <p:cBhvr>
                                        <p:cTn id="35" dur="500" fill="hold"/>
                                        <p:tgtEl>
                                          <p:spTgt spid="27654">
                                            <p:txEl>
                                              <p:pRg st="0" end="0"/>
                                            </p:txEl>
                                          </p:spTgt>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3" presetClass="entr" presetSubtype="16" fill="hold" nodeType="afterEffect">
                                  <p:stCondLst>
                                    <p:cond delay="0"/>
                                  </p:stCondLst>
                                  <p:childTnLst>
                                    <p:set>
                                      <p:cBhvr>
                                        <p:cTn id="38" dur="1" fill="hold">
                                          <p:stCondLst>
                                            <p:cond delay="0"/>
                                          </p:stCondLst>
                                        </p:cTn>
                                        <p:tgtEl>
                                          <p:spTgt spid="27657"/>
                                        </p:tgtEl>
                                        <p:attrNameLst>
                                          <p:attrName>style.visibility</p:attrName>
                                        </p:attrNameLst>
                                      </p:cBhvr>
                                      <p:to>
                                        <p:strVal val="visible"/>
                                      </p:to>
                                    </p:set>
                                    <p:anim calcmode="lin" valueType="num">
                                      <p:cBhvr>
                                        <p:cTn id="39" dur="500" fill="hold"/>
                                        <p:tgtEl>
                                          <p:spTgt spid="27657"/>
                                        </p:tgtEl>
                                        <p:attrNameLst>
                                          <p:attrName>ppt_w</p:attrName>
                                        </p:attrNameLst>
                                      </p:cBhvr>
                                      <p:tavLst>
                                        <p:tav tm="0">
                                          <p:val>
                                            <p:fltVal val="0"/>
                                          </p:val>
                                        </p:tav>
                                        <p:tav tm="100000">
                                          <p:val>
                                            <p:strVal val="#ppt_w"/>
                                          </p:val>
                                        </p:tav>
                                      </p:tavLst>
                                    </p:anim>
                                    <p:anim calcmode="lin" valueType="num">
                                      <p:cBhvr>
                                        <p:cTn id="40" dur="500" fill="hold"/>
                                        <p:tgtEl>
                                          <p:spTgt spid="27657"/>
                                        </p:tgtEl>
                                        <p:attrNameLst>
                                          <p:attrName>ppt_h</p:attrName>
                                        </p:attrNameLst>
                                      </p:cBhvr>
                                      <p:tavLst>
                                        <p:tav tm="0">
                                          <p:val>
                                            <p:fltVal val="0"/>
                                          </p:val>
                                        </p:tav>
                                        <p:tav tm="100000">
                                          <p:val>
                                            <p:strVal val="#ppt_h"/>
                                          </p:val>
                                        </p:tav>
                                      </p:tavLst>
                                    </p:anim>
                                  </p:childTnLst>
                                </p:cTn>
                              </p:par>
                            </p:childTnLst>
                          </p:cTn>
                        </p:par>
                        <p:par>
                          <p:cTn id="41" fill="hold">
                            <p:stCondLst>
                              <p:cond delay="3500"/>
                            </p:stCondLst>
                            <p:childTnLst>
                              <p:par>
                                <p:cTn id="42" presetID="17" presetClass="entr" presetSubtype="1" fill="hold" nodeType="afterEffect">
                                  <p:stCondLst>
                                    <p:cond delay="0"/>
                                  </p:stCondLst>
                                  <p:childTnLst>
                                    <p:set>
                                      <p:cBhvr>
                                        <p:cTn id="43" dur="1" fill="hold">
                                          <p:stCondLst>
                                            <p:cond delay="0"/>
                                          </p:stCondLst>
                                        </p:cTn>
                                        <p:tgtEl>
                                          <p:spTgt spid="27654">
                                            <p:txEl>
                                              <p:pRg st="3" end="3"/>
                                            </p:txEl>
                                          </p:spTgt>
                                        </p:tgtEl>
                                        <p:attrNameLst>
                                          <p:attrName>style.visibility</p:attrName>
                                        </p:attrNameLst>
                                      </p:cBhvr>
                                      <p:to>
                                        <p:strVal val="visible"/>
                                      </p:to>
                                    </p:set>
                                    <p:anim calcmode="lin" valueType="num">
                                      <p:cBhvr>
                                        <p:cTn id="44" dur="500" fill="hold"/>
                                        <p:tgtEl>
                                          <p:spTgt spid="27654">
                                            <p:txEl>
                                              <p:pRg st="3" end="3"/>
                                            </p:txEl>
                                          </p:spTgt>
                                        </p:tgtEl>
                                        <p:attrNameLst>
                                          <p:attrName>ppt_x</p:attrName>
                                        </p:attrNameLst>
                                      </p:cBhvr>
                                      <p:tavLst>
                                        <p:tav tm="0">
                                          <p:val>
                                            <p:strVal val="#ppt_x"/>
                                          </p:val>
                                        </p:tav>
                                        <p:tav tm="100000">
                                          <p:val>
                                            <p:strVal val="#ppt_x"/>
                                          </p:val>
                                        </p:tav>
                                      </p:tavLst>
                                    </p:anim>
                                    <p:anim calcmode="lin" valueType="num">
                                      <p:cBhvr>
                                        <p:cTn id="45" dur="500" fill="hold"/>
                                        <p:tgtEl>
                                          <p:spTgt spid="27654">
                                            <p:txEl>
                                              <p:pRg st="3" end="3"/>
                                            </p:txEl>
                                          </p:spTgt>
                                        </p:tgtEl>
                                        <p:attrNameLst>
                                          <p:attrName>ppt_y</p:attrName>
                                        </p:attrNameLst>
                                      </p:cBhvr>
                                      <p:tavLst>
                                        <p:tav tm="0">
                                          <p:val>
                                            <p:strVal val="#ppt_y-#ppt_h/2"/>
                                          </p:val>
                                        </p:tav>
                                        <p:tav tm="100000">
                                          <p:val>
                                            <p:strVal val="#ppt_y"/>
                                          </p:val>
                                        </p:tav>
                                      </p:tavLst>
                                    </p:anim>
                                    <p:anim calcmode="lin" valueType="num">
                                      <p:cBhvr>
                                        <p:cTn id="46" dur="500" fill="hold"/>
                                        <p:tgtEl>
                                          <p:spTgt spid="27654">
                                            <p:txEl>
                                              <p:pRg st="3" end="3"/>
                                            </p:txEl>
                                          </p:spTgt>
                                        </p:tgtEl>
                                        <p:attrNameLst>
                                          <p:attrName>ppt_w</p:attrName>
                                        </p:attrNameLst>
                                      </p:cBhvr>
                                      <p:tavLst>
                                        <p:tav tm="0">
                                          <p:val>
                                            <p:strVal val="#ppt_w"/>
                                          </p:val>
                                        </p:tav>
                                        <p:tav tm="100000">
                                          <p:val>
                                            <p:strVal val="#ppt_w"/>
                                          </p:val>
                                        </p:tav>
                                      </p:tavLst>
                                    </p:anim>
                                    <p:anim calcmode="lin" valueType="num">
                                      <p:cBhvr>
                                        <p:cTn id="47" dur="500" fill="hold"/>
                                        <p:tgtEl>
                                          <p:spTgt spid="27654">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381000"/>
            <a:ext cx="4495800" cy="5745163"/>
          </a:xfrm>
        </p:spPr>
        <p:txBody>
          <a:bodyPr>
            <a:normAutofit fontScale="92500" lnSpcReduction="20000"/>
          </a:bodyPr>
          <a:lstStyle/>
          <a:p>
            <a:r>
              <a:rPr lang="ru-RU" dirty="0" smtClean="0">
                <a:solidFill>
                  <a:srgbClr val="002060"/>
                </a:solidFill>
              </a:rPr>
              <a:t>Воспитатель использует способность ребёнка к подражанию.</a:t>
            </a:r>
          </a:p>
          <a:p>
            <a:r>
              <a:rPr lang="ru-RU" dirty="0" smtClean="0">
                <a:solidFill>
                  <a:srgbClr val="002060"/>
                </a:solidFill>
              </a:rPr>
              <a:t>Подбирая звуковые образы (звукоподражания), соответствующие данному звуку, воспитатель закрепляет произнесение звука с теми детьми, у которых звук есть, и вызывает по подражанию у тех детей, которые ещё его не произносят, фиксируя внимание ребёнка на звучании и артикуляции звука.</a:t>
            </a:r>
          </a:p>
          <a:p>
            <a:endParaRPr lang="ru-RU" dirty="0"/>
          </a:p>
        </p:txBody>
      </p:sp>
      <p:sp>
        <p:nvSpPr>
          <p:cNvPr id="4" name="Содержимое 3"/>
          <p:cNvSpPr>
            <a:spLocks noGrp="1"/>
          </p:cNvSpPr>
          <p:nvPr>
            <p:ph sz="half" idx="2"/>
          </p:nvPr>
        </p:nvSpPr>
        <p:spPr>
          <a:xfrm>
            <a:off x="4419600" y="381000"/>
            <a:ext cx="4267200" cy="5745163"/>
          </a:xfrm>
        </p:spPr>
        <p:txBody>
          <a:bodyPr>
            <a:normAutofit fontScale="92500" lnSpcReduction="20000"/>
          </a:bodyPr>
          <a:lstStyle/>
          <a:p>
            <a:r>
              <a:rPr lang="ru-RU" dirty="0" smtClean="0">
                <a:solidFill>
                  <a:srgbClr val="002060"/>
                </a:solidFill>
              </a:rPr>
              <a:t>Постановка звука обычно более сложный процесс, чем вызывание звука. Отработанные на предыдущем этапе отдельные движения органов артикуляционного аппарата теперь вводятся в комплекс движений, и таким образом вырабатывается артикуляция нужного звука. Путём повторений перед зеркалом логопед закрепляет её, а затем, применяя специальные приёмы, получает правильное произнесение изолированного звука.</a:t>
            </a:r>
            <a:endParaRPr lang="ru-RU" dirty="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p:txBody>
          <a:bodyPr/>
          <a:lstStyle/>
          <a:p>
            <a:pPr eaLnBrk="1" hangingPunct="1"/>
            <a:r>
              <a:rPr lang="ru-RU" dirty="0" smtClean="0">
                <a:solidFill>
                  <a:srgbClr val="0000CC"/>
                </a:solidFill>
                <a:latin typeface="Comic Sans MS" pitchFamily="66" charset="0"/>
              </a:rPr>
              <a:t>Этап усвоения звука</a:t>
            </a:r>
          </a:p>
        </p:txBody>
      </p:sp>
      <p:sp>
        <p:nvSpPr>
          <p:cNvPr id="29701" name="Rectangle 5"/>
          <p:cNvSpPr>
            <a:spLocks noGrp="1" noChangeArrowheads="1"/>
          </p:cNvSpPr>
          <p:nvPr>
            <p:ph type="body" sz="half" idx="1"/>
          </p:nvPr>
        </p:nvSpPr>
        <p:spPr>
          <a:xfrm>
            <a:off x="457200" y="1557338"/>
            <a:ext cx="4038600" cy="4568825"/>
          </a:xfrm>
        </p:spPr>
        <p:txBody>
          <a:bodyPr/>
          <a:lstStyle/>
          <a:p>
            <a:pPr eaLnBrk="1" hangingPunct="1">
              <a:buFontTx/>
              <a:buNone/>
            </a:pPr>
            <a:r>
              <a:rPr lang="ru-RU" smtClean="0"/>
              <a:t>       </a:t>
            </a:r>
            <a:r>
              <a:rPr lang="ru-RU" u="sng" smtClean="0">
                <a:solidFill>
                  <a:srgbClr val="0000CC"/>
                </a:solidFill>
                <a:latin typeface="Comic Sans MS" pitchFamily="66" charset="0"/>
              </a:rPr>
              <a:t>Воспитатель </a:t>
            </a:r>
          </a:p>
          <a:p>
            <a:pPr eaLnBrk="1" hangingPunct="1">
              <a:buFontTx/>
              <a:buNone/>
            </a:pPr>
            <a:endParaRPr lang="ru-RU" smtClean="0">
              <a:solidFill>
                <a:srgbClr val="0000CC"/>
              </a:solidFill>
              <a:latin typeface="Comic Sans MS" pitchFamily="66" charset="0"/>
            </a:endParaRPr>
          </a:p>
          <a:p>
            <a:pPr eaLnBrk="1" hangingPunct="1">
              <a:buFontTx/>
              <a:buNone/>
            </a:pPr>
            <a:endParaRPr lang="ru-RU" smtClean="0">
              <a:solidFill>
                <a:srgbClr val="0000CC"/>
              </a:solidFill>
              <a:latin typeface="Comic Sans MS" pitchFamily="66" charset="0"/>
            </a:endParaRPr>
          </a:p>
          <a:p>
            <a:pPr eaLnBrk="1" hangingPunct="1">
              <a:buFontTx/>
              <a:buNone/>
            </a:pPr>
            <a:endParaRPr lang="ru-RU" smtClean="0">
              <a:solidFill>
                <a:srgbClr val="0000CC"/>
              </a:solidFill>
              <a:latin typeface="Comic Sans MS" pitchFamily="66" charset="0"/>
            </a:endParaRPr>
          </a:p>
          <a:p>
            <a:pPr eaLnBrk="1" hangingPunct="1">
              <a:buFontTx/>
              <a:buNone/>
            </a:pPr>
            <a:r>
              <a:rPr lang="ru-RU" smtClean="0">
                <a:solidFill>
                  <a:srgbClr val="0000CC"/>
                </a:solidFill>
                <a:latin typeface="Comic Sans MS" pitchFamily="66" charset="0"/>
              </a:rPr>
              <a:t>    Уточняет  правильное произношение </a:t>
            </a:r>
          </a:p>
          <a:p>
            <a:pPr eaLnBrk="1" hangingPunct="1">
              <a:buFontTx/>
              <a:buNone/>
            </a:pPr>
            <a:r>
              <a:rPr lang="ru-RU" smtClean="0">
                <a:solidFill>
                  <a:srgbClr val="0000CC"/>
                </a:solidFill>
                <a:latin typeface="Comic Sans MS" pitchFamily="66" charset="0"/>
              </a:rPr>
              <a:t>       звука</a:t>
            </a:r>
          </a:p>
        </p:txBody>
      </p:sp>
      <p:sp>
        <p:nvSpPr>
          <p:cNvPr id="29702" name="Rectangle 6"/>
          <p:cNvSpPr>
            <a:spLocks noGrp="1" noChangeArrowheads="1"/>
          </p:cNvSpPr>
          <p:nvPr>
            <p:ph type="body" sz="half" idx="2"/>
          </p:nvPr>
        </p:nvSpPr>
        <p:spPr>
          <a:xfrm>
            <a:off x="4648200" y="1557338"/>
            <a:ext cx="4038600" cy="4568825"/>
          </a:xfrm>
        </p:spPr>
        <p:txBody>
          <a:bodyPr/>
          <a:lstStyle/>
          <a:p>
            <a:pPr eaLnBrk="1" hangingPunct="1">
              <a:buFontTx/>
              <a:buNone/>
            </a:pPr>
            <a:r>
              <a:rPr lang="ru-RU" smtClean="0"/>
              <a:t>            </a:t>
            </a:r>
            <a:r>
              <a:rPr lang="ru-RU" u="sng" smtClean="0">
                <a:solidFill>
                  <a:srgbClr val="0000CC"/>
                </a:solidFill>
                <a:latin typeface="Comic Sans MS" pitchFamily="66" charset="0"/>
              </a:rPr>
              <a:t>Логопед</a:t>
            </a:r>
          </a:p>
          <a:p>
            <a:pPr eaLnBrk="1" hangingPunct="1">
              <a:buFontTx/>
              <a:buNone/>
            </a:pPr>
            <a:endParaRPr lang="ru-RU" u="sng" smtClean="0">
              <a:solidFill>
                <a:srgbClr val="0000CC"/>
              </a:solidFill>
              <a:latin typeface="Comic Sans MS" pitchFamily="66" charset="0"/>
            </a:endParaRPr>
          </a:p>
          <a:p>
            <a:pPr eaLnBrk="1" hangingPunct="1">
              <a:buFontTx/>
              <a:buNone/>
            </a:pPr>
            <a:endParaRPr lang="ru-RU" smtClean="0">
              <a:solidFill>
                <a:srgbClr val="0000CC"/>
              </a:solidFill>
              <a:latin typeface="Comic Sans MS" pitchFamily="66" charset="0"/>
            </a:endParaRPr>
          </a:p>
          <a:p>
            <a:pPr eaLnBrk="1" hangingPunct="1">
              <a:buFontTx/>
              <a:buNone/>
            </a:pPr>
            <a:endParaRPr lang="ru-RU" smtClean="0">
              <a:solidFill>
                <a:srgbClr val="0000CC"/>
              </a:solidFill>
              <a:latin typeface="Comic Sans MS" pitchFamily="66" charset="0"/>
            </a:endParaRPr>
          </a:p>
          <a:p>
            <a:pPr eaLnBrk="1" hangingPunct="1">
              <a:buFontTx/>
              <a:buNone/>
            </a:pPr>
            <a:r>
              <a:rPr lang="ru-RU" smtClean="0">
                <a:solidFill>
                  <a:srgbClr val="0000CC"/>
                </a:solidFill>
                <a:latin typeface="Comic Sans MS" pitchFamily="66" charset="0"/>
              </a:rPr>
              <a:t>     Автоматизирует </a:t>
            </a:r>
          </a:p>
          <a:p>
            <a:pPr eaLnBrk="1" hangingPunct="1">
              <a:buFontTx/>
              <a:buNone/>
            </a:pPr>
            <a:r>
              <a:rPr lang="ru-RU" smtClean="0">
                <a:solidFill>
                  <a:srgbClr val="0000CC"/>
                </a:solidFill>
                <a:latin typeface="Comic Sans MS" pitchFamily="66" charset="0"/>
              </a:rPr>
              <a:t>                 звук</a:t>
            </a:r>
          </a:p>
        </p:txBody>
      </p:sp>
      <p:pic>
        <p:nvPicPr>
          <p:cNvPr id="29703" name="Picture 7" descr="arrow-blue-rounded-down"/>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92275" y="2349500"/>
            <a:ext cx="923925" cy="923925"/>
          </a:xfrm>
          <a:prstGeom prst="rect">
            <a:avLst/>
          </a:prstGeom>
          <a:noFill/>
          <a:ln w="9525">
            <a:noFill/>
            <a:miter lim="800000"/>
            <a:headEnd/>
            <a:tailEnd/>
          </a:ln>
        </p:spPr>
      </p:pic>
      <p:pic>
        <p:nvPicPr>
          <p:cNvPr id="29704" name="Picture 8" descr="arrow-blue-rounded-down"/>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300788" y="2349500"/>
            <a:ext cx="936625" cy="936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p:cTn id="7" dur="1000" fill="hold"/>
                                        <p:tgtEl>
                                          <p:spTgt spid="29700"/>
                                        </p:tgtEl>
                                        <p:attrNameLst>
                                          <p:attrName>ppt_x</p:attrName>
                                        </p:attrNameLst>
                                      </p:cBhvr>
                                      <p:tavLst>
                                        <p:tav tm="0">
                                          <p:val>
                                            <p:strVal val="#ppt_x-.2"/>
                                          </p:val>
                                        </p:tav>
                                        <p:tav tm="100000">
                                          <p:val>
                                            <p:strVal val="#ppt_x"/>
                                          </p:val>
                                        </p:tav>
                                      </p:tavLst>
                                    </p:anim>
                                    <p:anim calcmode="lin" valueType="num">
                                      <p:cBhvr>
                                        <p:cTn id="8" dur="1000" fill="hold"/>
                                        <p:tgtEl>
                                          <p:spTgt spid="2970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700"/>
                                        </p:tgtEl>
                                      </p:cBhvr>
                                    </p:animEffect>
                                  </p:childTnLst>
                                </p:cTn>
                              </p:par>
                            </p:childTnLst>
                          </p:cTn>
                        </p:par>
                        <p:par>
                          <p:cTn id="10" fill="hold">
                            <p:stCondLst>
                              <p:cond delay="1000"/>
                            </p:stCondLst>
                            <p:childTnLst>
                              <p:par>
                                <p:cTn id="11" presetID="17" presetClass="entr" presetSubtype="1" fill="hold" nodeType="afterEffect">
                                  <p:stCondLst>
                                    <p:cond delay="0"/>
                                  </p:stCondLst>
                                  <p:childTnLst>
                                    <p:set>
                                      <p:cBhvr>
                                        <p:cTn id="12" dur="1" fill="hold">
                                          <p:stCondLst>
                                            <p:cond delay="0"/>
                                          </p:stCondLst>
                                        </p:cTn>
                                        <p:tgtEl>
                                          <p:spTgt spid="29701">
                                            <p:txEl>
                                              <p:pRg st="0" end="0"/>
                                            </p:txEl>
                                          </p:spTgt>
                                        </p:tgtEl>
                                        <p:attrNameLst>
                                          <p:attrName>style.visibility</p:attrName>
                                        </p:attrNameLst>
                                      </p:cBhvr>
                                      <p:to>
                                        <p:strVal val="visible"/>
                                      </p:to>
                                    </p:set>
                                    <p:anim calcmode="lin" valueType="num">
                                      <p:cBhvr>
                                        <p:cTn id="13" dur="500" fill="hold"/>
                                        <p:tgtEl>
                                          <p:spTgt spid="2970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9701">
                                            <p:txEl>
                                              <p:pRg st="0" end="0"/>
                                            </p:txEl>
                                          </p:spTgt>
                                        </p:tgtEl>
                                        <p:attrNameLst>
                                          <p:attrName>ppt_y</p:attrName>
                                        </p:attrNameLst>
                                      </p:cBhvr>
                                      <p:tavLst>
                                        <p:tav tm="0">
                                          <p:val>
                                            <p:strVal val="#ppt_y-#ppt_h/2"/>
                                          </p:val>
                                        </p:tav>
                                        <p:tav tm="100000">
                                          <p:val>
                                            <p:strVal val="#ppt_y"/>
                                          </p:val>
                                        </p:tav>
                                      </p:tavLst>
                                    </p:anim>
                                    <p:anim calcmode="lin" valueType="num">
                                      <p:cBhvr>
                                        <p:cTn id="15" dur="500" fill="hold"/>
                                        <p:tgtEl>
                                          <p:spTgt spid="29701">
                                            <p:txEl>
                                              <p:pRg st="0" end="0"/>
                                            </p:txEl>
                                          </p:spTgt>
                                        </p:tgtEl>
                                        <p:attrNameLst>
                                          <p:attrName>ppt_w</p:attrName>
                                        </p:attrNameLst>
                                      </p:cBhvr>
                                      <p:tavLst>
                                        <p:tav tm="0">
                                          <p:val>
                                            <p:strVal val="#ppt_w"/>
                                          </p:val>
                                        </p:tav>
                                        <p:tav tm="100000">
                                          <p:val>
                                            <p:strVal val="#ppt_w"/>
                                          </p:val>
                                        </p:tav>
                                      </p:tavLst>
                                    </p:anim>
                                    <p:anim calcmode="lin" valueType="num">
                                      <p:cBhvr>
                                        <p:cTn id="16" dur="500" fill="hold"/>
                                        <p:tgtEl>
                                          <p:spTgt spid="29701">
                                            <p:txEl>
                                              <p:pRg st="0" end="0"/>
                                            </p:txEl>
                                          </p:spTgt>
                                        </p:tgtEl>
                                        <p:attrNameLst>
                                          <p:attrName>ppt_h</p:attrName>
                                        </p:attrNameLst>
                                      </p:cBhvr>
                                      <p:tavLst>
                                        <p:tav tm="0">
                                          <p:val>
                                            <p:fltVal val="0"/>
                                          </p:val>
                                        </p:tav>
                                        <p:tav tm="100000">
                                          <p:val>
                                            <p:strVal val="#ppt_h"/>
                                          </p:val>
                                        </p:tav>
                                      </p:tavLst>
                                    </p:anim>
                                  </p:childTnLst>
                                </p:cTn>
                              </p:par>
                              <p:par>
                                <p:cTn id="17" presetID="17" presetClass="entr" presetSubtype="1" fill="hold" grpId="0" nodeType="withEffect">
                                  <p:stCondLst>
                                    <p:cond delay="0"/>
                                  </p:stCondLst>
                                  <p:childTnLst>
                                    <p:set>
                                      <p:cBhvr>
                                        <p:cTn id="18" dur="1" fill="hold">
                                          <p:stCondLst>
                                            <p:cond delay="0"/>
                                          </p:stCondLst>
                                        </p:cTn>
                                        <p:tgtEl>
                                          <p:spTgt spid="29702">
                                            <p:txEl>
                                              <p:pRg st="0" end="0"/>
                                            </p:txEl>
                                          </p:spTgt>
                                        </p:tgtEl>
                                        <p:attrNameLst>
                                          <p:attrName>style.visibility</p:attrName>
                                        </p:attrNameLst>
                                      </p:cBhvr>
                                      <p:to>
                                        <p:strVal val="visible"/>
                                      </p:to>
                                    </p:set>
                                    <p:anim calcmode="lin" valueType="num">
                                      <p:cBhvr>
                                        <p:cTn id="19" dur="500" fill="hold"/>
                                        <p:tgtEl>
                                          <p:spTgt spid="29702">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29702">
                                            <p:txEl>
                                              <p:pRg st="0" end="0"/>
                                            </p:txEl>
                                          </p:spTgt>
                                        </p:tgtEl>
                                        <p:attrNameLst>
                                          <p:attrName>ppt_y</p:attrName>
                                        </p:attrNameLst>
                                      </p:cBhvr>
                                      <p:tavLst>
                                        <p:tav tm="0">
                                          <p:val>
                                            <p:strVal val="#ppt_y-#ppt_h/2"/>
                                          </p:val>
                                        </p:tav>
                                        <p:tav tm="100000">
                                          <p:val>
                                            <p:strVal val="#ppt_y"/>
                                          </p:val>
                                        </p:tav>
                                      </p:tavLst>
                                    </p:anim>
                                    <p:anim calcmode="lin" valueType="num">
                                      <p:cBhvr>
                                        <p:cTn id="21" dur="500" fill="hold"/>
                                        <p:tgtEl>
                                          <p:spTgt spid="29702">
                                            <p:txEl>
                                              <p:pRg st="0" end="0"/>
                                            </p:txEl>
                                          </p:spTgt>
                                        </p:tgtEl>
                                        <p:attrNameLst>
                                          <p:attrName>ppt_w</p:attrName>
                                        </p:attrNameLst>
                                      </p:cBhvr>
                                      <p:tavLst>
                                        <p:tav tm="0">
                                          <p:val>
                                            <p:strVal val="#ppt_w"/>
                                          </p:val>
                                        </p:tav>
                                        <p:tav tm="100000">
                                          <p:val>
                                            <p:strVal val="#ppt_w"/>
                                          </p:val>
                                        </p:tav>
                                      </p:tavLst>
                                    </p:anim>
                                    <p:anim calcmode="lin" valueType="num">
                                      <p:cBhvr>
                                        <p:cTn id="22" dur="500" fill="hold"/>
                                        <p:tgtEl>
                                          <p:spTgt spid="29702">
                                            <p:txEl>
                                              <p:pRg st="0" end="0"/>
                                            </p:txEl>
                                          </p:spTgt>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29703"/>
                                        </p:tgtEl>
                                        <p:attrNameLst>
                                          <p:attrName>style.visibility</p:attrName>
                                        </p:attrNameLst>
                                      </p:cBhvr>
                                      <p:to>
                                        <p:strVal val="visible"/>
                                      </p:to>
                                    </p:set>
                                    <p:anim calcmode="lin" valueType="num">
                                      <p:cBhvr>
                                        <p:cTn id="25" dur="500" fill="hold"/>
                                        <p:tgtEl>
                                          <p:spTgt spid="29703"/>
                                        </p:tgtEl>
                                        <p:attrNameLst>
                                          <p:attrName>ppt_w</p:attrName>
                                        </p:attrNameLst>
                                      </p:cBhvr>
                                      <p:tavLst>
                                        <p:tav tm="0">
                                          <p:val>
                                            <p:fltVal val="0"/>
                                          </p:val>
                                        </p:tav>
                                        <p:tav tm="100000">
                                          <p:val>
                                            <p:strVal val="#ppt_w"/>
                                          </p:val>
                                        </p:tav>
                                      </p:tavLst>
                                    </p:anim>
                                    <p:anim calcmode="lin" valueType="num">
                                      <p:cBhvr>
                                        <p:cTn id="26" dur="500" fill="hold"/>
                                        <p:tgtEl>
                                          <p:spTgt spid="29703"/>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29704"/>
                                        </p:tgtEl>
                                        <p:attrNameLst>
                                          <p:attrName>style.visibility</p:attrName>
                                        </p:attrNameLst>
                                      </p:cBhvr>
                                      <p:to>
                                        <p:strVal val="visible"/>
                                      </p:to>
                                    </p:set>
                                    <p:anim calcmode="lin" valueType="num">
                                      <p:cBhvr>
                                        <p:cTn id="29" dur="500" fill="hold"/>
                                        <p:tgtEl>
                                          <p:spTgt spid="29704"/>
                                        </p:tgtEl>
                                        <p:attrNameLst>
                                          <p:attrName>ppt_w</p:attrName>
                                        </p:attrNameLst>
                                      </p:cBhvr>
                                      <p:tavLst>
                                        <p:tav tm="0">
                                          <p:val>
                                            <p:fltVal val="0"/>
                                          </p:val>
                                        </p:tav>
                                        <p:tav tm="100000">
                                          <p:val>
                                            <p:strVal val="#ppt_w"/>
                                          </p:val>
                                        </p:tav>
                                      </p:tavLst>
                                    </p:anim>
                                    <p:anim calcmode="lin" valueType="num">
                                      <p:cBhvr>
                                        <p:cTn id="30" dur="500" fill="hold"/>
                                        <p:tgtEl>
                                          <p:spTgt spid="29704"/>
                                        </p:tgtEl>
                                        <p:attrNameLst>
                                          <p:attrName>ppt_h</p:attrName>
                                        </p:attrNameLst>
                                      </p:cBhvr>
                                      <p:tavLst>
                                        <p:tav tm="0">
                                          <p:val>
                                            <p:fltVal val="0"/>
                                          </p:val>
                                        </p:tav>
                                        <p:tav tm="100000">
                                          <p:val>
                                            <p:strVal val="#ppt_h"/>
                                          </p:val>
                                        </p:tav>
                                      </p:tavLst>
                                    </p:anim>
                                  </p:childTnLst>
                                </p:cTn>
                              </p:par>
                            </p:childTnLst>
                          </p:cTn>
                        </p:par>
                        <p:par>
                          <p:cTn id="31" fill="hold">
                            <p:stCondLst>
                              <p:cond delay="1500"/>
                            </p:stCondLst>
                            <p:childTnLst>
                              <p:par>
                                <p:cTn id="32" presetID="17" presetClass="entr" presetSubtype="1" fill="hold" nodeType="afterEffect">
                                  <p:stCondLst>
                                    <p:cond delay="0"/>
                                  </p:stCondLst>
                                  <p:childTnLst>
                                    <p:set>
                                      <p:cBhvr>
                                        <p:cTn id="33" dur="1" fill="hold">
                                          <p:stCondLst>
                                            <p:cond delay="0"/>
                                          </p:stCondLst>
                                        </p:cTn>
                                        <p:tgtEl>
                                          <p:spTgt spid="29701">
                                            <p:txEl>
                                              <p:pRg st="4" end="4"/>
                                            </p:txEl>
                                          </p:spTgt>
                                        </p:tgtEl>
                                        <p:attrNameLst>
                                          <p:attrName>style.visibility</p:attrName>
                                        </p:attrNameLst>
                                      </p:cBhvr>
                                      <p:to>
                                        <p:strVal val="visible"/>
                                      </p:to>
                                    </p:set>
                                    <p:anim calcmode="lin" valueType="num">
                                      <p:cBhvr>
                                        <p:cTn id="34" dur="500" fill="hold"/>
                                        <p:tgtEl>
                                          <p:spTgt spid="29701">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29701">
                                            <p:txEl>
                                              <p:pRg st="4" end="4"/>
                                            </p:txEl>
                                          </p:spTgt>
                                        </p:tgtEl>
                                        <p:attrNameLst>
                                          <p:attrName>ppt_y</p:attrName>
                                        </p:attrNameLst>
                                      </p:cBhvr>
                                      <p:tavLst>
                                        <p:tav tm="0">
                                          <p:val>
                                            <p:strVal val="#ppt_y-#ppt_h/2"/>
                                          </p:val>
                                        </p:tav>
                                        <p:tav tm="100000">
                                          <p:val>
                                            <p:strVal val="#ppt_y"/>
                                          </p:val>
                                        </p:tav>
                                      </p:tavLst>
                                    </p:anim>
                                    <p:anim calcmode="lin" valueType="num">
                                      <p:cBhvr>
                                        <p:cTn id="36" dur="500" fill="hold"/>
                                        <p:tgtEl>
                                          <p:spTgt spid="29701">
                                            <p:txEl>
                                              <p:pRg st="4" end="4"/>
                                            </p:txEl>
                                          </p:spTgt>
                                        </p:tgtEl>
                                        <p:attrNameLst>
                                          <p:attrName>ppt_w</p:attrName>
                                        </p:attrNameLst>
                                      </p:cBhvr>
                                      <p:tavLst>
                                        <p:tav tm="0">
                                          <p:val>
                                            <p:strVal val="#ppt_w"/>
                                          </p:val>
                                        </p:tav>
                                        <p:tav tm="100000">
                                          <p:val>
                                            <p:strVal val="#ppt_w"/>
                                          </p:val>
                                        </p:tav>
                                      </p:tavLst>
                                    </p:anim>
                                    <p:anim calcmode="lin" valueType="num">
                                      <p:cBhvr>
                                        <p:cTn id="37" dur="500" fill="hold"/>
                                        <p:tgtEl>
                                          <p:spTgt spid="29701">
                                            <p:txEl>
                                              <p:pRg st="4" end="4"/>
                                            </p:txEl>
                                          </p:spTgt>
                                        </p:tgtEl>
                                        <p:attrNameLst>
                                          <p:attrName>ppt_h</p:attrName>
                                        </p:attrNameLst>
                                      </p:cBhvr>
                                      <p:tavLst>
                                        <p:tav tm="0">
                                          <p:val>
                                            <p:fltVal val="0"/>
                                          </p:val>
                                        </p:tav>
                                        <p:tav tm="100000">
                                          <p:val>
                                            <p:strVal val="#ppt_h"/>
                                          </p:val>
                                        </p:tav>
                                      </p:tavLst>
                                    </p:anim>
                                  </p:childTnLst>
                                </p:cTn>
                              </p:par>
                              <p:par>
                                <p:cTn id="38" presetID="17" presetClass="entr" presetSubtype="1" fill="hold" nodeType="withEffect">
                                  <p:stCondLst>
                                    <p:cond delay="0"/>
                                  </p:stCondLst>
                                  <p:childTnLst>
                                    <p:set>
                                      <p:cBhvr>
                                        <p:cTn id="39" dur="1" fill="hold">
                                          <p:stCondLst>
                                            <p:cond delay="0"/>
                                          </p:stCondLst>
                                        </p:cTn>
                                        <p:tgtEl>
                                          <p:spTgt spid="29701">
                                            <p:txEl>
                                              <p:pRg st="5" end="5"/>
                                            </p:txEl>
                                          </p:spTgt>
                                        </p:tgtEl>
                                        <p:attrNameLst>
                                          <p:attrName>style.visibility</p:attrName>
                                        </p:attrNameLst>
                                      </p:cBhvr>
                                      <p:to>
                                        <p:strVal val="visible"/>
                                      </p:to>
                                    </p:set>
                                    <p:anim calcmode="lin" valueType="num">
                                      <p:cBhvr>
                                        <p:cTn id="40" dur="500" fill="hold"/>
                                        <p:tgtEl>
                                          <p:spTgt spid="29701">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29701">
                                            <p:txEl>
                                              <p:pRg st="5" end="5"/>
                                            </p:txEl>
                                          </p:spTgt>
                                        </p:tgtEl>
                                        <p:attrNameLst>
                                          <p:attrName>ppt_y</p:attrName>
                                        </p:attrNameLst>
                                      </p:cBhvr>
                                      <p:tavLst>
                                        <p:tav tm="0">
                                          <p:val>
                                            <p:strVal val="#ppt_y-#ppt_h/2"/>
                                          </p:val>
                                        </p:tav>
                                        <p:tav tm="100000">
                                          <p:val>
                                            <p:strVal val="#ppt_y"/>
                                          </p:val>
                                        </p:tav>
                                      </p:tavLst>
                                    </p:anim>
                                    <p:anim calcmode="lin" valueType="num">
                                      <p:cBhvr>
                                        <p:cTn id="42" dur="500" fill="hold"/>
                                        <p:tgtEl>
                                          <p:spTgt spid="29701">
                                            <p:txEl>
                                              <p:pRg st="5" end="5"/>
                                            </p:txEl>
                                          </p:spTgt>
                                        </p:tgtEl>
                                        <p:attrNameLst>
                                          <p:attrName>ppt_w</p:attrName>
                                        </p:attrNameLst>
                                      </p:cBhvr>
                                      <p:tavLst>
                                        <p:tav tm="0">
                                          <p:val>
                                            <p:strVal val="#ppt_w"/>
                                          </p:val>
                                        </p:tav>
                                        <p:tav tm="100000">
                                          <p:val>
                                            <p:strVal val="#ppt_w"/>
                                          </p:val>
                                        </p:tav>
                                      </p:tavLst>
                                    </p:anim>
                                    <p:anim calcmode="lin" valueType="num">
                                      <p:cBhvr>
                                        <p:cTn id="43" dur="500" fill="hold"/>
                                        <p:tgtEl>
                                          <p:spTgt spid="29701">
                                            <p:txEl>
                                              <p:pRg st="5" end="5"/>
                                            </p:txEl>
                                          </p:spTgt>
                                        </p:tgtEl>
                                        <p:attrNameLst>
                                          <p:attrName>ppt_h</p:attrName>
                                        </p:attrNameLst>
                                      </p:cBhvr>
                                      <p:tavLst>
                                        <p:tav tm="0">
                                          <p:val>
                                            <p:fltVal val="0"/>
                                          </p:val>
                                        </p:tav>
                                        <p:tav tm="100000">
                                          <p:val>
                                            <p:strVal val="#ppt_h"/>
                                          </p:val>
                                        </p:tav>
                                      </p:tavLst>
                                    </p:anim>
                                  </p:childTnLst>
                                </p:cTn>
                              </p:par>
                            </p:childTnLst>
                          </p:cTn>
                        </p:par>
                        <p:par>
                          <p:cTn id="44" fill="hold">
                            <p:stCondLst>
                              <p:cond delay="2000"/>
                            </p:stCondLst>
                            <p:childTnLst>
                              <p:par>
                                <p:cTn id="45" presetID="17" presetClass="entr" presetSubtype="1" fill="hold" grpId="0" nodeType="afterEffect">
                                  <p:stCondLst>
                                    <p:cond delay="0"/>
                                  </p:stCondLst>
                                  <p:childTnLst>
                                    <p:set>
                                      <p:cBhvr>
                                        <p:cTn id="46" dur="1" fill="hold">
                                          <p:stCondLst>
                                            <p:cond delay="0"/>
                                          </p:stCondLst>
                                        </p:cTn>
                                        <p:tgtEl>
                                          <p:spTgt spid="29702">
                                            <p:txEl>
                                              <p:pRg st="4" end="4"/>
                                            </p:txEl>
                                          </p:spTgt>
                                        </p:tgtEl>
                                        <p:attrNameLst>
                                          <p:attrName>style.visibility</p:attrName>
                                        </p:attrNameLst>
                                      </p:cBhvr>
                                      <p:to>
                                        <p:strVal val="visible"/>
                                      </p:to>
                                    </p:set>
                                    <p:anim calcmode="lin" valueType="num">
                                      <p:cBhvr>
                                        <p:cTn id="47" dur="500" fill="hold"/>
                                        <p:tgtEl>
                                          <p:spTgt spid="29702">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29702">
                                            <p:txEl>
                                              <p:pRg st="4" end="4"/>
                                            </p:txEl>
                                          </p:spTgt>
                                        </p:tgtEl>
                                        <p:attrNameLst>
                                          <p:attrName>ppt_y</p:attrName>
                                        </p:attrNameLst>
                                      </p:cBhvr>
                                      <p:tavLst>
                                        <p:tav tm="0">
                                          <p:val>
                                            <p:strVal val="#ppt_y-#ppt_h/2"/>
                                          </p:val>
                                        </p:tav>
                                        <p:tav tm="100000">
                                          <p:val>
                                            <p:strVal val="#ppt_y"/>
                                          </p:val>
                                        </p:tav>
                                      </p:tavLst>
                                    </p:anim>
                                    <p:anim calcmode="lin" valueType="num">
                                      <p:cBhvr>
                                        <p:cTn id="49" dur="500" fill="hold"/>
                                        <p:tgtEl>
                                          <p:spTgt spid="29702">
                                            <p:txEl>
                                              <p:pRg st="4" end="4"/>
                                            </p:txEl>
                                          </p:spTgt>
                                        </p:tgtEl>
                                        <p:attrNameLst>
                                          <p:attrName>ppt_w</p:attrName>
                                        </p:attrNameLst>
                                      </p:cBhvr>
                                      <p:tavLst>
                                        <p:tav tm="0">
                                          <p:val>
                                            <p:strVal val="#ppt_w"/>
                                          </p:val>
                                        </p:tav>
                                        <p:tav tm="100000">
                                          <p:val>
                                            <p:strVal val="#ppt_w"/>
                                          </p:val>
                                        </p:tav>
                                      </p:tavLst>
                                    </p:anim>
                                    <p:anim calcmode="lin" valueType="num">
                                      <p:cBhvr>
                                        <p:cTn id="50" dur="500" fill="hold"/>
                                        <p:tgtEl>
                                          <p:spTgt spid="29702">
                                            <p:txEl>
                                              <p:pRg st="4" end="4"/>
                                            </p:txEl>
                                          </p:spTgt>
                                        </p:tgtEl>
                                        <p:attrNameLst>
                                          <p:attrName>ppt_h</p:attrName>
                                        </p:attrNameLst>
                                      </p:cBhvr>
                                      <p:tavLst>
                                        <p:tav tm="0">
                                          <p:val>
                                            <p:fltVal val="0"/>
                                          </p:val>
                                        </p:tav>
                                        <p:tav tm="100000">
                                          <p:val>
                                            <p:strVal val="#ppt_h"/>
                                          </p:val>
                                        </p:tav>
                                      </p:tavLst>
                                    </p:anim>
                                  </p:childTnLst>
                                </p:cTn>
                              </p:par>
                              <p:par>
                                <p:cTn id="51" presetID="17" presetClass="entr" presetSubtype="1" fill="hold" grpId="0" nodeType="withEffect">
                                  <p:stCondLst>
                                    <p:cond delay="0"/>
                                  </p:stCondLst>
                                  <p:childTnLst>
                                    <p:set>
                                      <p:cBhvr>
                                        <p:cTn id="52" dur="1" fill="hold">
                                          <p:stCondLst>
                                            <p:cond delay="0"/>
                                          </p:stCondLst>
                                        </p:cTn>
                                        <p:tgtEl>
                                          <p:spTgt spid="29702">
                                            <p:txEl>
                                              <p:pRg st="5" end="5"/>
                                            </p:txEl>
                                          </p:spTgt>
                                        </p:tgtEl>
                                        <p:attrNameLst>
                                          <p:attrName>style.visibility</p:attrName>
                                        </p:attrNameLst>
                                      </p:cBhvr>
                                      <p:to>
                                        <p:strVal val="visible"/>
                                      </p:to>
                                    </p:set>
                                    <p:anim calcmode="lin" valueType="num">
                                      <p:cBhvr>
                                        <p:cTn id="53" dur="500" fill="hold"/>
                                        <p:tgtEl>
                                          <p:spTgt spid="29702">
                                            <p:txEl>
                                              <p:pRg st="5" end="5"/>
                                            </p:txEl>
                                          </p:spTgt>
                                        </p:tgtEl>
                                        <p:attrNameLst>
                                          <p:attrName>ppt_x</p:attrName>
                                        </p:attrNameLst>
                                      </p:cBhvr>
                                      <p:tavLst>
                                        <p:tav tm="0">
                                          <p:val>
                                            <p:strVal val="#ppt_x"/>
                                          </p:val>
                                        </p:tav>
                                        <p:tav tm="100000">
                                          <p:val>
                                            <p:strVal val="#ppt_x"/>
                                          </p:val>
                                        </p:tav>
                                      </p:tavLst>
                                    </p:anim>
                                    <p:anim calcmode="lin" valueType="num">
                                      <p:cBhvr>
                                        <p:cTn id="54" dur="500" fill="hold"/>
                                        <p:tgtEl>
                                          <p:spTgt spid="29702">
                                            <p:txEl>
                                              <p:pRg st="5" end="5"/>
                                            </p:txEl>
                                          </p:spTgt>
                                        </p:tgtEl>
                                        <p:attrNameLst>
                                          <p:attrName>ppt_y</p:attrName>
                                        </p:attrNameLst>
                                      </p:cBhvr>
                                      <p:tavLst>
                                        <p:tav tm="0">
                                          <p:val>
                                            <p:strVal val="#ppt_y-#ppt_h/2"/>
                                          </p:val>
                                        </p:tav>
                                        <p:tav tm="100000">
                                          <p:val>
                                            <p:strVal val="#ppt_y"/>
                                          </p:val>
                                        </p:tav>
                                      </p:tavLst>
                                    </p:anim>
                                    <p:anim calcmode="lin" valueType="num">
                                      <p:cBhvr>
                                        <p:cTn id="55" dur="500" fill="hold"/>
                                        <p:tgtEl>
                                          <p:spTgt spid="29702">
                                            <p:txEl>
                                              <p:pRg st="5" end="5"/>
                                            </p:txEl>
                                          </p:spTgt>
                                        </p:tgtEl>
                                        <p:attrNameLst>
                                          <p:attrName>ppt_w</p:attrName>
                                        </p:attrNameLst>
                                      </p:cBhvr>
                                      <p:tavLst>
                                        <p:tav tm="0">
                                          <p:val>
                                            <p:strVal val="#ppt_w"/>
                                          </p:val>
                                        </p:tav>
                                        <p:tav tm="100000">
                                          <p:val>
                                            <p:strVal val="#ppt_w"/>
                                          </p:val>
                                        </p:tav>
                                      </p:tavLst>
                                    </p:anim>
                                    <p:anim calcmode="lin" valueType="num">
                                      <p:cBhvr>
                                        <p:cTn id="56" dur="500" fill="hold"/>
                                        <p:tgtEl>
                                          <p:spTgt spid="29702">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457200"/>
            <a:ext cx="4495800" cy="5668963"/>
          </a:xfrm>
        </p:spPr>
        <p:txBody>
          <a:bodyPr/>
          <a:lstStyle/>
          <a:p>
            <a:r>
              <a:rPr lang="ru-RU" dirty="0" smtClean="0">
                <a:solidFill>
                  <a:srgbClr val="002060"/>
                </a:solidFill>
              </a:rPr>
              <a:t>Звук уточняется в словах, фразах, стихотворениях, </a:t>
            </a:r>
            <a:r>
              <a:rPr lang="ru-RU" dirty="0" err="1" smtClean="0">
                <a:solidFill>
                  <a:srgbClr val="002060"/>
                </a:solidFill>
              </a:rPr>
              <a:t>чистоговорках</a:t>
            </a:r>
            <a:r>
              <a:rPr lang="ru-RU" dirty="0" smtClean="0">
                <a:solidFill>
                  <a:srgbClr val="002060"/>
                </a:solidFill>
              </a:rPr>
              <a:t> и скороговорках, рассказах. Материал даётся не весь последовательно, а выборочно, по усмотрению воспитателя</a:t>
            </a:r>
            <a:r>
              <a:rPr lang="ru-RU" dirty="0" smtClean="0"/>
              <a:t>.</a:t>
            </a:r>
            <a:endParaRPr lang="ru-RU" dirty="0"/>
          </a:p>
        </p:txBody>
      </p:sp>
      <p:sp>
        <p:nvSpPr>
          <p:cNvPr id="4" name="Содержимое 3"/>
          <p:cNvSpPr>
            <a:spLocks noGrp="1"/>
          </p:cNvSpPr>
          <p:nvPr>
            <p:ph sz="half" idx="2"/>
          </p:nvPr>
        </p:nvSpPr>
        <p:spPr>
          <a:xfrm>
            <a:off x="4648200" y="609600"/>
            <a:ext cx="4038600" cy="4525963"/>
          </a:xfrm>
        </p:spPr>
        <p:txBody>
          <a:bodyPr/>
          <a:lstStyle/>
          <a:p>
            <a:r>
              <a:rPr lang="ru-RU" dirty="0" smtClean="0">
                <a:solidFill>
                  <a:srgbClr val="002060"/>
                </a:solidFill>
              </a:rPr>
              <a:t>Последовательное введение звука в речь: слог, слово, предложение, </a:t>
            </a:r>
            <a:r>
              <a:rPr lang="ru-RU" dirty="0" err="1" smtClean="0">
                <a:solidFill>
                  <a:srgbClr val="002060"/>
                </a:solidFill>
              </a:rPr>
              <a:t>потешки</a:t>
            </a:r>
            <a:r>
              <a:rPr lang="ru-RU" dirty="0" smtClean="0">
                <a:solidFill>
                  <a:srgbClr val="002060"/>
                </a:solidFill>
              </a:rPr>
              <a:t>, стихотворения, рассказы.</a:t>
            </a:r>
            <a:endParaRPr lang="ru-RU" dirty="0">
              <a:solidFill>
                <a:srgbClr val="00206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533400"/>
            <a:ext cx="8229600" cy="5592763"/>
          </a:xfrm>
        </p:spPr>
        <p:txBody>
          <a:bodyPr>
            <a:normAutofit fontScale="92500" lnSpcReduction="10000"/>
          </a:bodyPr>
          <a:lstStyle/>
          <a:p>
            <a:r>
              <a:rPr lang="ru-RU" dirty="0" smtClean="0">
                <a:solidFill>
                  <a:srgbClr val="002060"/>
                </a:solidFill>
              </a:rPr>
              <a:t>Учитывая возрастные особенности развития речи детей, формирование звуковой культуры можно распределить на </a:t>
            </a:r>
            <a:r>
              <a:rPr lang="ru-RU" b="1" dirty="0" smtClean="0">
                <a:solidFill>
                  <a:srgbClr val="002060"/>
                </a:solidFill>
              </a:rPr>
              <a:t>III основных этапа</a:t>
            </a:r>
            <a:r>
              <a:rPr lang="ru-RU" dirty="0" smtClean="0">
                <a:solidFill>
                  <a:srgbClr val="002060"/>
                </a:solidFill>
              </a:rPr>
              <a:t>.</a:t>
            </a:r>
          </a:p>
          <a:p>
            <a:r>
              <a:rPr lang="ru-RU" dirty="0" smtClean="0">
                <a:solidFill>
                  <a:srgbClr val="002060"/>
                </a:solidFill>
              </a:rPr>
              <a:t>            </a:t>
            </a:r>
            <a:r>
              <a:rPr lang="ru-RU" b="1" dirty="0" smtClean="0">
                <a:solidFill>
                  <a:srgbClr val="002060"/>
                </a:solidFill>
              </a:rPr>
              <a:t>I этап</a:t>
            </a:r>
            <a:r>
              <a:rPr lang="ru-RU" dirty="0" smtClean="0">
                <a:solidFill>
                  <a:srgbClr val="002060"/>
                </a:solidFill>
              </a:rPr>
              <a:t> – до 3-х лет – проводится работа, направленная на уточнение и закрепление простых в артикуляционном отношении звуков, на выработку четкого и внятного произнесения слов. Используются методические приемы: повторение по речевому образцу, использование различного дидактического материала, игрушек. Игры: «Как мычит корова, кричит петух, пищит мышка и т.д.», «Пароход гудит», «Капли капают», «Ветер», «Аукаем в лесу» и т.д., «Волшебный мешочек», использование различных </a:t>
            </a:r>
            <a:r>
              <a:rPr lang="ru-RU" dirty="0" err="1" smtClean="0">
                <a:solidFill>
                  <a:srgbClr val="002060"/>
                </a:solidFill>
              </a:rPr>
              <a:t>потешек</a:t>
            </a:r>
            <a:r>
              <a:rPr lang="ru-RU" dirty="0" smtClean="0">
                <a:solidFill>
                  <a:srgbClr val="002060"/>
                </a:solidFill>
              </a:rPr>
              <a:t> и т.д. Для развития слухового внимания используются игры: «Кто пришёл?» (волк, петух, паровоз, колокольчик).</a:t>
            </a:r>
            <a:endParaRPr lang="ru-RU" dirty="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381000"/>
            <a:ext cx="86868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ea typeface="Times New Roman" pitchFamily="18" charset="0"/>
                <a:cs typeface="Times New Roman" pitchFamily="18" charset="0"/>
              </a:rPr>
              <a:t>II этап</a:t>
            </a:r>
            <a:r>
              <a:rPr kumimoji="0" lang="ru-RU" sz="2000" b="0" i="0" u="none" strike="noStrike" cap="none" normalizeH="0" baseline="0" dirty="0" smtClean="0">
                <a:ln>
                  <a:noFill/>
                </a:ln>
                <a:solidFill>
                  <a:srgbClr val="002060"/>
                </a:solidFill>
                <a:effectLst/>
                <a:ea typeface="Times New Roman" pitchFamily="18" charset="0"/>
                <a:cs typeface="Times New Roman" pitchFamily="18" charset="0"/>
              </a:rPr>
              <a:t> – от 3 до 5 лет (2 младшая и средняя группы). Ведущие методические приемы – речевой образец, заучивание наизусть, беседы, дидактические игры и т.д.</a:t>
            </a:r>
            <a:endParaRPr kumimoji="0" lang="ru-RU" sz="2000" b="0" i="0" u="none" strike="noStrike" cap="none" normalizeH="0" baseline="0" dirty="0" smtClean="0">
              <a:ln>
                <a:noFill/>
              </a:ln>
              <a:solidFill>
                <a:srgbClr val="002060"/>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rgbClr val="002060"/>
                </a:solidFill>
                <a:effectLst/>
                <a:ea typeface="Times New Roman" pitchFamily="18" charset="0"/>
                <a:cs typeface="Times New Roman" pitchFamily="18" charset="0"/>
              </a:rPr>
              <a:t>I вид работы</a:t>
            </a:r>
            <a:r>
              <a:rPr kumimoji="0" lang="ru-RU" sz="2000" b="0" i="0" u="none" strike="noStrike" cap="none" normalizeH="0" baseline="0" dirty="0" smtClean="0">
                <a:ln>
                  <a:noFill/>
                </a:ln>
                <a:solidFill>
                  <a:srgbClr val="002060"/>
                </a:solidFill>
                <a:effectLst/>
                <a:ea typeface="Times New Roman" pitchFamily="18" charset="0"/>
                <a:cs typeface="Times New Roman" pitchFamily="18" charset="0"/>
              </a:rPr>
              <a:t> – игровые упражнения, способствующие выработки правильной артикуляции («Качели», «Горки», «Лошадки» и т.д.), воспитание плавного выдоха («Забей в ворота гол» и т.д.), развитие громкости голоса («Собака и щенок», «Ветер в лесу»)</a:t>
            </a:r>
            <a:endParaRPr kumimoji="0" lang="ru-RU" sz="2000" b="0" i="0" u="none" strike="noStrike" cap="none" normalizeH="0" baseline="0" dirty="0" smtClean="0">
              <a:ln>
                <a:noFill/>
              </a:ln>
              <a:solidFill>
                <a:srgbClr val="002060"/>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rgbClr val="002060"/>
                </a:solidFill>
                <a:effectLst/>
                <a:ea typeface="Times New Roman" pitchFamily="18" charset="0"/>
                <a:cs typeface="Times New Roman" pitchFamily="18" charset="0"/>
              </a:rPr>
              <a:t>II вид работы</a:t>
            </a:r>
            <a:r>
              <a:rPr kumimoji="0" lang="ru-RU" sz="2000" b="0" i="0" u="none" strike="noStrike" cap="none" normalizeH="0" baseline="0" dirty="0" smtClean="0">
                <a:ln>
                  <a:noFill/>
                </a:ln>
                <a:solidFill>
                  <a:srgbClr val="002060"/>
                </a:solidFill>
                <a:effectLst/>
                <a:ea typeface="Times New Roman" pitchFamily="18" charset="0"/>
                <a:cs typeface="Times New Roman" pitchFamily="18" charset="0"/>
              </a:rPr>
              <a:t> – уточнение произношения изолированного звука и развитие речевого слуха («Насос» - звук С, «Жуки летают» - звук Ж, «Поезд» - звук Ч и т.д.).</a:t>
            </a:r>
            <a:endParaRPr kumimoji="0" lang="ru-RU" sz="2000" b="0" i="0" u="none" strike="noStrike" cap="none" normalizeH="0" baseline="0" dirty="0" smtClean="0">
              <a:ln>
                <a:noFill/>
              </a:ln>
              <a:solidFill>
                <a:srgbClr val="002060"/>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rgbClr val="002060"/>
                </a:solidFill>
                <a:effectLst/>
                <a:ea typeface="Times New Roman" pitchFamily="18" charset="0"/>
                <a:cs typeface="Times New Roman" pitchFamily="18" charset="0"/>
              </a:rPr>
              <a:t>III вид работы</a:t>
            </a:r>
            <a:r>
              <a:rPr kumimoji="0" lang="ru-RU" sz="2000" b="0" i="0" u="none" strike="noStrike" cap="none" normalizeH="0" baseline="0" dirty="0" smtClean="0">
                <a:ln>
                  <a:noFill/>
                </a:ln>
                <a:solidFill>
                  <a:srgbClr val="002060"/>
                </a:solidFill>
                <a:effectLst/>
                <a:ea typeface="Times New Roman" pitchFamily="18" charset="0"/>
                <a:cs typeface="Times New Roman" pitchFamily="18" charset="0"/>
              </a:rPr>
              <a:t> – воспитание правильного произношения в словах и развитие фонематического слуха (Подвижные игры «Воробушки», игры с мячом, «Назови картинку», «Зина и изюм» и т.д.)</a:t>
            </a:r>
            <a:endParaRPr kumimoji="0" lang="ru-RU" sz="2000" b="0" i="0" u="none" strike="noStrike" cap="none" normalizeH="0" baseline="0" dirty="0" smtClean="0">
              <a:ln>
                <a:noFill/>
              </a:ln>
              <a:solidFill>
                <a:srgbClr val="002060"/>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ea typeface="Times New Roman" pitchFamily="18" charset="0"/>
                <a:cs typeface="Times New Roman" pitchFamily="18" charset="0"/>
              </a:rPr>
              <a:t>IV вид работы – воспитание правильного произношения звуков во фразовой речи и развитие речевого слуха. Используется специально подобранный речевой материал: словесные игры, подвижные игры, </a:t>
            </a:r>
            <a:r>
              <a:rPr kumimoji="0" lang="ru-RU" sz="2000" b="0" i="0" u="none" strike="noStrike" cap="none" normalizeH="0" baseline="0" dirty="0" err="1" smtClean="0">
                <a:ln>
                  <a:noFill/>
                </a:ln>
                <a:solidFill>
                  <a:srgbClr val="002060"/>
                </a:solidFill>
                <a:effectLst/>
                <a:ea typeface="Times New Roman" pitchFamily="18" charset="0"/>
                <a:cs typeface="Times New Roman" pitchFamily="18" charset="0"/>
              </a:rPr>
              <a:t>чистоговорки</a:t>
            </a:r>
            <a:r>
              <a:rPr kumimoji="0" lang="ru-RU" sz="2000" b="0" i="0" u="none" strike="noStrike" cap="none" normalizeH="0" baseline="0" dirty="0" smtClean="0">
                <a:ln>
                  <a:noFill/>
                </a:ln>
                <a:solidFill>
                  <a:srgbClr val="002060"/>
                </a:solidFill>
                <a:effectLst/>
                <a:ea typeface="Times New Roman" pitchFamily="18" charset="0"/>
                <a:cs typeface="Times New Roman" pitchFamily="18" charset="0"/>
              </a:rPr>
              <a:t>, скороговорки, загадки, </a:t>
            </a:r>
            <a:r>
              <a:rPr kumimoji="0" lang="ru-RU" sz="2000" b="0" i="0" u="none" strike="noStrike" cap="none" normalizeH="0" baseline="0" dirty="0" err="1" smtClean="0">
                <a:ln>
                  <a:noFill/>
                </a:ln>
                <a:solidFill>
                  <a:srgbClr val="002060"/>
                </a:solidFill>
                <a:effectLst/>
                <a:ea typeface="Times New Roman" pitchFamily="18" charset="0"/>
                <a:cs typeface="Times New Roman" pitchFamily="18" charset="0"/>
              </a:rPr>
              <a:t>потешки</a:t>
            </a:r>
            <a:r>
              <a:rPr kumimoji="0" lang="ru-RU" sz="2000" b="0" i="0" u="none" strike="noStrike" cap="none" normalizeH="0" baseline="0" dirty="0" smtClean="0">
                <a:ln>
                  <a:noFill/>
                </a:ln>
                <a:solidFill>
                  <a:srgbClr val="002060"/>
                </a:solidFill>
                <a:effectLst/>
                <a:ea typeface="Times New Roman" pitchFamily="18" charset="0"/>
                <a:cs typeface="Times New Roman" pitchFamily="18" charset="0"/>
              </a:rPr>
              <a:t>, стихи, сказки и т.д. Проводится работа над темпом и интонационной выразительностью речи.</a:t>
            </a:r>
            <a:endParaRPr kumimoji="0" lang="ru-RU" sz="2000" b="0" i="0" u="none" strike="noStrike" cap="none" normalizeH="0" baseline="0" dirty="0" smtClean="0">
              <a:ln>
                <a:noFill/>
              </a:ln>
              <a:solidFill>
                <a:srgbClr val="002060"/>
              </a:solidFill>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81000" y="304800"/>
            <a:ext cx="8458200" cy="5821363"/>
          </a:xfrm>
        </p:spPr>
        <p:txBody>
          <a:bodyPr>
            <a:normAutofit fontScale="92500" lnSpcReduction="10000"/>
          </a:bodyPr>
          <a:lstStyle/>
          <a:p>
            <a:r>
              <a:rPr lang="ru-RU" dirty="0" smtClean="0"/>
              <a:t>        </a:t>
            </a:r>
            <a:r>
              <a:rPr lang="ru-RU" dirty="0" smtClean="0">
                <a:solidFill>
                  <a:srgbClr val="002060"/>
                </a:solidFill>
              </a:rPr>
              <a:t>    </a:t>
            </a:r>
            <a:r>
              <a:rPr lang="ru-RU" b="1" dirty="0" smtClean="0">
                <a:solidFill>
                  <a:srgbClr val="002060"/>
                </a:solidFill>
              </a:rPr>
              <a:t>III этап </a:t>
            </a:r>
            <a:r>
              <a:rPr lang="ru-RU" dirty="0" smtClean="0">
                <a:solidFill>
                  <a:srgbClr val="002060"/>
                </a:solidFill>
              </a:rPr>
              <a:t>– от 5 до 7 лет – работа по дифференциации звуков, четкой артикуляции звуков, над дикцией, темпом, интонационной выразительностью речи. Методические приемы – речевой образец дидактические игры, пересказ, рассказывание, заучивание наизусть и др. </a:t>
            </a:r>
          </a:p>
          <a:p>
            <a:r>
              <a:rPr lang="en-US" dirty="0" smtClean="0">
                <a:solidFill>
                  <a:srgbClr val="002060"/>
                </a:solidFill>
              </a:rPr>
              <a:t>I </a:t>
            </a:r>
            <a:r>
              <a:rPr lang="ru-RU" dirty="0" smtClean="0">
                <a:solidFill>
                  <a:srgbClr val="002060"/>
                </a:solidFill>
              </a:rPr>
              <a:t>вид работы- уточнение произношения изолированного звука и развитие речевого слуха («Самолет летит»- звук Л и т.д.).</a:t>
            </a:r>
          </a:p>
          <a:p>
            <a:r>
              <a:rPr lang="ru-RU" dirty="0" smtClean="0">
                <a:solidFill>
                  <a:srgbClr val="002060"/>
                </a:solidFill>
              </a:rPr>
              <a:t>I</a:t>
            </a:r>
            <a:r>
              <a:rPr lang="en-US" dirty="0" smtClean="0">
                <a:solidFill>
                  <a:srgbClr val="002060"/>
                </a:solidFill>
              </a:rPr>
              <a:t>I </a:t>
            </a:r>
            <a:r>
              <a:rPr lang="ru-RU" dirty="0" smtClean="0">
                <a:solidFill>
                  <a:srgbClr val="002060"/>
                </a:solidFill>
              </a:rPr>
              <a:t>вид работы – дифференциация изолированных звуков («Свистит – шипит», «Свисток – звонок» и т.д.)</a:t>
            </a:r>
          </a:p>
          <a:p>
            <a:r>
              <a:rPr lang="ru-RU" dirty="0" smtClean="0">
                <a:solidFill>
                  <a:srgbClr val="002060"/>
                </a:solidFill>
              </a:rPr>
              <a:t>II</a:t>
            </a:r>
            <a:r>
              <a:rPr lang="en-US" dirty="0" smtClean="0">
                <a:solidFill>
                  <a:srgbClr val="002060"/>
                </a:solidFill>
              </a:rPr>
              <a:t>I</a:t>
            </a:r>
            <a:r>
              <a:rPr lang="ru-RU" dirty="0" smtClean="0">
                <a:solidFill>
                  <a:srgbClr val="002060"/>
                </a:solidFill>
              </a:rPr>
              <a:t> вид работы– дифференциация звуков в словах («Солнышко и дождик», «Отбери картинки», «Магазин», «Часы» и т.д.)</a:t>
            </a:r>
          </a:p>
          <a:p>
            <a:r>
              <a:rPr lang="ru-RU" dirty="0" smtClean="0">
                <a:solidFill>
                  <a:srgbClr val="002060"/>
                </a:solidFill>
              </a:rPr>
              <a:t>I</a:t>
            </a:r>
            <a:r>
              <a:rPr lang="en-US" dirty="0" smtClean="0">
                <a:solidFill>
                  <a:srgbClr val="002060"/>
                </a:solidFill>
              </a:rPr>
              <a:t>V</a:t>
            </a:r>
            <a:r>
              <a:rPr lang="ru-RU" dirty="0" smtClean="0">
                <a:solidFill>
                  <a:srgbClr val="002060"/>
                </a:solidFill>
              </a:rPr>
              <a:t> вид работы– дифференциация звуков в речи. (Подвижная игра «Курочка хохлатка» (</a:t>
            </a:r>
            <a:r>
              <a:rPr lang="ru-RU" dirty="0" err="1" smtClean="0">
                <a:solidFill>
                  <a:srgbClr val="002060"/>
                </a:solidFill>
              </a:rPr>
              <a:t>к-х</a:t>
            </a:r>
            <a:r>
              <a:rPr lang="ru-RU" dirty="0" smtClean="0">
                <a:solidFill>
                  <a:srgbClr val="002060"/>
                </a:solidFill>
              </a:rPr>
              <a:t>), песня «В лесу родилась ёлочка» (</a:t>
            </a:r>
            <a:r>
              <a:rPr lang="ru-RU" dirty="0" err="1" smtClean="0">
                <a:solidFill>
                  <a:srgbClr val="002060"/>
                </a:solidFill>
              </a:rPr>
              <a:t>л-р</a:t>
            </a:r>
            <a:r>
              <a:rPr lang="ru-RU" dirty="0" smtClean="0">
                <a:solidFill>
                  <a:srgbClr val="002060"/>
                </a:solidFill>
              </a:rPr>
              <a:t>), «Догонялки» (</a:t>
            </a:r>
            <a:r>
              <a:rPr lang="ru-RU" dirty="0" err="1" smtClean="0">
                <a:solidFill>
                  <a:srgbClr val="002060"/>
                </a:solidFill>
              </a:rPr>
              <a:t>л-р</a:t>
            </a:r>
            <a:r>
              <a:rPr lang="ru-RU" dirty="0" smtClean="0">
                <a:solidFill>
                  <a:srgbClr val="002060"/>
                </a:solidFill>
              </a:rPr>
              <a:t>).</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04800"/>
            <a:ext cx="8229600" cy="1143000"/>
          </a:xfrm>
        </p:spPr>
        <p:txBody>
          <a:bodyPr>
            <a:normAutofit fontScale="90000"/>
          </a:bodyPr>
          <a:lstStyle/>
          <a:p>
            <a:r>
              <a:rPr lang="ru-RU" dirty="0" smtClean="0">
                <a:solidFill>
                  <a:schemeClr val="accent4">
                    <a:lumMod val="75000"/>
                  </a:schemeClr>
                </a:solidFill>
              </a:rPr>
              <a:t>Для воспитания звуковой </a:t>
            </a:r>
            <a:r>
              <a:rPr lang="ru-RU" dirty="0" smtClean="0">
                <a:solidFill>
                  <a:schemeClr val="accent4">
                    <a:lumMod val="75000"/>
                  </a:schemeClr>
                </a:solidFill>
                <a:latin typeface="Comic Sans MS" pitchFamily="66" charset="0"/>
              </a:rPr>
              <a:t>культуры</a:t>
            </a:r>
            <a:r>
              <a:rPr lang="ru-RU" dirty="0" smtClean="0">
                <a:solidFill>
                  <a:schemeClr val="accent4">
                    <a:lumMod val="75000"/>
                  </a:schemeClr>
                </a:solidFill>
              </a:rPr>
              <a:t> речи типичны следующие методы:</a:t>
            </a:r>
            <a:endParaRPr lang="ru-RU" dirty="0" smtClean="0">
              <a:solidFill>
                <a:schemeClr val="accent4">
                  <a:lumMod val="75000"/>
                </a:schemeClr>
              </a:solidFill>
              <a:latin typeface="Comic Sans MS" pitchFamily="66" charset="0"/>
            </a:endParaRPr>
          </a:p>
        </p:txBody>
      </p:sp>
      <p:sp>
        <p:nvSpPr>
          <p:cNvPr id="8195" name="Rectangle 3"/>
          <p:cNvSpPr>
            <a:spLocks noGrp="1" noChangeArrowheads="1"/>
          </p:cNvSpPr>
          <p:nvPr>
            <p:ph type="body" idx="1"/>
          </p:nvPr>
        </p:nvSpPr>
        <p:spPr/>
        <p:txBody>
          <a:bodyPr>
            <a:normAutofit/>
          </a:bodyPr>
          <a:lstStyle/>
          <a:p>
            <a:r>
              <a:rPr lang="ru-RU" dirty="0" smtClean="0">
                <a:solidFill>
                  <a:srgbClr val="002060"/>
                </a:solidFill>
              </a:rPr>
              <a:t>- дидактические игры («Чей домик?»)</a:t>
            </a:r>
          </a:p>
          <a:p>
            <a:r>
              <a:rPr lang="ru-RU" dirty="0" smtClean="0">
                <a:solidFill>
                  <a:srgbClr val="002060"/>
                </a:solidFill>
              </a:rPr>
              <a:t>- подвижные или хороводные игры с текстом («Каравай»)</a:t>
            </a:r>
          </a:p>
          <a:p>
            <a:r>
              <a:rPr lang="ru-RU" dirty="0" smtClean="0">
                <a:solidFill>
                  <a:srgbClr val="002060"/>
                </a:solidFill>
              </a:rPr>
              <a:t>- дидактические рассказы с включением учебных задании детям (повторять слова с трудным звуком, менять высоту голоса и т. п.)</a:t>
            </a:r>
          </a:p>
          <a:p>
            <a:r>
              <a:rPr lang="ru-RU" dirty="0" smtClean="0">
                <a:solidFill>
                  <a:srgbClr val="002060"/>
                </a:solidFill>
              </a:rPr>
              <a:t>- метод упражнений (заучивание и повторение знакомых скороговорок, игровое упражнение «Подуем на пушинки» и др.)</a:t>
            </a:r>
          </a:p>
          <a:p>
            <a:pPr eaLnBrk="1" hangingPunct="1">
              <a:buFontTx/>
              <a:buChar char="-"/>
            </a:pPr>
            <a:endParaRPr lang="ru-RU" dirty="0" smtClean="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ppt_x</p:attrName>
                                        </p:attrNameLst>
                                      </p:cBhvr>
                                      <p:tavLst>
                                        <p:tav tm="0">
                                          <p:val>
                                            <p:strVal val="#ppt_x-.2"/>
                                          </p:val>
                                        </p:tav>
                                        <p:tav tm="100000">
                                          <p:val>
                                            <p:strVal val="#ppt_x"/>
                                          </p:val>
                                        </p:tav>
                                      </p:tavLst>
                                    </p:anim>
                                    <p:anim calcmode="lin" valueType="num">
                                      <p:cBhvr>
                                        <p:cTn id="8" dur="1000" fill="hold"/>
                                        <p:tgtEl>
                                          <p:spTgt spid="81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4"/>
                                        </p:tgtEl>
                                      </p:cBhvr>
                                    </p:animEffect>
                                  </p:childTnLst>
                                </p:cTn>
                              </p:par>
                            </p:childTnLst>
                          </p:cTn>
                        </p:par>
                        <p:par>
                          <p:cTn id="10" fill="hold">
                            <p:stCondLst>
                              <p:cond delay="1000"/>
                            </p:stCondLst>
                            <p:childTnLst>
                              <p:par>
                                <p:cTn id="11" presetID="17" presetClass="entr" presetSubtype="1" fill="hold" grpId="0" nodeType="after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p:cTn id="13"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8195">
                                            <p:txEl>
                                              <p:pRg st="0" end="0"/>
                                            </p:txEl>
                                          </p:spTgt>
                                        </p:tgtEl>
                                        <p:attrNameLst>
                                          <p:attrName>ppt_y</p:attrName>
                                        </p:attrNameLst>
                                      </p:cBhvr>
                                      <p:tavLst>
                                        <p:tav tm="0">
                                          <p:val>
                                            <p:strVal val="#ppt_y-#ppt_h/2"/>
                                          </p:val>
                                        </p:tav>
                                        <p:tav tm="100000">
                                          <p:val>
                                            <p:strVal val="#ppt_y"/>
                                          </p:val>
                                        </p:tav>
                                      </p:tavLst>
                                    </p:anim>
                                    <p:anim calcmode="lin" valueType="num">
                                      <p:cBhvr>
                                        <p:cTn id="15" dur="500" fill="hold"/>
                                        <p:tgtEl>
                                          <p:spTgt spid="8195">
                                            <p:txEl>
                                              <p:pRg st="0" end="0"/>
                                            </p:txEl>
                                          </p:spTgt>
                                        </p:tgtEl>
                                        <p:attrNameLst>
                                          <p:attrName>ppt_w</p:attrName>
                                        </p:attrNameLst>
                                      </p:cBhvr>
                                      <p:tavLst>
                                        <p:tav tm="0">
                                          <p:val>
                                            <p:strVal val="#ppt_w"/>
                                          </p:val>
                                        </p:tav>
                                        <p:tav tm="100000">
                                          <p:val>
                                            <p:strVal val="#ppt_w"/>
                                          </p:val>
                                        </p:tav>
                                      </p:tavLst>
                                    </p:anim>
                                    <p:anim calcmode="lin" valueType="num">
                                      <p:cBhvr>
                                        <p:cTn id="16" dur="500" fill="hold"/>
                                        <p:tgtEl>
                                          <p:spTgt spid="8195">
                                            <p:txEl>
                                              <p:pRg st="0" end="0"/>
                                            </p:txEl>
                                          </p:spTgt>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17" presetClass="entr" presetSubtype="1" fill="hold" grpId="0" nodeType="afterEffect">
                                  <p:stCondLst>
                                    <p:cond delay="0"/>
                                  </p:stCondLst>
                                  <p:childTnLst>
                                    <p:set>
                                      <p:cBhvr>
                                        <p:cTn id="19" dur="1" fill="hold">
                                          <p:stCondLst>
                                            <p:cond delay="0"/>
                                          </p:stCondLst>
                                        </p:cTn>
                                        <p:tgtEl>
                                          <p:spTgt spid="8195">
                                            <p:txEl>
                                              <p:pRg st="1" end="1"/>
                                            </p:txEl>
                                          </p:spTgt>
                                        </p:tgtEl>
                                        <p:attrNameLst>
                                          <p:attrName>style.visibility</p:attrName>
                                        </p:attrNameLst>
                                      </p:cBhvr>
                                      <p:to>
                                        <p:strVal val="visible"/>
                                      </p:to>
                                    </p:set>
                                    <p:anim calcmode="lin" valueType="num">
                                      <p:cBhvr>
                                        <p:cTn id="20"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8195">
                                            <p:txEl>
                                              <p:pRg st="1" end="1"/>
                                            </p:txEl>
                                          </p:spTgt>
                                        </p:tgtEl>
                                        <p:attrNameLst>
                                          <p:attrName>ppt_y</p:attrName>
                                        </p:attrNameLst>
                                      </p:cBhvr>
                                      <p:tavLst>
                                        <p:tav tm="0">
                                          <p:val>
                                            <p:strVal val="#ppt_y-#ppt_h/2"/>
                                          </p:val>
                                        </p:tav>
                                        <p:tav tm="100000">
                                          <p:val>
                                            <p:strVal val="#ppt_y"/>
                                          </p:val>
                                        </p:tav>
                                      </p:tavLst>
                                    </p:anim>
                                    <p:anim calcmode="lin" valueType="num">
                                      <p:cBhvr>
                                        <p:cTn id="22" dur="500" fill="hold"/>
                                        <p:tgtEl>
                                          <p:spTgt spid="8195">
                                            <p:txEl>
                                              <p:pRg st="1" end="1"/>
                                            </p:txEl>
                                          </p:spTgt>
                                        </p:tgtEl>
                                        <p:attrNameLst>
                                          <p:attrName>ppt_w</p:attrName>
                                        </p:attrNameLst>
                                      </p:cBhvr>
                                      <p:tavLst>
                                        <p:tav tm="0">
                                          <p:val>
                                            <p:strVal val="#ppt_w"/>
                                          </p:val>
                                        </p:tav>
                                        <p:tav tm="100000">
                                          <p:val>
                                            <p:strVal val="#ppt_w"/>
                                          </p:val>
                                        </p:tav>
                                      </p:tavLst>
                                    </p:anim>
                                    <p:anim calcmode="lin" valueType="num">
                                      <p:cBhvr>
                                        <p:cTn id="23" dur="500" fill="hold"/>
                                        <p:tgtEl>
                                          <p:spTgt spid="8195">
                                            <p:txEl>
                                              <p:pRg st="1" end="1"/>
                                            </p:txEl>
                                          </p:spTgt>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7" presetClass="entr" presetSubtype="1" fill="hold" grpId="0" nodeType="afterEffect">
                                  <p:stCondLst>
                                    <p:cond delay="0"/>
                                  </p:stCondLst>
                                  <p:childTnLst>
                                    <p:set>
                                      <p:cBhvr>
                                        <p:cTn id="26" dur="1" fill="hold">
                                          <p:stCondLst>
                                            <p:cond delay="0"/>
                                          </p:stCondLst>
                                        </p:cTn>
                                        <p:tgtEl>
                                          <p:spTgt spid="8195">
                                            <p:txEl>
                                              <p:pRg st="2" end="2"/>
                                            </p:txEl>
                                          </p:spTgt>
                                        </p:tgtEl>
                                        <p:attrNameLst>
                                          <p:attrName>style.visibility</p:attrName>
                                        </p:attrNameLst>
                                      </p:cBhvr>
                                      <p:to>
                                        <p:strVal val="visible"/>
                                      </p:to>
                                    </p:set>
                                    <p:anim calcmode="lin" valueType="num">
                                      <p:cBhvr>
                                        <p:cTn id="27"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8195">
                                            <p:txEl>
                                              <p:pRg st="2" end="2"/>
                                            </p:txEl>
                                          </p:spTgt>
                                        </p:tgtEl>
                                        <p:attrNameLst>
                                          <p:attrName>ppt_y</p:attrName>
                                        </p:attrNameLst>
                                      </p:cBhvr>
                                      <p:tavLst>
                                        <p:tav tm="0">
                                          <p:val>
                                            <p:strVal val="#ppt_y-#ppt_h/2"/>
                                          </p:val>
                                        </p:tav>
                                        <p:tav tm="100000">
                                          <p:val>
                                            <p:strVal val="#ppt_y"/>
                                          </p:val>
                                        </p:tav>
                                      </p:tavLst>
                                    </p:anim>
                                    <p:anim calcmode="lin" valueType="num">
                                      <p:cBhvr>
                                        <p:cTn id="29" dur="500" fill="hold"/>
                                        <p:tgtEl>
                                          <p:spTgt spid="8195">
                                            <p:txEl>
                                              <p:pRg st="2" end="2"/>
                                            </p:txEl>
                                          </p:spTgt>
                                        </p:tgtEl>
                                        <p:attrNameLst>
                                          <p:attrName>ppt_w</p:attrName>
                                        </p:attrNameLst>
                                      </p:cBhvr>
                                      <p:tavLst>
                                        <p:tav tm="0">
                                          <p:val>
                                            <p:strVal val="#ppt_w"/>
                                          </p:val>
                                        </p:tav>
                                        <p:tav tm="100000">
                                          <p:val>
                                            <p:strVal val="#ppt_w"/>
                                          </p:val>
                                        </p:tav>
                                      </p:tavLst>
                                    </p:anim>
                                    <p:anim calcmode="lin" valueType="num">
                                      <p:cBhvr>
                                        <p:cTn id="30" dur="500" fill="hold"/>
                                        <p:tgtEl>
                                          <p:spTgt spid="8195">
                                            <p:txEl>
                                              <p:pRg st="2" end="2"/>
                                            </p:txEl>
                                          </p:spTgt>
                                        </p:tgtEl>
                                        <p:attrNameLst>
                                          <p:attrName>ppt_h</p:attrName>
                                        </p:attrNameLst>
                                      </p:cBhvr>
                                      <p:tavLst>
                                        <p:tav tm="0">
                                          <p:val>
                                            <p:fltVal val="0"/>
                                          </p:val>
                                        </p:tav>
                                        <p:tav tm="100000">
                                          <p:val>
                                            <p:strVal val="#ppt_h"/>
                                          </p:val>
                                        </p:tav>
                                      </p:tavLst>
                                    </p:anim>
                                  </p:childTnLst>
                                </p:cTn>
                              </p:par>
                            </p:childTnLst>
                          </p:cTn>
                        </p:par>
                        <p:par>
                          <p:cTn id="31" fill="hold">
                            <p:stCondLst>
                              <p:cond delay="2500"/>
                            </p:stCondLst>
                            <p:childTnLst>
                              <p:par>
                                <p:cTn id="32" presetID="17" presetClass="entr" presetSubtype="1" fill="hold" grpId="0" nodeType="afterEffect">
                                  <p:stCondLst>
                                    <p:cond delay="0"/>
                                  </p:stCondLst>
                                  <p:childTnLst>
                                    <p:set>
                                      <p:cBhvr>
                                        <p:cTn id="33" dur="1" fill="hold">
                                          <p:stCondLst>
                                            <p:cond delay="0"/>
                                          </p:stCondLst>
                                        </p:cTn>
                                        <p:tgtEl>
                                          <p:spTgt spid="8195">
                                            <p:txEl>
                                              <p:pRg st="3" end="3"/>
                                            </p:txEl>
                                          </p:spTgt>
                                        </p:tgtEl>
                                        <p:attrNameLst>
                                          <p:attrName>style.visibility</p:attrName>
                                        </p:attrNameLst>
                                      </p:cBhvr>
                                      <p:to>
                                        <p:strVal val="visible"/>
                                      </p:to>
                                    </p:set>
                                    <p:anim calcmode="lin" valueType="num">
                                      <p:cBhvr>
                                        <p:cTn id="34"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8195">
                                            <p:txEl>
                                              <p:pRg st="3" end="3"/>
                                            </p:txEl>
                                          </p:spTgt>
                                        </p:tgtEl>
                                        <p:attrNameLst>
                                          <p:attrName>ppt_y</p:attrName>
                                        </p:attrNameLst>
                                      </p:cBhvr>
                                      <p:tavLst>
                                        <p:tav tm="0">
                                          <p:val>
                                            <p:strVal val="#ppt_y-#ppt_h/2"/>
                                          </p:val>
                                        </p:tav>
                                        <p:tav tm="100000">
                                          <p:val>
                                            <p:strVal val="#ppt_y"/>
                                          </p:val>
                                        </p:tav>
                                      </p:tavLst>
                                    </p:anim>
                                    <p:anim calcmode="lin" valueType="num">
                                      <p:cBhvr>
                                        <p:cTn id="36" dur="500" fill="hold"/>
                                        <p:tgtEl>
                                          <p:spTgt spid="8195">
                                            <p:txEl>
                                              <p:pRg st="3" end="3"/>
                                            </p:txEl>
                                          </p:spTgt>
                                        </p:tgtEl>
                                        <p:attrNameLst>
                                          <p:attrName>ppt_w</p:attrName>
                                        </p:attrNameLst>
                                      </p:cBhvr>
                                      <p:tavLst>
                                        <p:tav tm="0">
                                          <p:val>
                                            <p:strVal val="#ppt_w"/>
                                          </p:val>
                                        </p:tav>
                                        <p:tav tm="100000">
                                          <p:val>
                                            <p:strVal val="#ppt_w"/>
                                          </p:val>
                                        </p:tav>
                                      </p:tavLst>
                                    </p:anim>
                                    <p:anim calcmode="lin" valueType="num">
                                      <p:cBhvr>
                                        <p:cTn id="37" dur="500" fill="hold"/>
                                        <p:tgtEl>
                                          <p:spTgt spid="819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304800" y="228600"/>
            <a:ext cx="8393113" cy="5935663"/>
          </a:xfrm>
        </p:spPr>
        <p:txBody>
          <a:bodyPr>
            <a:normAutofit fontScale="25000" lnSpcReduction="20000"/>
          </a:bodyPr>
          <a:lstStyle/>
          <a:p>
            <a:r>
              <a:rPr lang="ru-RU" sz="4200" dirty="0" smtClean="0">
                <a:solidFill>
                  <a:schemeClr val="accent4">
                    <a:lumMod val="75000"/>
                  </a:schemeClr>
                </a:solidFill>
              </a:rPr>
              <a:t> </a:t>
            </a:r>
            <a:r>
              <a:rPr lang="ru-RU" sz="11100" dirty="0" smtClean="0">
                <a:solidFill>
                  <a:schemeClr val="accent4">
                    <a:lumMod val="75000"/>
                  </a:schemeClr>
                </a:solidFill>
              </a:rPr>
              <a:t>Педагогические приемы, </a:t>
            </a:r>
          </a:p>
          <a:p>
            <a:r>
              <a:rPr lang="ru-RU" sz="11100" dirty="0" smtClean="0">
                <a:solidFill>
                  <a:schemeClr val="accent4">
                    <a:lumMod val="75000"/>
                  </a:schemeClr>
                </a:solidFill>
              </a:rPr>
              <a:t> влияющие на произносительную сторону речи детей:</a:t>
            </a:r>
          </a:p>
          <a:p>
            <a:r>
              <a:rPr lang="ru-RU" sz="8000" dirty="0" smtClean="0">
                <a:solidFill>
                  <a:schemeClr val="bg1"/>
                </a:solidFill>
              </a:rPr>
              <a:t>- образец правильного произношения, выполнения задания, который дает педагог;</a:t>
            </a:r>
          </a:p>
          <a:p>
            <a:r>
              <a:rPr lang="ru-RU" sz="8000" dirty="0" smtClean="0">
                <a:solidFill>
                  <a:schemeClr val="bg1"/>
                </a:solidFill>
              </a:rPr>
              <a:t>- краткое или развернутое объяснение демонстрируемых качеств речи или движений речи двигательного аппарата;</a:t>
            </a:r>
          </a:p>
          <a:p>
            <a:r>
              <a:rPr lang="ru-RU" sz="8000" dirty="0" smtClean="0">
                <a:solidFill>
                  <a:schemeClr val="bg1"/>
                </a:solidFill>
              </a:rPr>
              <a:t>- утрированное (с подчеркнутой дикцией) произношение или интонирование звука (ударного слога, искажаемой детьми части слова);</a:t>
            </a:r>
          </a:p>
          <a:p>
            <a:r>
              <a:rPr lang="ru-RU" sz="8000" dirty="0" smtClean="0">
                <a:solidFill>
                  <a:schemeClr val="bg1"/>
                </a:solidFill>
              </a:rPr>
              <a:t>- образное называние звука или звукосочетания (</a:t>
            </a:r>
            <a:r>
              <a:rPr lang="ru-RU" sz="8000" dirty="0" err="1" smtClean="0">
                <a:solidFill>
                  <a:schemeClr val="bg1"/>
                </a:solidFill>
              </a:rPr>
              <a:t>з-з-з</a:t>
            </a:r>
            <a:r>
              <a:rPr lang="ru-RU" sz="8000" dirty="0" smtClean="0">
                <a:solidFill>
                  <a:schemeClr val="bg1"/>
                </a:solidFill>
              </a:rPr>
              <a:t> - песенка комара, </a:t>
            </a:r>
            <a:r>
              <a:rPr lang="ru-RU" sz="8000" dirty="0" err="1" smtClean="0">
                <a:solidFill>
                  <a:schemeClr val="bg1"/>
                </a:solidFill>
              </a:rPr>
              <a:t>ква-ква-ква-квакает</a:t>
            </a:r>
            <a:r>
              <a:rPr lang="ru-RU" sz="8000" smtClean="0">
                <a:solidFill>
                  <a:schemeClr val="bg1"/>
                </a:solidFill>
              </a:rPr>
              <a:t> лягушка);</a:t>
            </a:r>
            <a:endParaRPr lang="ru-RU" sz="8000" dirty="0" smtClean="0">
              <a:solidFill>
                <a:schemeClr val="bg1"/>
              </a:solidFill>
            </a:endParaRPr>
          </a:p>
          <a:p>
            <a:r>
              <a:rPr lang="ru-RU" sz="8000" dirty="0" smtClean="0">
                <a:solidFill>
                  <a:schemeClr val="bg1"/>
                </a:solidFill>
              </a:rPr>
              <a:t>- хоровые и индивидуальные повторения;</a:t>
            </a:r>
          </a:p>
          <a:p>
            <a:r>
              <a:rPr lang="ru-RU" sz="8000" dirty="0" smtClean="0">
                <a:solidFill>
                  <a:schemeClr val="bg1"/>
                </a:solidFill>
              </a:rPr>
              <a:t>- обоснование необходимости выполнить задание педагога;</a:t>
            </a:r>
          </a:p>
          <a:p>
            <a:r>
              <a:rPr lang="ru-RU" sz="8000" dirty="0" smtClean="0">
                <a:solidFill>
                  <a:schemeClr val="bg1"/>
                </a:solidFill>
              </a:rPr>
              <a:t>- индивидуальная мотивировка задания;</a:t>
            </a:r>
          </a:p>
          <a:p>
            <a:r>
              <a:rPr lang="ru-RU" sz="8000" dirty="0" smtClean="0">
                <a:solidFill>
                  <a:schemeClr val="bg1"/>
                </a:solidFill>
              </a:rPr>
              <a:t>- совместная речь ребенка и воспитателя, а также отраженная речь (незамедлительное повторение ребенком речи-образца);</a:t>
            </a:r>
          </a:p>
          <a:p>
            <a:r>
              <a:rPr lang="ru-RU" sz="8000" dirty="0" smtClean="0">
                <a:solidFill>
                  <a:schemeClr val="bg1"/>
                </a:solidFill>
              </a:rPr>
              <a:t>- оценка ответа или действия и исправления;</a:t>
            </a:r>
          </a:p>
          <a:p>
            <a:r>
              <a:rPr lang="ru-RU" sz="8000" dirty="0" smtClean="0">
                <a:solidFill>
                  <a:schemeClr val="bg1"/>
                </a:solidFill>
              </a:rPr>
              <a:t>- показ артикуляционных движений, демонстрация игрушки или картинки.</a:t>
            </a:r>
          </a:p>
          <a:p>
            <a:pPr algn="ctr" eaLnBrk="1" hangingPunct="1">
              <a:buFontTx/>
              <a:buNone/>
            </a:pPr>
            <a:endParaRPr lang="ru-RU" sz="3600" dirty="0" smtClean="0">
              <a:solidFill>
                <a:schemeClr val="accent4">
                  <a:lumMod val="75000"/>
                </a:scheme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9219">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9219">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9219">
                                            <p:txEl>
                                              <p:pRg st="0" end="0"/>
                                            </p:txEl>
                                          </p:spTgt>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 calcmode="lin" valueType="num">
                                      <p:cBhvr>
                                        <p:cTn id="14"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9219">
                                            <p:txEl>
                                              <p:pRg st="1" end="1"/>
                                            </p:txEl>
                                          </p:spTgt>
                                        </p:tgtEl>
                                        <p:attrNameLst>
                                          <p:attrName>ppt_y</p:attrName>
                                        </p:attrNameLst>
                                      </p:cBhvr>
                                      <p:tavLst>
                                        <p:tav tm="0">
                                          <p:val>
                                            <p:strVal val="#ppt_y-#ppt_h/2"/>
                                          </p:val>
                                        </p:tav>
                                        <p:tav tm="100000">
                                          <p:val>
                                            <p:strVal val="#ppt_y"/>
                                          </p:val>
                                        </p:tav>
                                      </p:tavLst>
                                    </p:anim>
                                    <p:anim calcmode="lin" valueType="num">
                                      <p:cBhvr>
                                        <p:cTn id="16" dur="500" fill="hold"/>
                                        <p:tgtEl>
                                          <p:spTgt spid="9219">
                                            <p:txEl>
                                              <p:pRg st="1" end="1"/>
                                            </p:txEl>
                                          </p:spTgt>
                                        </p:tgtEl>
                                        <p:attrNameLst>
                                          <p:attrName>ppt_w</p:attrName>
                                        </p:attrNameLst>
                                      </p:cBhvr>
                                      <p:tavLst>
                                        <p:tav tm="0">
                                          <p:val>
                                            <p:strVal val="#ppt_w"/>
                                          </p:val>
                                        </p:tav>
                                        <p:tav tm="100000">
                                          <p:val>
                                            <p:strVal val="#ppt_w"/>
                                          </p:val>
                                        </p:tav>
                                      </p:tavLst>
                                    </p:anim>
                                    <p:anim calcmode="lin" valueType="num">
                                      <p:cBhvr>
                                        <p:cTn id="17" dur="500" fill="hold"/>
                                        <p:tgtEl>
                                          <p:spTgt spid="9219">
                                            <p:txEl>
                                              <p:pRg st="1" end="1"/>
                                            </p:txEl>
                                          </p:spTgt>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7" presetClass="entr" presetSubtype="1" fill="hold" grpId="0" nodeType="after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 calcmode="lin" valueType="num">
                                      <p:cBhvr>
                                        <p:cTn id="21"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219">
                                            <p:txEl>
                                              <p:pRg st="2" end="2"/>
                                            </p:txEl>
                                          </p:spTgt>
                                        </p:tgtEl>
                                        <p:attrNameLst>
                                          <p:attrName>ppt_y</p:attrName>
                                        </p:attrNameLst>
                                      </p:cBhvr>
                                      <p:tavLst>
                                        <p:tav tm="0">
                                          <p:val>
                                            <p:strVal val="#ppt_y-#ppt_h/2"/>
                                          </p:val>
                                        </p:tav>
                                        <p:tav tm="100000">
                                          <p:val>
                                            <p:strVal val="#ppt_y"/>
                                          </p:val>
                                        </p:tav>
                                      </p:tavLst>
                                    </p:anim>
                                    <p:anim calcmode="lin" valueType="num">
                                      <p:cBhvr>
                                        <p:cTn id="23" dur="500" fill="hold"/>
                                        <p:tgtEl>
                                          <p:spTgt spid="9219">
                                            <p:txEl>
                                              <p:pRg st="2" end="2"/>
                                            </p:txEl>
                                          </p:spTgt>
                                        </p:tgtEl>
                                        <p:attrNameLst>
                                          <p:attrName>ppt_w</p:attrName>
                                        </p:attrNameLst>
                                      </p:cBhvr>
                                      <p:tavLst>
                                        <p:tav tm="0">
                                          <p:val>
                                            <p:strVal val="#ppt_w"/>
                                          </p:val>
                                        </p:tav>
                                        <p:tav tm="100000">
                                          <p:val>
                                            <p:strVal val="#ppt_w"/>
                                          </p:val>
                                        </p:tav>
                                      </p:tavLst>
                                    </p:anim>
                                    <p:anim calcmode="lin" valueType="num">
                                      <p:cBhvr>
                                        <p:cTn id="24" dur="500" fill="hold"/>
                                        <p:tgtEl>
                                          <p:spTgt spid="9219">
                                            <p:txEl>
                                              <p:pRg st="2" end="2"/>
                                            </p:txEl>
                                          </p:spTgt>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17" presetClass="entr" presetSubtype="1" fill="hold" grpId="0" nodeType="afterEffect">
                                  <p:stCondLst>
                                    <p:cond delay="0"/>
                                  </p:stCondLst>
                                  <p:childTnLst>
                                    <p:set>
                                      <p:cBhvr>
                                        <p:cTn id="27" dur="1" fill="hold">
                                          <p:stCondLst>
                                            <p:cond delay="0"/>
                                          </p:stCondLst>
                                        </p:cTn>
                                        <p:tgtEl>
                                          <p:spTgt spid="9219">
                                            <p:txEl>
                                              <p:pRg st="3" end="3"/>
                                            </p:txEl>
                                          </p:spTgt>
                                        </p:tgtEl>
                                        <p:attrNameLst>
                                          <p:attrName>style.visibility</p:attrName>
                                        </p:attrNameLst>
                                      </p:cBhvr>
                                      <p:to>
                                        <p:strVal val="visible"/>
                                      </p:to>
                                    </p:set>
                                    <p:anim calcmode="lin" valueType="num">
                                      <p:cBhvr>
                                        <p:cTn id="28"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9219">
                                            <p:txEl>
                                              <p:pRg st="3" end="3"/>
                                            </p:txEl>
                                          </p:spTgt>
                                        </p:tgtEl>
                                        <p:attrNameLst>
                                          <p:attrName>ppt_y</p:attrName>
                                        </p:attrNameLst>
                                      </p:cBhvr>
                                      <p:tavLst>
                                        <p:tav tm="0">
                                          <p:val>
                                            <p:strVal val="#ppt_y-#ppt_h/2"/>
                                          </p:val>
                                        </p:tav>
                                        <p:tav tm="100000">
                                          <p:val>
                                            <p:strVal val="#ppt_y"/>
                                          </p:val>
                                        </p:tav>
                                      </p:tavLst>
                                    </p:anim>
                                    <p:anim calcmode="lin" valueType="num">
                                      <p:cBhvr>
                                        <p:cTn id="30" dur="500" fill="hold"/>
                                        <p:tgtEl>
                                          <p:spTgt spid="9219">
                                            <p:txEl>
                                              <p:pRg st="3" end="3"/>
                                            </p:txEl>
                                          </p:spTgt>
                                        </p:tgtEl>
                                        <p:attrNameLst>
                                          <p:attrName>ppt_w</p:attrName>
                                        </p:attrNameLst>
                                      </p:cBhvr>
                                      <p:tavLst>
                                        <p:tav tm="0">
                                          <p:val>
                                            <p:strVal val="#ppt_w"/>
                                          </p:val>
                                        </p:tav>
                                        <p:tav tm="100000">
                                          <p:val>
                                            <p:strVal val="#ppt_w"/>
                                          </p:val>
                                        </p:tav>
                                      </p:tavLst>
                                    </p:anim>
                                    <p:anim calcmode="lin" valueType="num">
                                      <p:cBhvr>
                                        <p:cTn id="31" dur="500" fill="hold"/>
                                        <p:tgtEl>
                                          <p:spTgt spid="9219">
                                            <p:txEl>
                                              <p:pRg st="3" end="3"/>
                                            </p:txEl>
                                          </p:spTgt>
                                        </p:tgtEl>
                                        <p:attrNameLst>
                                          <p:attrName>ppt_h</p:attrName>
                                        </p:attrNameLst>
                                      </p:cBhvr>
                                      <p:tavLst>
                                        <p:tav tm="0">
                                          <p:val>
                                            <p:fltVal val="0"/>
                                          </p:val>
                                        </p:tav>
                                        <p:tav tm="100000">
                                          <p:val>
                                            <p:strVal val="#ppt_h"/>
                                          </p:val>
                                        </p:tav>
                                      </p:tavLst>
                                    </p:anim>
                                  </p:childTnLst>
                                </p:cTn>
                              </p:par>
                            </p:childTnLst>
                          </p:cTn>
                        </p:par>
                        <p:par>
                          <p:cTn id="32" fill="hold">
                            <p:stCondLst>
                              <p:cond delay="2000"/>
                            </p:stCondLst>
                            <p:childTnLst>
                              <p:par>
                                <p:cTn id="33" presetID="17" presetClass="entr" presetSubtype="1" fill="hold" grpId="0" nodeType="afterEffect">
                                  <p:stCondLst>
                                    <p:cond delay="0"/>
                                  </p:stCondLst>
                                  <p:childTnLst>
                                    <p:set>
                                      <p:cBhvr>
                                        <p:cTn id="34" dur="1" fill="hold">
                                          <p:stCondLst>
                                            <p:cond delay="0"/>
                                          </p:stCondLst>
                                        </p:cTn>
                                        <p:tgtEl>
                                          <p:spTgt spid="9219">
                                            <p:txEl>
                                              <p:pRg st="4" end="4"/>
                                            </p:txEl>
                                          </p:spTgt>
                                        </p:tgtEl>
                                        <p:attrNameLst>
                                          <p:attrName>style.visibility</p:attrName>
                                        </p:attrNameLst>
                                      </p:cBhvr>
                                      <p:to>
                                        <p:strVal val="visible"/>
                                      </p:to>
                                    </p:set>
                                    <p:anim calcmode="lin" valueType="num">
                                      <p:cBhvr>
                                        <p:cTn id="35"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9219">
                                            <p:txEl>
                                              <p:pRg st="4" end="4"/>
                                            </p:txEl>
                                          </p:spTgt>
                                        </p:tgtEl>
                                        <p:attrNameLst>
                                          <p:attrName>ppt_y</p:attrName>
                                        </p:attrNameLst>
                                      </p:cBhvr>
                                      <p:tavLst>
                                        <p:tav tm="0">
                                          <p:val>
                                            <p:strVal val="#ppt_y-#ppt_h/2"/>
                                          </p:val>
                                        </p:tav>
                                        <p:tav tm="100000">
                                          <p:val>
                                            <p:strVal val="#ppt_y"/>
                                          </p:val>
                                        </p:tav>
                                      </p:tavLst>
                                    </p:anim>
                                    <p:anim calcmode="lin" valueType="num">
                                      <p:cBhvr>
                                        <p:cTn id="37" dur="500" fill="hold"/>
                                        <p:tgtEl>
                                          <p:spTgt spid="9219">
                                            <p:txEl>
                                              <p:pRg st="4" end="4"/>
                                            </p:txEl>
                                          </p:spTgt>
                                        </p:tgtEl>
                                        <p:attrNameLst>
                                          <p:attrName>ppt_w</p:attrName>
                                        </p:attrNameLst>
                                      </p:cBhvr>
                                      <p:tavLst>
                                        <p:tav tm="0">
                                          <p:val>
                                            <p:strVal val="#ppt_w"/>
                                          </p:val>
                                        </p:tav>
                                        <p:tav tm="100000">
                                          <p:val>
                                            <p:strVal val="#ppt_w"/>
                                          </p:val>
                                        </p:tav>
                                      </p:tavLst>
                                    </p:anim>
                                    <p:anim calcmode="lin" valueType="num">
                                      <p:cBhvr>
                                        <p:cTn id="38" dur="500" fill="hold"/>
                                        <p:tgtEl>
                                          <p:spTgt spid="9219">
                                            <p:txEl>
                                              <p:pRg st="4" end="4"/>
                                            </p:txEl>
                                          </p:spTgt>
                                        </p:tgtEl>
                                        <p:attrNameLst>
                                          <p:attrName>ppt_h</p:attrName>
                                        </p:attrNameLst>
                                      </p:cBhvr>
                                      <p:tavLst>
                                        <p:tav tm="0">
                                          <p:val>
                                            <p:fltVal val="0"/>
                                          </p:val>
                                        </p:tav>
                                        <p:tav tm="100000">
                                          <p:val>
                                            <p:strVal val="#ppt_h"/>
                                          </p:val>
                                        </p:tav>
                                      </p:tavLst>
                                    </p:anim>
                                  </p:childTnLst>
                                </p:cTn>
                              </p:par>
                            </p:childTnLst>
                          </p:cTn>
                        </p:par>
                        <p:par>
                          <p:cTn id="39" fill="hold">
                            <p:stCondLst>
                              <p:cond delay="2500"/>
                            </p:stCondLst>
                            <p:childTnLst>
                              <p:par>
                                <p:cTn id="40" presetID="17" presetClass="entr" presetSubtype="1" fill="hold" grpId="0" nodeType="afterEffect">
                                  <p:stCondLst>
                                    <p:cond delay="0"/>
                                  </p:stCondLst>
                                  <p:childTnLst>
                                    <p:set>
                                      <p:cBhvr>
                                        <p:cTn id="41" dur="1" fill="hold">
                                          <p:stCondLst>
                                            <p:cond delay="0"/>
                                          </p:stCondLst>
                                        </p:cTn>
                                        <p:tgtEl>
                                          <p:spTgt spid="9219">
                                            <p:txEl>
                                              <p:pRg st="5" end="5"/>
                                            </p:txEl>
                                          </p:spTgt>
                                        </p:tgtEl>
                                        <p:attrNameLst>
                                          <p:attrName>style.visibility</p:attrName>
                                        </p:attrNameLst>
                                      </p:cBhvr>
                                      <p:to>
                                        <p:strVal val="visible"/>
                                      </p:to>
                                    </p:set>
                                    <p:anim calcmode="lin" valueType="num">
                                      <p:cBhvr>
                                        <p:cTn id="42"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p:cTn id="43" dur="500" fill="hold"/>
                                        <p:tgtEl>
                                          <p:spTgt spid="9219">
                                            <p:txEl>
                                              <p:pRg st="5" end="5"/>
                                            </p:txEl>
                                          </p:spTgt>
                                        </p:tgtEl>
                                        <p:attrNameLst>
                                          <p:attrName>ppt_y</p:attrName>
                                        </p:attrNameLst>
                                      </p:cBhvr>
                                      <p:tavLst>
                                        <p:tav tm="0">
                                          <p:val>
                                            <p:strVal val="#ppt_y-#ppt_h/2"/>
                                          </p:val>
                                        </p:tav>
                                        <p:tav tm="100000">
                                          <p:val>
                                            <p:strVal val="#ppt_y"/>
                                          </p:val>
                                        </p:tav>
                                      </p:tavLst>
                                    </p:anim>
                                    <p:anim calcmode="lin" valueType="num">
                                      <p:cBhvr>
                                        <p:cTn id="44" dur="500" fill="hold"/>
                                        <p:tgtEl>
                                          <p:spTgt spid="9219">
                                            <p:txEl>
                                              <p:pRg st="5" end="5"/>
                                            </p:txEl>
                                          </p:spTgt>
                                        </p:tgtEl>
                                        <p:attrNameLst>
                                          <p:attrName>ppt_w</p:attrName>
                                        </p:attrNameLst>
                                      </p:cBhvr>
                                      <p:tavLst>
                                        <p:tav tm="0">
                                          <p:val>
                                            <p:strVal val="#ppt_w"/>
                                          </p:val>
                                        </p:tav>
                                        <p:tav tm="100000">
                                          <p:val>
                                            <p:strVal val="#ppt_w"/>
                                          </p:val>
                                        </p:tav>
                                      </p:tavLst>
                                    </p:anim>
                                    <p:anim calcmode="lin" valueType="num">
                                      <p:cBhvr>
                                        <p:cTn id="45" dur="500" fill="hold"/>
                                        <p:tgtEl>
                                          <p:spTgt spid="9219">
                                            <p:txEl>
                                              <p:pRg st="5" end="5"/>
                                            </p:txEl>
                                          </p:spTgt>
                                        </p:tgtEl>
                                        <p:attrNameLst>
                                          <p:attrName>ppt_h</p:attrName>
                                        </p:attrNameLst>
                                      </p:cBhvr>
                                      <p:tavLst>
                                        <p:tav tm="0">
                                          <p:val>
                                            <p:fltVal val="0"/>
                                          </p:val>
                                        </p:tav>
                                        <p:tav tm="100000">
                                          <p:val>
                                            <p:strVal val="#ppt_h"/>
                                          </p:val>
                                        </p:tav>
                                      </p:tavLst>
                                    </p:anim>
                                  </p:childTnLst>
                                </p:cTn>
                              </p:par>
                            </p:childTnLst>
                          </p:cTn>
                        </p:par>
                        <p:par>
                          <p:cTn id="46" fill="hold">
                            <p:stCondLst>
                              <p:cond delay="3000"/>
                            </p:stCondLst>
                            <p:childTnLst>
                              <p:par>
                                <p:cTn id="47" presetID="17" presetClass="entr" presetSubtype="1" fill="hold" grpId="0" nodeType="afterEffect">
                                  <p:stCondLst>
                                    <p:cond delay="0"/>
                                  </p:stCondLst>
                                  <p:childTnLst>
                                    <p:set>
                                      <p:cBhvr>
                                        <p:cTn id="48" dur="1" fill="hold">
                                          <p:stCondLst>
                                            <p:cond delay="0"/>
                                          </p:stCondLst>
                                        </p:cTn>
                                        <p:tgtEl>
                                          <p:spTgt spid="9219">
                                            <p:txEl>
                                              <p:pRg st="6" end="6"/>
                                            </p:txEl>
                                          </p:spTgt>
                                        </p:tgtEl>
                                        <p:attrNameLst>
                                          <p:attrName>style.visibility</p:attrName>
                                        </p:attrNameLst>
                                      </p:cBhvr>
                                      <p:to>
                                        <p:strVal val="visible"/>
                                      </p:to>
                                    </p:set>
                                    <p:anim calcmode="lin" valueType="num">
                                      <p:cBhvr>
                                        <p:cTn id="49"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p:cTn id="50" dur="500" fill="hold"/>
                                        <p:tgtEl>
                                          <p:spTgt spid="9219">
                                            <p:txEl>
                                              <p:pRg st="6" end="6"/>
                                            </p:txEl>
                                          </p:spTgt>
                                        </p:tgtEl>
                                        <p:attrNameLst>
                                          <p:attrName>ppt_y</p:attrName>
                                        </p:attrNameLst>
                                      </p:cBhvr>
                                      <p:tavLst>
                                        <p:tav tm="0">
                                          <p:val>
                                            <p:strVal val="#ppt_y-#ppt_h/2"/>
                                          </p:val>
                                        </p:tav>
                                        <p:tav tm="100000">
                                          <p:val>
                                            <p:strVal val="#ppt_y"/>
                                          </p:val>
                                        </p:tav>
                                      </p:tavLst>
                                    </p:anim>
                                    <p:anim calcmode="lin" valueType="num">
                                      <p:cBhvr>
                                        <p:cTn id="51" dur="500" fill="hold"/>
                                        <p:tgtEl>
                                          <p:spTgt spid="9219">
                                            <p:txEl>
                                              <p:pRg st="6" end="6"/>
                                            </p:txEl>
                                          </p:spTgt>
                                        </p:tgtEl>
                                        <p:attrNameLst>
                                          <p:attrName>ppt_w</p:attrName>
                                        </p:attrNameLst>
                                      </p:cBhvr>
                                      <p:tavLst>
                                        <p:tav tm="0">
                                          <p:val>
                                            <p:strVal val="#ppt_w"/>
                                          </p:val>
                                        </p:tav>
                                        <p:tav tm="100000">
                                          <p:val>
                                            <p:strVal val="#ppt_w"/>
                                          </p:val>
                                        </p:tav>
                                      </p:tavLst>
                                    </p:anim>
                                    <p:anim calcmode="lin" valueType="num">
                                      <p:cBhvr>
                                        <p:cTn id="52" dur="500" fill="hold"/>
                                        <p:tgtEl>
                                          <p:spTgt spid="9219">
                                            <p:txEl>
                                              <p:pRg st="6" end="6"/>
                                            </p:txEl>
                                          </p:spTgt>
                                        </p:tgtEl>
                                        <p:attrNameLst>
                                          <p:attrName>ppt_h</p:attrName>
                                        </p:attrNameLst>
                                      </p:cBhvr>
                                      <p:tavLst>
                                        <p:tav tm="0">
                                          <p:val>
                                            <p:fltVal val="0"/>
                                          </p:val>
                                        </p:tav>
                                        <p:tav tm="100000">
                                          <p:val>
                                            <p:strVal val="#ppt_h"/>
                                          </p:val>
                                        </p:tav>
                                      </p:tavLst>
                                    </p:anim>
                                  </p:childTnLst>
                                </p:cTn>
                              </p:par>
                            </p:childTnLst>
                          </p:cTn>
                        </p:par>
                        <p:par>
                          <p:cTn id="53" fill="hold">
                            <p:stCondLst>
                              <p:cond delay="3500"/>
                            </p:stCondLst>
                            <p:childTnLst>
                              <p:par>
                                <p:cTn id="54" presetID="17" presetClass="entr" presetSubtype="1" fill="hold" grpId="0" nodeType="afterEffect">
                                  <p:stCondLst>
                                    <p:cond delay="0"/>
                                  </p:stCondLst>
                                  <p:childTnLst>
                                    <p:set>
                                      <p:cBhvr>
                                        <p:cTn id="55" dur="1" fill="hold">
                                          <p:stCondLst>
                                            <p:cond delay="0"/>
                                          </p:stCondLst>
                                        </p:cTn>
                                        <p:tgtEl>
                                          <p:spTgt spid="9219">
                                            <p:txEl>
                                              <p:pRg st="7" end="7"/>
                                            </p:txEl>
                                          </p:spTgt>
                                        </p:tgtEl>
                                        <p:attrNameLst>
                                          <p:attrName>style.visibility</p:attrName>
                                        </p:attrNameLst>
                                      </p:cBhvr>
                                      <p:to>
                                        <p:strVal val="visible"/>
                                      </p:to>
                                    </p:set>
                                    <p:anim calcmode="lin" valueType="num">
                                      <p:cBhvr>
                                        <p:cTn id="56"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p:cTn id="57" dur="500" fill="hold"/>
                                        <p:tgtEl>
                                          <p:spTgt spid="9219">
                                            <p:txEl>
                                              <p:pRg st="7" end="7"/>
                                            </p:txEl>
                                          </p:spTgt>
                                        </p:tgtEl>
                                        <p:attrNameLst>
                                          <p:attrName>ppt_y</p:attrName>
                                        </p:attrNameLst>
                                      </p:cBhvr>
                                      <p:tavLst>
                                        <p:tav tm="0">
                                          <p:val>
                                            <p:strVal val="#ppt_y-#ppt_h/2"/>
                                          </p:val>
                                        </p:tav>
                                        <p:tav tm="100000">
                                          <p:val>
                                            <p:strVal val="#ppt_y"/>
                                          </p:val>
                                        </p:tav>
                                      </p:tavLst>
                                    </p:anim>
                                    <p:anim calcmode="lin" valueType="num">
                                      <p:cBhvr>
                                        <p:cTn id="58" dur="500" fill="hold"/>
                                        <p:tgtEl>
                                          <p:spTgt spid="9219">
                                            <p:txEl>
                                              <p:pRg st="7" end="7"/>
                                            </p:txEl>
                                          </p:spTgt>
                                        </p:tgtEl>
                                        <p:attrNameLst>
                                          <p:attrName>ppt_w</p:attrName>
                                        </p:attrNameLst>
                                      </p:cBhvr>
                                      <p:tavLst>
                                        <p:tav tm="0">
                                          <p:val>
                                            <p:strVal val="#ppt_w"/>
                                          </p:val>
                                        </p:tav>
                                        <p:tav tm="100000">
                                          <p:val>
                                            <p:strVal val="#ppt_w"/>
                                          </p:val>
                                        </p:tav>
                                      </p:tavLst>
                                    </p:anim>
                                    <p:anim calcmode="lin" valueType="num">
                                      <p:cBhvr>
                                        <p:cTn id="59" dur="500" fill="hold"/>
                                        <p:tgtEl>
                                          <p:spTgt spid="9219">
                                            <p:txEl>
                                              <p:pRg st="7" end="7"/>
                                            </p:txEl>
                                          </p:spTgt>
                                        </p:tgtEl>
                                        <p:attrNameLst>
                                          <p:attrName>ppt_h</p:attrName>
                                        </p:attrNameLst>
                                      </p:cBhvr>
                                      <p:tavLst>
                                        <p:tav tm="0">
                                          <p:val>
                                            <p:fltVal val="0"/>
                                          </p:val>
                                        </p:tav>
                                        <p:tav tm="100000">
                                          <p:val>
                                            <p:strVal val="#ppt_h"/>
                                          </p:val>
                                        </p:tav>
                                      </p:tavLst>
                                    </p:anim>
                                  </p:childTnLst>
                                </p:cTn>
                              </p:par>
                            </p:childTnLst>
                          </p:cTn>
                        </p:par>
                        <p:par>
                          <p:cTn id="60" fill="hold">
                            <p:stCondLst>
                              <p:cond delay="4000"/>
                            </p:stCondLst>
                            <p:childTnLst>
                              <p:par>
                                <p:cTn id="61" presetID="17" presetClass="entr" presetSubtype="1" fill="hold" grpId="0" nodeType="afterEffect">
                                  <p:stCondLst>
                                    <p:cond delay="0"/>
                                  </p:stCondLst>
                                  <p:childTnLst>
                                    <p:set>
                                      <p:cBhvr>
                                        <p:cTn id="62" dur="1" fill="hold">
                                          <p:stCondLst>
                                            <p:cond delay="0"/>
                                          </p:stCondLst>
                                        </p:cTn>
                                        <p:tgtEl>
                                          <p:spTgt spid="9219">
                                            <p:txEl>
                                              <p:pRg st="8" end="8"/>
                                            </p:txEl>
                                          </p:spTgt>
                                        </p:tgtEl>
                                        <p:attrNameLst>
                                          <p:attrName>style.visibility</p:attrName>
                                        </p:attrNameLst>
                                      </p:cBhvr>
                                      <p:to>
                                        <p:strVal val="visible"/>
                                      </p:to>
                                    </p:set>
                                    <p:anim calcmode="lin" valueType="num">
                                      <p:cBhvr>
                                        <p:cTn id="63"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p:cTn id="64" dur="500" fill="hold"/>
                                        <p:tgtEl>
                                          <p:spTgt spid="9219">
                                            <p:txEl>
                                              <p:pRg st="8" end="8"/>
                                            </p:txEl>
                                          </p:spTgt>
                                        </p:tgtEl>
                                        <p:attrNameLst>
                                          <p:attrName>ppt_y</p:attrName>
                                        </p:attrNameLst>
                                      </p:cBhvr>
                                      <p:tavLst>
                                        <p:tav tm="0">
                                          <p:val>
                                            <p:strVal val="#ppt_y-#ppt_h/2"/>
                                          </p:val>
                                        </p:tav>
                                        <p:tav tm="100000">
                                          <p:val>
                                            <p:strVal val="#ppt_y"/>
                                          </p:val>
                                        </p:tav>
                                      </p:tavLst>
                                    </p:anim>
                                    <p:anim calcmode="lin" valueType="num">
                                      <p:cBhvr>
                                        <p:cTn id="65" dur="500" fill="hold"/>
                                        <p:tgtEl>
                                          <p:spTgt spid="9219">
                                            <p:txEl>
                                              <p:pRg st="8" end="8"/>
                                            </p:txEl>
                                          </p:spTgt>
                                        </p:tgtEl>
                                        <p:attrNameLst>
                                          <p:attrName>ppt_w</p:attrName>
                                        </p:attrNameLst>
                                      </p:cBhvr>
                                      <p:tavLst>
                                        <p:tav tm="0">
                                          <p:val>
                                            <p:strVal val="#ppt_w"/>
                                          </p:val>
                                        </p:tav>
                                        <p:tav tm="100000">
                                          <p:val>
                                            <p:strVal val="#ppt_w"/>
                                          </p:val>
                                        </p:tav>
                                      </p:tavLst>
                                    </p:anim>
                                    <p:anim calcmode="lin" valueType="num">
                                      <p:cBhvr>
                                        <p:cTn id="66" dur="500" fill="hold"/>
                                        <p:tgtEl>
                                          <p:spTgt spid="9219">
                                            <p:txEl>
                                              <p:pRg st="8" end="8"/>
                                            </p:txEl>
                                          </p:spTgt>
                                        </p:tgtEl>
                                        <p:attrNameLst>
                                          <p:attrName>ppt_h</p:attrName>
                                        </p:attrNameLst>
                                      </p:cBhvr>
                                      <p:tavLst>
                                        <p:tav tm="0">
                                          <p:val>
                                            <p:fltVal val="0"/>
                                          </p:val>
                                        </p:tav>
                                        <p:tav tm="100000">
                                          <p:val>
                                            <p:strVal val="#ppt_h"/>
                                          </p:val>
                                        </p:tav>
                                      </p:tavLst>
                                    </p:anim>
                                  </p:childTnLst>
                                </p:cTn>
                              </p:par>
                            </p:childTnLst>
                          </p:cTn>
                        </p:par>
                        <p:par>
                          <p:cTn id="67" fill="hold">
                            <p:stCondLst>
                              <p:cond delay="4500"/>
                            </p:stCondLst>
                            <p:childTnLst>
                              <p:par>
                                <p:cTn id="68" presetID="17" presetClass="entr" presetSubtype="1" fill="hold" grpId="0" nodeType="afterEffect">
                                  <p:stCondLst>
                                    <p:cond delay="0"/>
                                  </p:stCondLst>
                                  <p:childTnLst>
                                    <p:set>
                                      <p:cBhvr>
                                        <p:cTn id="69" dur="1" fill="hold">
                                          <p:stCondLst>
                                            <p:cond delay="0"/>
                                          </p:stCondLst>
                                        </p:cTn>
                                        <p:tgtEl>
                                          <p:spTgt spid="9219">
                                            <p:txEl>
                                              <p:pRg st="9" end="9"/>
                                            </p:txEl>
                                          </p:spTgt>
                                        </p:tgtEl>
                                        <p:attrNameLst>
                                          <p:attrName>style.visibility</p:attrName>
                                        </p:attrNameLst>
                                      </p:cBhvr>
                                      <p:to>
                                        <p:strVal val="visible"/>
                                      </p:to>
                                    </p:set>
                                    <p:anim calcmode="lin" valueType="num">
                                      <p:cBhvr>
                                        <p:cTn id="70" dur="500" fill="hold"/>
                                        <p:tgtEl>
                                          <p:spTgt spid="9219">
                                            <p:txEl>
                                              <p:pRg st="9" end="9"/>
                                            </p:txEl>
                                          </p:spTgt>
                                        </p:tgtEl>
                                        <p:attrNameLst>
                                          <p:attrName>ppt_x</p:attrName>
                                        </p:attrNameLst>
                                      </p:cBhvr>
                                      <p:tavLst>
                                        <p:tav tm="0">
                                          <p:val>
                                            <p:strVal val="#ppt_x"/>
                                          </p:val>
                                        </p:tav>
                                        <p:tav tm="100000">
                                          <p:val>
                                            <p:strVal val="#ppt_x"/>
                                          </p:val>
                                        </p:tav>
                                      </p:tavLst>
                                    </p:anim>
                                    <p:anim calcmode="lin" valueType="num">
                                      <p:cBhvr>
                                        <p:cTn id="71" dur="500" fill="hold"/>
                                        <p:tgtEl>
                                          <p:spTgt spid="9219">
                                            <p:txEl>
                                              <p:pRg st="9" end="9"/>
                                            </p:txEl>
                                          </p:spTgt>
                                        </p:tgtEl>
                                        <p:attrNameLst>
                                          <p:attrName>ppt_y</p:attrName>
                                        </p:attrNameLst>
                                      </p:cBhvr>
                                      <p:tavLst>
                                        <p:tav tm="0">
                                          <p:val>
                                            <p:strVal val="#ppt_y-#ppt_h/2"/>
                                          </p:val>
                                        </p:tav>
                                        <p:tav tm="100000">
                                          <p:val>
                                            <p:strVal val="#ppt_y"/>
                                          </p:val>
                                        </p:tav>
                                      </p:tavLst>
                                    </p:anim>
                                    <p:anim calcmode="lin" valueType="num">
                                      <p:cBhvr>
                                        <p:cTn id="72" dur="500" fill="hold"/>
                                        <p:tgtEl>
                                          <p:spTgt spid="9219">
                                            <p:txEl>
                                              <p:pRg st="9" end="9"/>
                                            </p:txEl>
                                          </p:spTgt>
                                        </p:tgtEl>
                                        <p:attrNameLst>
                                          <p:attrName>ppt_w</p:attrName>
                                        </p:attrNameLst>
                                      </p:cBhvr>
                                      <p:tavLst>
                                        <p:tav tm="0">
                                          <p:val>
                                            <p:strVal val="#ppt_w"/>
                                          </p:val>
                                        </p:tav>
                                        <p:tav tm="100000">
                                          <p:val>
                                            <p:strVal val="#ppt_w"/>
                                          </p:val>
                                        </p:tav>
                                      </p:tavLst>
                                    </p:anim>
                                    <p:anim calcmode="lin" valueType="num">
                                      <p:cBhvr>
                                        <p:cTn id="73" dur="500" fill="hold"/>
                                        <p:tgtEl>
                                          <p:spTgt spid="9219">
                                            <p:txEl>
                                              <p:pRg st="9" end="9"/>
                                            </p:txEl>
                                          </p:spTgt>
                                        </p:tgtEl>
                                        <p:attrNameLst>
                                          <p:attrName>ppt_h</p:attrName>
                                        </p:attrNameLst>
                                      </p:cBhvr>
                                      <p:tavLst>
                                        <p:tav tm="0">
                                          <p:val>
                                            <p:fltVal val="0"/>
                                          </p:val>
                                        </p:tav>
                                        <p:tav tm="100000">
                                          <p:val>
                                            <p:strVal val="#ppt_h"/>
                                          </p:val>
                                        </p:tav>
                                      </p:tavLst>
                                    </p:anim>
                                  </p:childTnLst>
                                </p:cTn>
                              </p:par>
                            </p:childTnLst>
                          </p:cTn>
                        </p:par>
                        <p:par>
                          <p:cTn id="74" fill="hold">
                            <p:stCondLst>
                              <p:cond delay="5000"/>
                            </p:stCondLst>
                            <p:childTnLst>
                              <p:par>
                                <p:cTn id="75" presetID="17" presetClass="entr" presetSubtype="1" fill="hold" grpId="0" nodeType="afterEffect">
                                  <p:stCondLst>
                                    <p:cond delay="0"/>
                                  </p:stCondLst>
                                  <p:childTnLst>
                                    <p:set>
                                      <p:cBhvr>
                                        <p:cTn id="76" dur="1" fill="hold">
                                          <p:stCondLst>
                                            <p:cond delay="0"/>
                                          </p:stCondLst>
                                        </p:cTn>
                                        <p:tgtEl>
                                          <p:spTgt spid="9219">
                                            <p:txEl>
                                              <p:pRg st="10" end="10"/>
                                            </p:txEl>
                                          </p:spTgt>
                                        </p:tgtEl>
                                        <p:attrNameLst>
                                          <p:attrName>style.visibility</p:attrName>
                                        </p:attrNameLst>
                                      </p:cBhvr>
                                      <p:to>
                                        <p:strVal val="visible"/>
                                      </p:to>
                                    </p:set>
                                    <p:anim calcmode="lin" valueType="num">
                                      <p:cBhvr>
                                        <p:cTn id="77" dur="500" fill="hold"/>
                                        <p:tgtEl>
                                          <p:spTgt spid="9219">
                                            <p:txEl>
                                              <p:pRg st="10" end="10"/>
                                            </p:txEl>
                                          </p:spTgt>
                                        </p:tgtEl>
                                        <p:attrNameLst>
                                          <p:attrName>ppt_x</p:attrName>
                                        </p:attrNameLst>
                                      </p:cBhvr>
                                      <p:tavLst>
                                        <p:tav tm="0">
                                          <p:val>
                                            <p:strVal val="#ppt_x"/>
                                          </p:val>
                                        </p:tav>
                                        <p:tav tm="100000">
                                          <p:val>
                                            <p:strVal val="#ppt_x"/>
                                          </p:val>
                                        </p:tav>
                                      </p:tavLst>
                                    </p:anim>
                                    <p:anim calcmode="lin" valueType="num">
                                      <p:cBhvr>
                                        <p:cTn id="78" dur="500" fill="hold"/>
                                        <p:tgtEl>
                                          <p:spTgt spid="9219">
                                            <p:txEl>
                                              <p:pRg st="10" end="10"/>
                                            </p:txEl>
                                          </p:spTgt>
                                        </p:tgtEl>
                                        <p:attrNameLst>
                                          <p:attrName>ppt_y</p:attrName>
                                        </p:attrNameLst>
                                      </p:cBhvr>
                                      <p:tavLst>
                                        <p:tav tm="0">
                                          <p:val>
                                            <p:strVal val="#ppt_y-#ppt_h/2"/>
                                          </p:val>
                                        </p:tav>
                                        <p:tav tm="100000">
                                          <p:val>
                                            <p:strVal val="#ppt_y"/>
                                          </p:val>
                                        </p:tav>
                                      </p:tavLst>
                                    </p:anim>
                                    <p:anim calcmode="lin" valueType="num">
                                      <p:cBhvr>
                                        <p:cTn id="79" dur="500" fill="hold"/>
                                        <p:tgtEl>
                                          <p:spTgt spid="9219">
                                            <p:txEl>
                                              <p:pRg st="10" end="10"/>
                                            </p:txEl>
                                          </p:spTgt>
                                        </p:tgtEl>
                                        <p:attrNameLst>
                                          <p:attrName>ppt_w</p:attrName>
                                        </p:attrNameLst>
                                      </p:cBhvr>
                                      <p:tavLst>
                                        <p:tav tm="0">
                                          <p:val>
                                            <p:strVal val="#ppt_w"/>
                                          </p:val>
                                        </p:tav>
                                        <p:tav tm="100000">
                                          <p:val>
                                            <p:strVal val="#ppt_w"/>
                                          </p:val>
                                        </p:tav>
                                      </p:tavLst>
                                    </p:anim>
                                    <p:anim calcmode="lin" valueType="num">
                                      <p:cBhvr>
                                        <p:cTn id="80" dur="500" fill="hold"/>
                                        <p:tgtEl>
                                          <p:spTgt spid="9219">
                                            <p:txEl>
                                              <p:pRg st="10" end="10"/>
                                            </p:txEl>
                                          </p:spTgt>
                                        </p:tgtEl>
                                        <p:attrNameLst>
                                          <p:attrName>ppt_h</p:attrName>
                                        </p:attrNameLst>
                                      </p:cBhvr>
                                      <p:tavLst>
                                        <p:tav tm="0">
                                          <p:val>
                                            <p:fltVal val="0"/>
                                          </p:val>
                                        </p:tav>
                                        <p:tav tm="100000">
                                          <p:val>
                                            <p:strVal val="#ppt_h"/>
                                          </p:val>
                                        </p:tav>
                                      </p:tavLst>
                                    </p:anim>
                                  </p:childTnLst>
                                </p:cTn>
                              </p:par>
                            </p:childTnLst>
                          </p:cTn>
                        </p:par>
                        <p:par>
                          <p:cTn id="81" fill="hold">
                            <p:stCondLst>
                              <p:cond delay="5500"/>
                            </p:stCondLst>
                            <p:childTnLst>
                              <p:par>
                                <p:cTn id="82" presetID="17" presetClass="entr" presetSubtype="1" fill="hold" grpId="0" nodeType="afterEffect">
                                  <p:stCondLst>
                                    <p:cond delay="0"/>
                                  </p:stCondLst>
                                  <p:childTnLst>
                                    <p:set>
                                      <p:cBhvr>
                                        <p:cTn id="83" dur="1" fill="hold">
                                          <p:stCondLst>
                                            <p:cond delay="0"/>
                                          </p:stCondLst>
                                        </p:cTn>
                                        <p:tgtEl>
                                          <p:spTgt spid="9219">
                                            <p:txEl>
                                              <p:pRg st="11" end="11"/>
                                            </p:txEl>
                                          </p:spTgt>
                                        </p:tgtEl>
                                        <p:attrNameLst>
                                          <p:attrName>style.visibility</p:attrName>
                                        </p:attrNameLst>
                                      </p:cBhvr>
                                      <p:to>
                                        <p:strVal val="visible"/>
                                      </p:to>
                                    </p:set>
                                    <p:anim calcmode="lin" valueType="num">
                                      <p:cBhvr>
                                        <p:cTn id="84" dur="500" fill="hold"/>
                                        <p:tgtEl>
                                          <p:spTgt spid="9219">
                                            <p:txEl>
                                              <p:pRg st="11" end="11"/>
                                            </p:txEl>
                                          </p:spTgt>
                                        </p:tgtEl>
                                        <p:attrNameLst>
                                          <p:attrName>ppt_x</p:attrName>
                                        </p:attrNameLst>
                                      </p:cBhvr>
                                      <p:tavLst>
                                        <p:tav tm="0">
                                          <p:val>
                                            <p:strVal val="#ppt_x"/>
                                          </p:val>
                                        </p:tav>
                                        <p:tav tm="100000">
                                          <p:val>
                                            <p:strVal val="#ppt_x"/>
                                          </p:val>
                                        </p:tav>
                                      </p:tavLst>
                                    </p:anim>
                                    <p:anim calcmode="lin" valueType="num">
                                      <p:cBhvr>
                                        <p:cTn id="85" dur="500" fill="hold"/>
                                        <p:tgtEl>
                                          <p:spTgt spid="9219">
                                            <p:txEl>
                                              <p:pRg st="11" end="11"/>
                                            </p:txEl>
                                          </p:spTgt>
                                        </p:tgtEl>
                                        <p:attrNameLst>
                                          <p:attrName>ppt_y</p:attrName>
                                        </p:attrNameLst>
                                      </p:cBhvr>
                                      <p:tavLst>
                                        <p:tav tm="0">
                                          <p:val>
                                            <p:strVal val="#ppt_y-#ppt_h/2"/>
                                          </p:val>
                                        </p:tav>
                                        <p:tav tm="100000">
                                          <p:val>
                                            <p:strVal val="#ppt_y"/>
                                          </p:val>
                                        </p:tav>
                                      </p:tavLst>
                                    </p:anim>
                                    <p:anim calcmode="lin" valueType="num">
                                      <p:cBhvr>
                                        <p:cTn id="86" dur="500" fill="hold"/>
                                        <p:tgtEl>
                                          <p:spTgt spid="9219">
                                            <p:txEl>
                                              <p:pRg st="11" end="11"/>
                                            </p:txEl>
                                          </p:spTgt>
                                        </p:tgtEl>
                                        <p:attrNameLst>
                                          <p:attrName>ppt_w</p:attrName>
                                        </p:attrNameLst>
                                      </p:cBhvr>
                                      <p:tavLst>
                                        <p:tav tm="0">
                                          <p:val>
                                            <p:strVal val="#ppt_w"/>
                                          </p:val>
                                        </p:tav>
                                        <p:tav tm="100000">
                                          <p:val>
                                            <p:strVal val="#ppt_w"/>
                                          </p:val>
                                        </p:tav>
                                      </p:tavLst>
                                    </p:anim>
                                    <p:anim calcmode="lin" valueType="num">
                                      <p:cBhvr>
                                        <p:cTn id="87" dur="500" fill="hold"/>
                                        <p:tgtEl>
                                          <p:spTgt spid="9219">
                                            <p:txEl>
                                              <p:pRg st="11" end="1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1000" y="1066800"/>
            <a:ext cx="8229600" cy="4709160"/>
          </a:xfrm>
        </p:spPr>
        <p:txBody>
          <a:bodyPr>
            <a:normAutofit lnSpcReduction="10000"/>
          </a:bodyPr>
          <a:lstStyle/>
          <a:p>
            <a:r>
              <a:rPr lang="ru-RU" dirty="0" smtClean="0">
                <a:solidFill>
                  <a:srgbClr val="002060"/>
                </a:solidFill>
              </a:rPr>
              <a:t> Своевременное овладение правильной речью имеет огромное значение  для формирования полноценной личности ребенка и успешного обучения его в школе.</a:t>
            </a:r>
          </a:p>
          <a:p>
            <a:pPr>
              <a:buNone/>
            </a:pPr>
            <a:r>
              <a:rPr lang="ru-RU" dirty="0" smtClean="0">
                <a:solidFill>
                  <a:srgbClr val="002060"/>
                </a:solidFill>
              </a:rPr>
              <a:t> </a:t>
            </a:r>
          </a:p>
          <a:p>
            <a:r>
              <a:rPr lang="ru-RU" dirty="0" smtClean="0">
                <a:solidFill>
                  <a:srgbClr val="002060"/>
                </a:solidFill>
              </a:rPr>
              <a:t>   Наиболее часто речевые дефекты наблюдаются в произношении, правильно формировать которое довольно сложно, поскольку ребёнку необходимо научиться управлять своими органами речи, осуществлять контроль за собственной речью и речью окружающих.</a:t>
            </a:r>
            <a:endParaRPr lang="ru-RU" dirty="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457200"/>
            <a:ext cx="8229600" cy="6096000"/>
          </a:xfrm>
        </p:spPr>
        <p:txBody>
          <a:bodyPr>
            <a:normAutofit fontScale="77500" lnSpcReduction="20000"/>
          </a:bodyPr>
          <a:lstStyle/>
          <a:p>
            <a:r>
              <a:rPr lang="ru-RU" dirty="0" smtClean="0"/>
              <a:t>    </a:t>
            </a:r>
            <a:r>
              <a:rPr lang="ru-RU" dirty="0" smtClean="0">
                <a:solidFill>
                  <a:srgbClr val="002060"/>
                </a:solidFill>
              </a:rPr>
              <a:t>   Ведущим приемом является </a:t>
            </a:r>
            <a:r>
              <a:rPr lang="ru-RU" u="sng" dirty="0" smtClean="0">
                <a:solidFill>
                  <a:srgbClr val="002060"/>
                </a:solidFill>
              </a:rPr>
              <a:t>образец правильного произношения</a:t>
            </a:r>
            <a:r>
              <a:rPr lang="ru-RU" dirty="0" smtClean="0">
                <a:solidFill>
                  <a:srgbClr val="002060"/>
                </a:solidFill>
              </a:rPr>
              <a:t>. Воспитатель должен подкреплять этот приём </a:t>
            </a:r>
            <a:r>
              <a:rPr lang="ru-RU" u="sng" dirty="0" smtClean="0">
                <a:solidFill>
                  <a:srgbClr val="002060"/>
                </a:solidFill>
              </a:rPr>
              <a:t>кратким</a:t>
            </a:r>
            <a:r>
              <a:rPr lang="ru-RU" dirty="0" smtClean="0">
                <a:solidFill>
                  <a:srgbClr val="002060"/>
                </a:solidFill>
              </a:rPr>
              <a:t> или </a:t>
            </a:r>
            <a:r>
              <a:rPr lang="ru-RU" u="sng" dirty="0" smtClean="0">
                <a:solidFill>
                  <a:srgbClr val="002060"/>
                </a:solidFill>
              </a:rPr>
              <a:t>развёрнутым объяснением</a:t>
            </a:r>
            <a:r>
              <a:rPr lang="ru-RU" dirty="0" smtClean="0">
                <a:solidFill>
                  <a:srgbClr val="002060"/>
                </a:solidFill>
              </a:rPr>
              <a:t> демонстрируемых качеств речи или движений артикуляционного аппарата («Вы слышите, что я не просто говорю слово со звуком «</a:t>
            </a:r>
            <a:r>
              <a:rPr lang="ru-RU" dirty="0" err="1" smtClean="0">
                <a:solidFill>
                  <a:srgbClr val="002060"/>
                </a:solidFill>
              </a:rPr>
              <a:t>р</a:t>
            </a:r>
            <a:r>
              <a:rPr lang="ru-RU" dirty="0" smtClean="0">
                <a:solidFill>
                  <a:srgbClr val="002060"/>
                </a:solidFill>
              </a:rPr>
              <a:t>», но специально выделяю этот звук, произношу его долго, протяжно: </a:t>
            </a:r>
            <a:r>
              <a:rPr lang="ru-RU" dirty="0" err="1" smtClean="0">
                <a:solidFill>
                  <a:srgbClr val="002060"/>
                </a:solidFill>
              </a:rPr>
              <a:t>а-р-р-р-буз</a:t>
            </a:r>
            <a:r>
              <a:rPr lang="ru-RU" dirty="0" smtClean="0">
                <a:solidFill>
                  <a:srgbClr val="002060"/>
                </a:solidFill>
              </a:rPr>
              <a:t>). При формировании фонематического слуха, </a:t>
            </a:r>
            <a:r>
              <a:rPr lang="ru-RU" dirty="0" err="1" smtClean="0">
                <a:solidFill>
                  <a:srgbClr val="002060"/>
                </a:solidFill>
              </a:rPr>
              <a:t>звуко</a:t>
            </a:r>
            <a:r>
              <a:rPr lang="ru-RU" dirty="0" smtClean="0">
                <a:solidFill>
                  <a:srgbClr val="002060"/>
                </a:solidFill>
              </a:rPr>
              <a:t>- и </a:t>
            </a:r>
            <a:r>
              <a:rPr lang="ru-RU" dirty="0" err="1" smtClean="0">
                <a:solidFill>
                  <a:srgbClr val="002060"/>
                </a:solidFill>
              </a:rPr>
              <a:t>словопроизношения</a:t>
            </a:r>
            <a:r>
              <a:rPr lang="ru-RU" dirty="0" smtClean="0">
                <a:solidFill>
                  <a:srgbClr val="002060"/>
                </a:solidFill>
              </a:rPr>
              <a:t> рекомендуется приём </a:t>
            </a:r>
            <a:r>
              <a:rPr lang="ru-RU" u="sng" dirty="0" smtClean="0">
                <a:solidFill>
                  <a:srgbClr val="002060"/>
                </a:solidFill>
              </a:rPr>
              <a:t>- утрированное</a:t>
            </a:r>
            <a:r>
              <a:rPr lang="ru-RU" dirty="0" smtClean="0">
                <a:solidFill>
                  <a:srgbClr val="002060"/>
                </a:solidFill>
              </a:rPr>
              <a:t> (с подчёркнутой дикцией) </a:t>
            </a:r>
            <a:r>
              <a:rPr lang="ru-RU" u="sng" dirty="0" smtClean="0">
                <a:solidFill>
                  <a:srgbClr val="002060"/>
                </a:solidFill>
              </a:rPr>
              <a:t>произношение</a:t>
            </a:r>
            <a:r>
              <a:rPr lang="ru-RU" dirty="0" smtClean="0">
                <a:solidFill>
                  <a:srgbClr val="002060"/>
                </a:solidFill>
              </a:rPr>
              <a:t> или интонирование звука (ударного слога). В младших группах часто используется </a:t>
            </a:r>
            <a:r>
              <a:rPr lang="ru-RU" u="sng" dirty="0" smtClean="0">
                <a:solidFill>
                  <a:srgbClr val="002060"/>
                </a:solidFill>
              </a:rPr>
              <a:t>образное называние звука </a:t>
            </a:r>
            <a:r>
              <a:rPr lang="ru-RU" dirty="0" smtClean="0">
                <a:solidFill>
                  <a:srgbClr val="002060"/>
                </a:solidFill>
              </a:rPr>
              <a:t>или звукосочетания (</a:t>
            </a:r>
            <a:r>
              <a:rPr lang="ru-RU" dirty="0" err="1" smtClean="0">
                <a:solidFill>
                  <a:srgbClr val="002060"/>
                </a:solidFill>
              </a:rPr>
              <a:t>ззз</a:t>
            </a:r>
            <a:r>
              <a:rPr lang="ru-RU" dirty="0" smtClean="0">
                <a:solidFill>
                  <a:srgbClr val="002060"/>
                </a:solidFill>
              </a:rPr>
              <a:t> - песенка комара, туп-туп-туп - топает козлёнок). Показ и объяснение артикуляции в этих группах часто включается в игровой сюжет («Сказка Весёлого Язычка»). Активным приёмом является </a:t>
            </a:r>
            <a:r>
              <a:rPr lang="ru-RU" u="sng" dirty="0" smtClean="0">
                <a:solidFill>
                  <a:srgbClr val="002060"/>
                </a:solidFill>
              </a:rPr>
              <a:t>повторение</a:t>
            </a:r>
            <a:r>
              <a:rPr lang="ru-RU" dirty="0" smtClean="0">
                <a:solidFill>
                  <a:srgbClr val="002060"/>
                </a:solidFill>
              </a:rPr>
              <a:t>.   Именно этот приём обеспечивает тренировку </a:t>
            </a:r>
            <a:r>
              <a:rPr lang="ru-RU" dirty="0" err="1" smtClean="0">
                <a:solidFill>
                  <a:srgbClr val="002060"/>
                </a:solidFill>
              </a:rPr>
              <a:t>речедвигательного</a:t>
            </a:r>
            <a:r>
              <a:rPr lang="ru-RU" dirty="0" smtClean="0">
                <a:solidFill>
                  <a:srgbClr val="002060"/>
                </a:solidFill>
              </a:rPr>
              <a:t> аппарата, так важную в формировании звуковой культуры речи. Особенно полезны </a:t>
            </a:r>
            <a:r>
              <a:rPr lang="ru-RU" u="sng" dirty="0" smtClean="0">
                <a:solidFill>
                  <a:srgbClr val="002060"/>
                </a:solidFill>
              </a:rPr>
              <a:t>негромкие проговаривания звуков</a:t>
            </a:r>
            <a:r>
              <a:rPr lang="ru-RU" dirty="0" smtClean="0">
                <a:solidFill>
                  <a:srgbClr val="002060"/>
                </a:solidFill>
              </a:rPr>
              <a:t> небольшими подгруппами, когда дети могут прислушаться к ответам товарищей.</a:t>
            </a:r>
          </a:p>
          <a:p>
            <a:endParaRPr lang="ru-RU" dirty="0">
              <a:solidFill>
                <a:srgbClr val="00206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381000"/>
            <a:ext cx="8382000" cy="5928360"/>
          </a:xfrm>
        </p:spPr>
        <p:txBody>
          <a:bodyPr>
            <a:normAutofit fontScale="77500" lnSpcReduction="20000"/>
          </a:bodyPr>
          <a:lstStyle/>
          <a:p>
            <a:r>
              <a:rPr lang="ru-RU" dirty="0" smtClean="0"/>
              <a:t>   </a:t>
            </a:r>
            <a:r>
              <a:rPr lang="ru-RU" dirty="0" smtClean="0">
                <a:solidFill>
                  <a:srgbClr val="002060"/>
                </a:solidFill>
              </a:rPr>
              <a:t>   Повышает качество ответов такой приём, как </a:t>
            </a:r>
            <a:r>
              <a:rPr lang="ru-RU" u="sng" dirty="0" smtClean="0">
                <a:solidFill>
                  <a:srgbClr val="002060"/>
                </a:solidFill>
              </a:rPr>
              <a:t>обоснование необходимости</a:t>
            </a:r>
            <a:r>
              <a:rPr lang="ru-RU" dirty="0" smtClean="0">
                <a:solidFill>
                  <a:srgbClr val="002060"/>
                </a:solidFill>
              </a:rPr>
              <a:t> выполнить задание педагога. Оно даётся или в эмоционально-шутливой форме («Давай поучим индюка петь весёлую песенку!»), или в деловой («Надо крепко-крепко запомнить, как произносится слово </a:t>
            </a:r>
            <a:r>
              <a:rPr lang="ru-RU" dirty="0" err="1" smtClean="0">
                <a:solidFill>
                  <a:srgbClr val="002060"/>
                </a:solidFill>
              </a:rPr>
              <a:t>шофё-ё-ёр</a:t>
            </a:r>
            <a:r>
              <a:rPr lang="ru-RU" dirty="0" smtClean="0">
                <a:solidFill>
                  <a:srgbClr val="002060"/>
                </a:solidFill>
              </a:rPr>
              <a:t>, шофёры, а иначе говорить просто неграмотно, некрасиво - кому же хочется попасть в смешное положение?»)</a:t>
            </a:r>
          </a:p>
          <a:p>
            <a:r>
              <a:rPr lang="ru-RU" dirty="0" smtClean="0">
                <a:solidFill>
                  <a:srgbClr val="002060"/>
                </a:solidFill>
              </a:rPr>
              <a:t>     Примыкает к этому и другой приём-</a:t>
            </a:r>
            <a:r>
              <a:rPr lang="ru-RU" u="sng" dirty="0" smtClean="0">
                <a:solidFill>
                  <a:srgbClr val="002060"/>
                </a:solidFill>
              </a:rPr>
              <a:t>мотивировка</a:t>
            </a:r>
            <a:r>
              <a:rPr lang="ru-RU" dirty="0" smtClean="0">
                <a:solidFill>
                  <a:srgbClr val="002060"/>
                </a:solidFill>
              </a:rPr>
              <a:t> задания, указание перед ответом ребёнка: «Мне кажется, колыбельная может получится у тебя очень хорошо. Ведь ты умеешь быть ласковым, заботливым».</a:t>
            </a:r>
          </a:p>
          <a:p>
            <a:r>
              <a:rPr lang="ru-RU" dirty="0" smtClean="0">
                <a:solidFill>
                  <a:srgbClr val="002060"/>
                </a:solidFill>
              </a:rPr>
              <a:t>     В случае ошибочных ответов возможны такие активные приёмы, основанные на имитации, как </a:t>
            </a:r>
            <a:r>
              <a:rPr lang="ru-RU" u="sng" dirty="0" smtClean="0">
                <a:solidFill>
                  <a:srgbClr val="002060"/>
                </a:solidFill>
              </a:rPr>
              <a:t>совместная (сопряжённая)речь</a:t>
            </a:r>
            <a:r>
              <a:rPr lang="ru-RU" dirty="0" smtClean="0">
                <a:solidFill>
                  <a:srgbClr val="002060"/>
                </a:solidFill>
              </a:rPr>
              <a:t> ребёнка и воспитателя, а также</a:t>
            </a:r>
            <a:r>
              <a:rPr lang="ru-RU" u="sng" dirty="0" smtClean="0">
                <a:solidFill>
                  <a:srgbClr val="002060"/>
                </a:solidFill>
              </a:rPr>
              <a:t> отражённая речь </a:t>
            </a:r>
            <a:r>
              <a:rPr lang="ru-RU" dirty="0" smtClean="0">
                <a:solidFill>
                  <a:srgbClr val="002060"/>
                </a:solidFill>
              </a:rPr>
              <a:t>(незамедлительное повторение ребёнком речи-образца). В свободно организуемых играх и упражнениях, к которым привлекаются как дети, не овладевшие каким-то умением, так и те, кто говорит правильно, чётко.</a:t>
            </a:r>
          </a:p>
          <a:p>
            <a:endParaRPr lang="ru-RU" dirty="0">
              <a:solidFill>
                <a:srgbClr val="00206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304800"/>
            <a:ext cx="8382000" cy="6004560"/>
          </a:xfrm>
        </p:spPr>
        <p:txBody>
          <a:bodyPr>
            <a:normAutofit fontScale="85000" lnSpcReduction="20000"/>
          </a:bodyPr>
          <a:lstStyle/>
          <a:p>
            <a:r>
              <a:rPr lang="ru-RU" dirty="0" smtClean="0"/>
              <a:t>     </a:t>
            </a:r>
            <a:r>
              <a:rPr lang="ru-RU" dirty="0" smtClean="0">
                <a:solidFill>
                  <a:srgbClr val="002060"/>
                </a:solidFill>
              </a:rPr>
              <a:t> Традиционны такие приёмы, как </a:t>
            </a:r>
            <a:r>
              <a:rPr lang="ru-RU" u="sng" dirty="0" smtClean="0">
                <a:solidFill>
                  <a:srgbClr val="002060"/>
                </a:solidFill>
              </a:rPr>
              <a:t>оценка</a:t>
            </a:r>
            <a:r>
              <a:rPr lang="ru-RU" dirty="0" smtClean="0">
                <a:solidFill>
                  <a:srgbClr val="002060"/>
                </a:solidFill>
              </a:rPr>
              <a:t> ответа или действия и </a:t>
            </a:r>
            <a:r>
              <a:rPr lang="ru-RU" u="sng" dirty="0" smtClean="0">
                <a:solidFill>
                  <a:srgbClr val="002060"/>
                </a:solidFill>
              </a:rPr>
              <a:t>исправление</a:t>
            </a:r>
            <a:r>
              <a:rPr lang="ru-RU" dirty="0" smtClean="0">
                <a:solidFill>
                  <a:srgbClr val="002060"/>
                </a:solidFill>
              </a:rPr>
              <a:t>. Но нельзя делать это слишком часто, назойливо, так как это нервирует ребёнка.</a:t>
            </a:r>
          </a:p>
          <a:p>
            <a:r>
              <a:rPr lang="ru-RU" dirty="0" smtClean="0">
                <a:solidFill>
                  <a:srgbClr val="002060"/>
                </a:solidFill>
              </a:rPr>
              <a:t>       В процессе работы над звуковой культурой речи уместны и наглядные приёмы – </a:t>
            </a:r>
            <a:r>
              <a:rPr lang="ru-RU" u="sng" dirty="0" smtClean="0">
                <a:solidFill>
                  <a:srgbClr val="002060"/>
                </a:solidFill>
              </a:rPr>
              <a:t>показ артикуляционных движений</a:t>
            </a:r>
            <a:r>
              <a:rPr lang="ru-RU" dirty="0" smtClean="0">
                <a:solidFill>
                  <a:srgbClr val="002060"/>
                </a:solidFill>
              </a:rPr>
              <a:t>, демонстрация игрушки или картинки. В играх и упражнениях часто фигурирует дополнительное оборудование - «волшебная» палочка для подачи сигнала к началу или окончанию ответа, фишки и другой раздаточный материал, служащий для обозначения звуковой структуры речи.</a:t>
            </a:r>
          </a:p>
          <a:p>
            <a:pPr>
              <a:buNone/>
            </a:pPr>
            <a:r>
              <a:rPr lang="ru-RU" dirty="0" smtClean="0">
                <a:solidFill>
                  <a:srgbClr val="002060"/>
                </a:solidFill>
              </a:rPr>
              <a:t>        </a:t>
            </a:r>
          </a:p>
          <a:p>
            <a:r>
              <a:rPr lang="ru-RU" dirty="0" smtClean="0">
                <a:solidFill>
                  <a:srgbClr val="002060"/>
                </a:solidFill>
              </a:rPr>
              <a:t>       Таким образом, работа по воспитанию звукопроизношения представляет собой целую систему, осуществляемую с первых дней пребывания ребёнка в детском саду. Без специального внимания взрослых развитие звуковой стороны речи детей задерживается, могут сложиться отрицательные речевые привычки, которые очень трудно изжить.</a:t>
            </a:r>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Список используемой литературы</a:t>
            </a:r>
            <a:r>
              <a:rPr lang="ru-RU" dirty="0" smtClean="0"/>
              <a:t/>
            </a:r>
            <a:br>
              <a:rPr lang="ru-RU" dirty="0" smtClean="0"/>
            </a:br>
            <a:endParaRPr lang="ru-RU" dirty="0"/>
          </a:p>
        </p:txBody>
      </p:sp>
      <p:sp>
        <p:nvSpPr>
          <p:cNvPr id="3" name="Содержимое 2"/>
          <p:cNvSpPr>
            <a:spLocks noGrp="1"/>
          </p:cNvSpPr>
          <p:nvPr>
            <p:ph idx="1"/>
          </p:nvPr>
        </p:nvSpPr>
        <p:spPr/>
        <p:txBody>
          <a:bodyPr>
            <a:normAutofit/>
          </a:bodyPr>
          <a:lstStyle/>
          <a:p>
            <a:r>
              <a:rPr lang="ru-RU" sz="2400" dirty="0" smtClean="0"/>
              <a:t>.</a:t>
            </a:r>
            <a:r>
              <a:rPr lang="ru-RU" sz="2400" dirty="0" smtClean="0">
                <a:solidFill>
                  <a:srgbClr val="002060"/>
                </a:solidFill>
              </a:rPr>
              <a:t>Фомичева М.Ф. Воспитание у детей правильного </a:t>
            </a:r>
            <a:r>
              <a:rPr lang="ru-RU" sz="2400" dirty="0" err="1" smtClean="0">
                <a:solidFill>
                  <a:srgbClr val="002060"/>
                </a:solidFill>
              </a:rPr>
              <a:t>произношения.-М.:Просвещение</a:t>
            </a:r>
            <a:r>
              <a:rPr lang="ru-RU" sz="2400" dirty="0" smtClean="0">
                <a:solidFill>
                  <a:srgbClr val="002060"/>
                </a:solidFill>
              </a:rPr>
              <a:t>, 1980.</a:t>
            </a:r>
          </a:p>
          <a:p>
            <a:r>
              <a:rPr lang="ru-RU" sz="2400" dirty="0" smtClean="0">
                <a:solidFill>
                  <a:srgbClr val="002060"/>
                </a:solidFill>
              </a:rPr>
              <a:t>Развитие речи детей дошкольного возраста./Под </a:t>
            </a:r>
            <a:r>
              <a:rPr lang="ru-RU" sz="2400" dirty="0" err="1" smtClean="0">
                <a:solidFill>
                  <a:srgbClr val="002060"/>
                </a:solidFill>
              </a:rPr>
              <a:t>ред.Ф.А.Сохина.-М.:Просвещение</a:t>
            </a:r>
            <a:r>
              <a:rPr lang="ru-RU" sz="2400" dirty="0" smtClean="0">
                <a:solidFill>
                  <a:srgbClr val="002060"/>
                </a:solidFill>
              </a:rPr>
              <a:t>, 1979..</a:t>
            </a:r>
          </a:p>
          <a:p>
            <a:r>
              <a:rPr lang="ru-RU" sz="2400" dirty="0" smtClean="0">
                <a:solidFill>
                  <a:srgbClr val="002060"/>
                </a:solidFill>
              </a:rPr>
              <a:t>Федоренко Л.П., Фомичева Г.А., Лотарев В.К.  Методика развития речи детей дошкольного </a:t>
            </a:r>
            <a:r>
              <a:rPr lang="ru-RU" sz="2400" dirty="0" err="1" smtClean="0">
                <a:solidFill>
                  <a:srgbClr val="002060"/>
                </a:solidFill>
              </a:rPr>
              <a:t>возраста.-М.:Просвещение</a:t>
            </a:r>
            <a:r>
              <a:rPr lang="ru-RU" sz="2400" dirty="0" smtClean="0">
                <a:solidFill>
                  <a:srgbClr val="002060"/>
                </a:solidFill>
              </a:rPr>
              <a:t>, 1977</a:t>
            </a:r>
          </a:p>
          <a:p>
            <a:r>
              <a:rPr lang="ru-RU" sz="2400" dirty="0" smtClean="0">
                <a:solidFill>
                  <a:srgbClr val="002060"/>
                </a:solidFill>
              </a:rPr>
              <a:t>Репина З.А., Буйко В.И. Уроки логопедии</a:t>
            </a:r>
            <a:endParaRPr lang="ru-RU" sz="2400"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eaLnBrk="1" hangingPunct="1"/>
            <a:r>
              <a:rPr lang="ru-RU" dirty="0" smtClean="0">
                <a:solidFill>
                  <a:srgbClr val="0000CC"/>
                </a:solidFill>
                <a:latin typeface="Comic Sans MS" pitchFamily="66" charset="0"/>
              </a:rPr>
              <a:t>Сроки усвоения в произношении звуков речи</a:t>
            </a:r>
          </a:p>
        </p:txBody>
      </p:sp>
      <p:sp>
        <p:nvSpPr>
          <p:cNvPr id="32771" name="Rectangle 3"/>
          <p:cNvSpPr>
            <a:spLocks noGrp="1" noChangeArrowheads="1"/>
          </p:cNvSpPr>
          <p:nvPr>
            <p:ph type="body" idx="1"/>
          </p:nvPr>
        </p:nvSpPr>
        <p:spPr>
          <a:xfrm>
            <a:off x="457200" y="1600200"/>
            <a:ext cx="8229600" cy="5105400"/>
          </a:xfrm>
        </p:spPr>
        <p:txBody>
          <a:bodyPr>
            <a:normAutofit/>
          </a:bodyPr>
          <a:lstStyle/>
          <a:p>
            <a:endParaRPr lang="ru-RU" sz="1800" dirty="0" smtClean="0"/>
          </a:p>
          <a:p>
            <a:r>
              <a:rPr lang="ru-RU" sz="4000" dirty="0" smtClean="0">
                <a:solidFill>
                  <a:schemeClr val="bg1">
                    <a:lumMod val="95000"/>
                    <a:lumOff val="5000"/>
                  </a:schemeClr>
                </a:solidFill>
              </a:rPr>
              <a:t>0-2 лет –А О Э П Б М</a:t>
            </a:r>
          </a:p>
          <a:p>
            <a:r>
              <a:rPr lang="ru-RU" sz="4000" dirty="0" smtClean="0">
                <a:solidFill>
                  <a:schemeClr val="bg1">
                    <a:lumMod val="95000"/>
                    <a:lumOff val="5000"/>
                  </a:schemeClr>
                </a:solidFill>
              </a:rPr>
              <a:t>2-3 года – И Ы У Ф В Т Д Н К Г Х Й</a:t>
            </a:r>
          </a:p>
          <a:p>
            <a:r>
              <a:rPr lang="ru-RU" sz="4000" dirty="0" smtClean="0">
                <a:solidFill>
                  <a:schemeClr val="bg1">
                    <a:lumMod val="95000"/>
                    <a:lumOff val="5000"/>
                  </a:schemeClr>
                </a:solidFill>
              </a:rPr>
              <a:t>3-4 года – С З Ц</a:t>
            </a:r>
          </a:p>
          <a:p>
            <a:r>
              <a:rPr lang="ru-RU" sz="4000" dirty="0" smtClean="0">
                <a:solidFill>
                  <a:schemeClr val="bg1">
                    <a:lumMod val="95000"/>
                    <a:lumOff val="5000"/>
                  </a:schemeClr>
                </a:solidFill>
              </a:rPr>
              <a:t>4-5 лет – Ш Ж Ч Щ</a:t>
            </a:r>
          </a:p>
          <a:p>
            <a:r>
              <a:rPr lang="ru-RU" sz="4000" dirty="0" smtClean="0">
                <a:solidFill>
                  <a:schemeClr val="bg1">
                    <a:lumMod val="95000"/>
                    <a:lumOff val="5000"/>
                  </a:schemeClr>
                </a:solidFill>
              </a:rPr>
              <a:t>5-6 лет –Л Р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tgtEl>
                                          <p:spTgt spid="32770"/>
                                        </p:tgtEl>
                                        <p:attrNameLst>
                                          <p:attrName>ppt_x</p:attrName>
                                        </p:attrNameLst>
                                      </p:cBhvr>
                                      <p:tavLst>
                                        <p:tav tm="0">
                                          <p:val>
                                            <p:strVal val="#ppt_x-.2"/>
                                          </p:val>
                                        </p:tav>
                                        <p:tav tm="100000">
                                          <p:val>
                                            <p:strVal val="#ppt_x"/>
                                          </p:val>
                                        </p:tav>
                                      </p:tavLst>
                                    </p:anim>
                                    <p:anim calcmode="lin" valueType="num">
                                      <p:cBhvr>
                                        <p:cTn id="8" dur="1000" fill="hold"/>
                                        <p:tgtEl>
                                          <p:spTgt spid="327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04800"/>
            <a:ext cx="8229600" cy="1143000"/>
          </a:xfrm>
        </p:spPr>
        <p:txBody>
          <a:bodyPr>
            <a:normAutofit fontScale="90000"/>
          </a:bodyPr>
          <a:lstStyle/>
          <a:p>
            <a:pPr eaLnBrk="1" hangingPunct="1"/>
            <a:r>
              <a:rPr lang="ru-RU" dirty="0" smtClean="0">
                <a:solidFill>
                  <a:srgbClr val="0000CC"/>
                </a:solidFill>
                <a:latin typeface="Comic Sans MS" pitchFamily="66" charset="0"/>
              </a:rPr>
              <a:t>Для формирования правильного произношения звуков важно:</a:t>
            </a:r>
          </a:p>
        </p:txBody>
      </p:sp>
      <p:sp>
        <p:nvSpPr>
          <p:cNvPr id="33795" name="Rectangle 3"/>
          <p:cNvSpPr>
            <a:spLocks noGrp="1" noChangeArrowheads="1"/>
          </p:cNvSpPr>
          <p:nvPr>
            <p:ph type="body" idx="1"/>
          </p:nvPr>
        </p:nvSpPr>
        <p:spPr>
          <a:xfrm>
            <a:off x="457200" y="2438400"/>
            <a:ext cx="8229600" cy="4709160"/>
          </a:xfrm>
        </p:spPr>
        <p:txBody>
          <a:bodyPr/>
          <a:lstStyle/>
          <a:p>
            <a:pPr eaLnBrk="1" hangingPunct="1"/>
            <a:r>
              <a:rPr lang="ru-RU" sz="3600" dirty="0" smtClean="0">
                <a:solidFill>
                  <a:srgbClr val="0000CC"/>
                </a:solidFill>
                <a:latin typeface="Comic Sans MS" pitchFamily="66" charset="0"/>
              </a:rPr>
              <a:t>Развивать артикуляционный аппарат</a:t>
            </a:r>
          </a:p>
          <a:p>
            <a:pPr eaLnBrk="1" hangingPunct="1"/>
            <a:r>
              <a:rPr lang="ru-RU" sz="3600" dirty="0" smtClean="0">
                <a:solidFill>
                  <a:srgbClr val="0000CC"/>
                </a:solidFill>
                <a:latin typeface="Comic Sans MS" pitchFamily="66" charset="0"/>
              </a:rPr>
              <a:t>Речевое дыхание </a:t>
            </a:r>
          </a:p>
          <a:p>
            <a:pPr eaLnBrk="1" hangingPunct="1"/>
            <a:r>
              <a:rPr lang="ru-RU" sz="3600" dirty="0" smtClean="0">
                <a:solidFill>
                  <a:srgbClr val="0000CC"/>
                </a:solidFill>
                <a:latin typeface="Comic Sans MS" pitchFamily="66" charset="0"/>
              </a:rPr>
              <a:t>Фонематический слух</a:t>
            </a:r>
          </a:p>
          <a:p>
            <a:pPr eaLnBrk="1" hangingPunct="1"/>
            <a:endParaRPr lang="ru-RU" dirty="0" smtClean="0">
              <a:solidFill>
                <a:srgbClr val="0000CC"/>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1000" fill="hold"/>
                                        <p:tgtEl>
                                          <p:spTgt spid="33794"/>
                                        </p:tgtEl>
                                        <p:attrNameLst>
                                          <p:attrName>ppt_x</p:attrName>
                                        </p:attrNameLst>
                                      </p:cBhvr>
                                      <p:tavLst>
                                        <p:tav tm="0">
                                          <p:val>
                                            <p:strVal val="#ppt_x-.2"/>
                                          </p:val>
                                        </p:tav>
                                        <p:tav tm="100000">
                                          <p:val>
                                            <p:strVal val="#ppt_x"/>
                                          </p:val>
                                        </p:tav>
                                      </p:tavLst>
                                    </p:anim>
                                    <p:anim calcmode="lin" valueType="num">
                                      <p:cBhvr>
                                        <p:cTn id="8" dur="1000" fill="hold"/>
                                        <p:tgtEl>
                                          <p:spTgt spid="337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794"/>
                                        </p:tgtEl>
                                      </p:cBhvr>
                                    </p:animEffect>
                                  </p:childTnLst>
                                </p:cTn>
                              </p:par>
                            </p:childTnLst>
                          </p:cTn>
                        </p:par>
                        <p:par>
                          <p:cTn id="10" fill="hold">
                            <p:stCondLst>
                              <p:cond delay="1000"/>
                            </p:stCondLst>
                            <p:childTnLst>
                              <p:par>
                                <p:cTn id="11" presetID="17" presetClass="entr" presetSubtype="1" fill="hold" nodeType="afterEffect">
                                  <p:stCondLst>
                                    <p:cond delay="0"/>
                                  </p:stCondLst>
                                  <p:childTnLst>
                                    <p:set>
                                      <p:cBhvr>
                                        <p:cTn id="12" dur="1" fill="hold">
                                          <p:stCondLst>
                                            <p:cond delay="0"/>
                                          </p:stCondLst>
                                        </p:cTn>
                                        <p:tgtEl>
                                          <p:spTgt spid="33795">
                                            <p:txEl>
                                              <p:pRg st="0" end="0"/>
                                            </p:txEl>
                                          </p:spTgt>
                                        </p:tgtEl>
                                        <p:attrNameLst>
                                          <p:attrName>style.visibility</p:attrName>
                                        </p:attrNameLst>
                                      </p:cBhvr>
                                      <p:to>
                                        <p:strVal val="visible"/>
                                      </p:to>
                                    </p:set>
                                    <p:anim calcmode="lin" valueType="num">
                                      <p:cBhvr>
                                        <p:cTn id="13"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3795">
                                            <p:txEl>
                                              <p:pRg st="0" end="0"/>
                                            </p:txEl>
                                          </p:spTgt>
                                        </p:tgtEl>
                                        <p:attrNameLst>
                                          <p:attrName>ppt_y</p:attrName>
                                        </p:attrNameLst>
                                      </p:cBhvr>
                                      <p:tavLst>
                                        <p:tav tm="0">
                                          <p:val>
                                            <p:strVal val="#ppt_y-#ppt_h/2"/>
                                          </p:val>
                                        </p:tav>
                                        <p:tav tm="100000">
                                          <p:val>
                                            <p:strVal val="#ppt_y"/>
                                          </p:val>
                                        </p:tav>
                                      </p:tavLst>
                                    </p:anim>
                                    <p:anim calcmode="lin" valueType="num">
                                      <p:cBhvr>
                                        <p:cTn id="15" dur="500" fill="hold"/>
                                        <p:tgtEl>
                                          <p:spTgt spid="33795">
                                            <p:txEl>
                                              <p:pRg st="0" end="0"/>
                                            </p:txEl>
                                          </p:spTgt>
                                        </p:tgtEl>
                                        <p:attrNameLst>
                                          <p:attrName>ppt_w</p:attrName>
                                        </p:attrNameLst>
                                      </p:cBhvr>
                                      <p:tavLst>
                                        <p:tav tm="0">
                                          <p:val>
                                            <p:strVal val="#ppt_w"/>
                                          </p:val>
                                        </p:tav>
                                        <p:tav tm="100000">
                                          <p:val>
                                            <p:strVal val="#ppt_w"/>
                                          </p:val>
                                        </p:tav>
                                      </p:tavLst>
                                    </p:anim>
                                    <p:anim calcmode="lin" valueType="num">
                                      <p:cBhvr>
                                        <p:cTn id="16" dur="500" fill="hold"/>
                                        <p:tgtEl>
                                          <p:spTgt spid="33795">
                                            <p:txEl>
                                              <p:pRg st="0" end="0"/>
                                            </p:txEl>
                                          </p:spTgt>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17" presetClass="entr" presetSubtype="1" fill="hold" nodeType="afterEffect">
                                  <p:stCondLst>
                                    <p:cond delay="0"/>
                                  </p:stCondLst>
                                  <p:childTnLst>
                                    <p:set>
                                      <p:cBhvr>
                                        <p:cTn id="19" dur="1" fill="hold">
                                          <p:stCondLst>
                                            <p:cond delay="0"/>
                                          </p:stCondLst>
                                        </p:cTn>
                                        <p:tgtEl>
                                          <p:spTgt spid="33795">
                                            <p:txEl>
                                              <p:pRg st="1" end="1"/>
                                            </p:txEl>
                                          </p:spTgt>
                                        </p:tgtEl>
                                        <p:attrNameLst>
                                          <p:attrName>style.visibility</p:attrName>
                                        </p:attrNameLst>
                                      </p:cBhvr>
                                      <p:to>
                                        <p:strVal val="visible"/>
                                      </p:to>
                                    </p:set>
                                    <p:anim calcmode="lin" valueType="num">
                                      <p:cBhvr>
                                        <p:cTn id="20"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3795">
                                            <p:txEl>
                                              <p:pRg st="1" end="1"/>
                                            </p:txEl>
                                          </p:spTgt>
                                        </p:tgtEl>
                                        <p:attrNameLst>
                                          <p:attrName>ppt_y</p:attrName>
                                        </p:attrNameLst>
                                      </p:cBhvr>
                                      <p:tavLst>
                                        <p:tav tm="0">
                                          <p:val>
                                            <p:strVal val="#ppt_y-#ppt_h/2"/>
                                          </p:val>
                                        </p:tav>
                                        <p:tav tm="100000">
                                          <p:val>
                                            <p:strVal val="#ppt_y"/>
                                          </p:val>
                                        </p:tav>
                                      </p:tavLst>
                                    </p:anim>
                                    <p:anim calcmode="lin" valueType="num">
                                      <p:cBhvr>
                                        <p:cTn id="22" dur="500" fill="hold"/>
                                        <p:tgtEl>
                                          <p:spTgt spid="33795">
                                            <p:txEl>
                                              <p:pRg st="1" end="1"/>
                                            </p:txEl>
                                          </p:spTgt>
                                        </p:tgtEl>
                                        <p:attrNameLst>
                                          <p:attrName>ppt_w</p:attrName>
                                        </p:attrNameLst>
                                      </p:cBhvr>
                                      <p:tavLst>
                                        <p:tav tm="0">
                                          <p:val>
                                            <p:strVal val="#ppt_w"/>
                                          </p:val>
                                        </p:tav>
                                        <p:tav tm="100000">
                                          <p:val>
                                            <p:strVal val="#ppt_w"/>
                                          </p:val>
                                        </p:tav>
                                      </p:tavLst>
                                    </p:anim>
                                    <p:anim calcmode="lin" valueType="num">
                                      <p:cBhvr>
                                        <p:cTn id="23" dur="500" fill="hold"/>
                                        <p:tgtEl>
                                          <p:spTgt spid="33795">
                                            <p:txEl>
                                              <p:pRg st="1" end="1"/>
                                            </p:txEl>
                                          </p:spTgt>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7" presetClass="entr" presetSubtype="1" fill="hold" nodeType="afterEffect">
                                  <p:stCondLst>
                                    <p:cond delay="0"/>
                                  </p:stCondLst>
                                  <p:childTnLst>
                                    <p:set>
                                      <p:cBhvr>
                                        <p:cTn id="26" dur="1" fill="hold">
                                          <p:stCondLst>
                                            <p:cond delay="0"/>
                                          </p:stCondLst>
                                        </p:cTn>
                                        <p:tgtEl>
                                          <p:spTgt spid="33795">
                                            <p:txEl>
                                              <p:pRg st="2" end="2"/>
                                            </p:txEl>
                                          </p:spTgt>
                                        </p:tgtEl>
                                        <p:attrNameLst>
                                          <p:attrName>style.visibility</p:attrName>
                                        </p:attrNameLst>
                                      </p:cBhvr>
                                      <p:to>
                                        <p:strVal val="visible"/>
                                      </p:to>
                                    </p:set>
                                    <p:anim calcmode="lin" valueType="num">
                                      <p:cBhvr>
                                        <p:cTn id="27"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3795">
                                            <p:txEl>
                                              <p:pRg st="2" end="2"/>
                                            </p:txEl>
                                          </p:spTgt>
                                        </p:tgtEl>
                                        <p:attrNameLst>
                                          <p:attrName>ppt_y</p:attrName>
                                        </p:attrNameLst>
                                      </p:cBhvr>
                                      <p:tavLst>
                                        <p:tav tm="0">
                                          <p:val>
                                            <p:strVal val="#ppt_y-#ppt_h/2"/>
                                          </p:val>
                                        </p:tav>
                                        <p:tav tm="100000">
                                          <p:val>
                                            <p:strVal val="#ppt_y"/>
                                          </p:val>
                                        </p:tav>
                                      </p:tavLst>
                                    </p:anim>
                                    <p:anim calcmode="lin" valueType="num">
                                      <p:cBhvr>
                                        <p:cTn id="29" dur="500" fill="hold"/>
                                        <p:tgtEl>
                                          <p:spTgt spid="33795">
                                            <p:txEl>
                                              <p:pRg st="2" end="2"/>
                                            </p:txEl>
                                          </p:spTgt>
                                        </p:tgtEl>
                                        <p:attrNameLst>
                                          <p:attrName>ppt_w</p:attrName>
                                        </p:attrNameLst>
                                      </p:cBhvr>
                                      <p:tavLst>
                                        <p:tav tm="0">
                                          <p:val>
                                            <p:strVal val="#ppt_w"/>
                                          </p:val>
                                        </p:tav>
                                        <p:tav tm="100000">
                                          <p:val>
                                            <p:strVal val="#ppt_w"/>
                                          </p:val>
                                        </p:tav>
                                      </p:tavLst>
                                    </p:anim>
                                    <p:anim calcmode="lin" valueType="num">
                                      <p:cBhvr>
                                        <p:cTn id="30" dur="500" fill="hold"/>
                                        <p:tgtEl>
                                          <p:spTgt spid="3379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381000"/>
            <a:ext cx="8534400" cy="6477000"/>
          </a:xfrm>
        </p:spPr>
        <p:txBody>
          <a:bodyPr>
            <a:normAutofit fontScale="77500" lnSpcReduction="20000"/>
          </a:bodyPr>
          <a:lstStyle/>
          <a:p>
            <a:r>
              <a:rPr lang="ru-RU" dirty="0" smtClean="0">
                <a:solidFill>
                  <a:srgbClr val="002060"/>
                </a:solidFill>
              </a:rPr>
              <a:t> Большое значение для правильного развития произношения  имеет хорошо развитое речевое дыхание, которое обеспечивает нормальное  </a:t>
            </a:r>
            <a:r>
              <a:rPr lang="ru-RU" dirty="0" err="1" smtClean="0">
                <a:solidFill>
                  <a:srgbClr val="002060"/>
                </a:solidFill>
              </a:rPr>
              <a:t>звуко</a:t>
            </a:r>
            <a:r>
              <a:rPr lang="ru-RU" dirty="0" smtClean="0">
                <a:solidFill>
                  <a:srgbClr val="002060"/>
                </a:solidFill>
              </a:rPr>
              <a:t>- и голосообразование.</a:t>
            </a:r>
          </a:p>
          <a:p>
            <a:r>
              <a:rPr lang="ru-RU" dirty="0" smtClean="0">
                <a:solidFill>
                  <a:srgbClr val="002060"/>
                </a:solidFill>
              </a:rPr>
              <a:t>    Например, некоторые дошкольники неправильно произносят звук «</a:t>
            </a:r>
            <a:r>
              <a:rPr lang="ru-RU" dirty="0" err="1" smtClean="0">
                <a:solidFill>
                  <a:srgbClr val="002060"/>
                </a:solidFill>
              </a:rPr>
              <a:t>р</a:t>
            </a:r>
            <a:r>
              <a:rPr lang="ru-RU" dirty="0" smtClean="0">
                <a:solidFill>
                  <a:srgbClr val="002060"/>
                </a:solidFill>
              </a:rPr>
              <a:t>» лишь потому, что не могут сделать достаточной силы выдох, необходимый для приведения в колебательное состояние кончика языка при произношении «</a:t>
            </a:r>
            <a:r>
              <a:rPr lang="ru-RU" dirty="0" err="1" smtClean="0">
                <a:solidFill>
                  <a:srgbClr val="002060"/>
                </a:solidFill>
              </a:rPr>
              <a:t>р</a:t>
            </a:r>
            <a:r>
              <a:rPr lang="ru-RU" dirty="0" smtClean="0">
                <a:solidFill>
                  <a:srgbClr val="002060"/>
                </a:solidFill>
              </a:rPr>
              <a:t>». Правильное речевое дыхание обеспечивает наилучшее звучание голоса.</a:t>
            </a:r>
          </a:p>
          <a:p>
            <a:r>
              <a:rPr lang="ru-RU" dirty="0" smtClean="0">
                <a:solidFill>
                  <a:srgbClr val="002060"/>
                </a:solidFill>
              </a:rPr>
              <a:t>    Своевременный вдох и последующий плавный выдох создают условия для непрерывного и плавного звучания речи, для свободного скольжения голоса по высоте, для перехода от тихой речи к громкой и наоборот.</a:t>
            </a:r>
          </a:p>
          <a:p>
            <a:r>
              <a:rPr lang="ru-RU" dirty="0" smtClean="0">
                <a:solidFill>
                  <a:srgbClr val="002060"/>
                </a:solidFill>
              </a:rPr>
              <a:t>    Нарушение речевого дыхания (короткий или слабый выдох, речь на вдохе, неэкономное расходование воздуха, несвоевременный его добор и т.д.) может явиться причиной недостаточно громкого произнесения слов, нарушения плавности речи и т.п. Для развития речевого дыхания используют такие игры, как «Чей одуванчик раньше улетит?», «Чей паровоз лучше гудит». Очень полезны упражнения дыхательной гимнастики («Крылышки», «Поймаем бабочку», «Забей мяч в ворота»), </a:t>
            </a:r>
            <a:r>
              <a:rPr lang="ru-RU" dirty="0" err="1" smtClean="0">
                <a:solidFill>
                  <a:srgbClr val="002060"/>
                </a:solidFill>
              </a:rPr>
              <a:t>пропевание</a:t>
            </a:r>
            <a:r>
              <a:rPr lang="ru-RU" dirty="0" smtClean="0">
                <a:solidFill>
                  <a:srgbClr val="002060"/>
                </a:solidFill>
              </a:rPr>
              <a:t> гласных звуков  со сменой высоты голоса.</a:t>
            </a:r>
            <a:endParaRPr lang="ru-RU"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457200"/>
            <a:ext cx="8458200" cy="6004560"/>
          </a:xfrm>
        </p:spPr>
        <p:txBody>
          <a:bodyPr>
            <a:normAutofit fontScale="85000" lnSpcReduction="20000"/>
          </a:bodyPr>
          <a:lstStyle/>
          <a:p>
            <a:r>
              <a:rPr lang="ru-RU" dirty="0" smtClean="0">
                <a:solidFill>
                  <a:srgbClr val="002060"/>
                </a:solidFill>
              </a:rPr>
              <a:t>   Не менее важным является развитие фонематического слуха и фонематического восприятия задания на выработку умений слышать, узнавать звук, выделять его из потока речи, различать сходные по акустическим и артикуляционным признакам звуки, упражнения на формирование навыков элементарного звукового анализа и синтеза - неотъемлемая часть работы по устранению недостатков звукопроизношения.     Это даёт возможность различать близкие по звучанию слова: </a:t>
            </a:r>
            <a:r>
              <a:rPr lang="ru-RU" dirty="0" err="1" smtClean="0">
                <a:solidFill>
                  <a:srgbClr val="002060"/>
                </a:solidFill>
              </a:rPr>
              <a:t>мал-мял</a:t>
            </a:r>
            <a:r>
              <a:rPr lang="ru-RU" dirty="0" smtClean="0">
                <a:solidFill>
                  <a:srgbClr val="002060"/>
                </a:solidFill>
              </a:rPr>
              <a:t>, рак-лак, том-дом. Вслушиваясь в звучащие слова, играя с ними, дети развивают свой слух, укрепляют артикуляционный аппарат, улучшают произношение.      Опираясь на слух, ребёнок контролирует свою артикуляцию и стремится приблизить, «подогнать» своё произношение к произношению окружающих. Речь взрослого является образцом для ребёнка. Поэтому при общении с детьми взрослые должны постоянно следить за своей речью, говорить не торопясь, чётко произносить слова, соблюдать нормы литературного произношения.</a:t>
            </a:r>
            <a:endParaRPr lang="ru-RU" dirty="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09600"/>
            <a:ext cx="8229600" cy="5471160"/>
          </a:xfrm>
        </p:spPr>
        <p:txBody>
          <a:bodyPr>
            <a:normAutofit fontScale="92500" lnSpcReduction="20000"/>
          </a:bodyPr>
          <a:lstStyle/>
          <a:p>
            <a:r>
              <a:rPr lang="ru-RU" dirty="0" smtClean="0">
                <a:solidFill>
                  <a:srgbClr val="002060"/>
                </a:solidFill>
              </a:rPr>
              <a:t> Внятность и чистота произношения зависят от многих факторов, и в первую очередь от анатомического строения артикуляционного аппарата, от того, как действуют язык, губы, челюсти, от умения ощущать, чувствовать движения органов артикуляции, а также от функциональной зрелости речевых зон коры головного мозга. Неправильное строение артикуляционного аппарата, неразвитость, вялость мышц языка, нижней челюсти, мягкого нёба, губ и, как следствие, недостаточная подвижность нередко являются причиной плохого произношения.</a:t>
            </a:r>
          </a:p>
          <a:p>
            <a:r>
              <a:rPr lang="ru-RU" dirty="0" smtClean="0">
                <a:solidFill>
                  <a:srgbClr val="002060"/>
                </a:solidFill>
              </a:rPr>
              <a:t>    Наиболее активно участвует в образовании звуков и произнесении слов язык.</a:t>
            </a:r>
            <a:endParaRPr lang="ru-RU" smtClean="0">
              <a:solidFill>
                <a:srgbClr val="002060"/>
              </a:solidFill>
            </a:endParaRPr>
          </a:p>
          <a:p>
            <a:r>
              <a:rPr lang="ru-RU" smtClean="0">
                <a:solidFill>
                  <a:srgbClr val="002060"/>
                </a:solidFill>
              </a:rPr>
              <a:t> </a:t>
            </a:r>
            <a:r>
              <a:rPr lang="ru-RU" dirty="0" smtClean="0">
                <a:solidFill>
                  <a:srgbClr val="002060"/>
                </a:solidFill>
              </a:rPr>
              <a:t>Важно развивать у детей подвижность языка с помощью артикуляционной гимнастики.</a:t>
            </a:r>
            <a:endParaRPr lang="ru-RU" dirty="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Autofit/>
          </a:bodyPr>
          <a:lstStyle/>
          <a:p>
            <a:pPr eaLnBrk="1" hangingPunct="1"/>
            <a:r>
              <a:rPr lang="ru-RU" sz="4000" dirty="0" smtClean="0">
                <a:solidFill>
                  <a:srgbClr val="0000CC"/>
                </a:solidFill>
                <a:latin typeface="Comic Sans MS" pitchFamily="66" charset="0"/>
              </a:rPr>
              <a:t>Работа над звуком состоит из трёх основных этапов:</a:t>
            </a:r>
          </a:p>
        </p:txBody>
      </p:sp>
      <p:sp>
        <p:nvSpPr>
          <p:cNvPr id="7171" name="Rectangle 3"/>
          <p:cNvSpPr>
            <a:spLocks noGrp="1" noChangeArrowheads="1"/>
          </p:cNvSpPr>
          <p:nvPr>
            <p:ph type="body" idx="1"/>
          </p:nvPr>
        </p:nvSpPr>
        <p:spPr>
          <a:xfrm>
            <a:off x="381000" y="2362200"/>
            <a:ext cx="8229600" cy="4709160"/>
          </a:xfrm>
        </p:spPr>
        <p:txBody>
          <a:bodyPr/>
          <a:lstStyle/>
          <a:p>
            <a:pPr eaLnBrk="1" hangingPunct="1">
              <a:buFontTx/>
              <a:buNone/>
            </a:pPr>
            <a:r>
              <a:rPr lang="ru-RU" sz="3600" dirty="0" smtClean="0">
                <a:solidFill>
                  <a:srgbClr val="0000CC"/>
                </a:solidFill>
              </a:rPr>
              <a:t>Подготовительного этапа.</a:t>
            </a:r>
          </a:p>
          <a:p>
            <a:pPr eaLnBrk="1" hangingPunct="1">
              <a:buFontTx/>
              <a:buNone/>
            </a:pPr>
            <a:r>
              <a:rPr lang="ru-RU" sz="3600" dirty="0" smtClean="0">
                <a:solidFill>
                  <a:srgbClr val="0000CC"/>
                </a:solidFill>
              </a:rPr>
              <a:t>Этапа появления звука .</a:t>
            </a:r>
          </a:p>
          <a:p>
            <a:pPr eaLnBrk="1" hangingPunct="1">
              <a:buFontTx/>
              <a:buNone/>
            </a:pPr>
            <a:r>
              <a:rPr lang="ru-RU" sz="3600" dirty="0" smtClean="0">
                <a:solidFill>
                  <a:srgbClr val="0000CC"/>
                </a:solidFill>
              </a:rPr>
              <a:t>Этапа усвоения звука в речи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ppt_x</p:attrName>
                                        </p:attrNameLst>
                                      </p:cBhvr>
                                      <p:tavLst>
                                        <p:tav tm="0">
                                          <p:val>
                                            <p:strVal val="#ppt_x-.2"/>
                                          </p:val>
                                        </p:tav>
                                        <p:tav tm="100000">
                                          <p:val>
                                            <p:strVal val="#ppt_x"/>
                                          </p:val>
                                        </p:tav>
                                      </p:tavLst>
                                    </p:anim>
                                    <p:anim calcmode="lin" valueType="num">
                                      <p:cBhvr>
                                        <p:cTn id="8" dur="1000" fill="hold"/>
                                        <p:tgtEl>
                                          <p:spTgt spid="71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70"/>
                                        </p:tgtEl>
                                      </p:cBhvr>
                                    </p:animEffect>
                                  </p:childTnLst>
                                </p:cTn>
                              </p:par>
                            </p:childTnLst>
                          </p:cTn>
                        </p:par>
                        <p:par>
                          <p:cTn id="10" fill="hold">
                            <p:stCondLst>
                              <p:cond delay="1000"/>
                            </p:stCondLst>
                            <p:childTnLst>
                              <p:par>
                                <p:cTn id="11" presetID="17" presetClass="entr" presetSubtype="1" fill="hold" grpId="0" nodeType="after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p:cTn id="13"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7171">
                                            <p:txEl>
                                              <p:pRg st="0" end="0"/>
                                            </p:txEl>
                                          </p:spTgt>
                                        </p:tgtEl>
                                        <p:attrNameLst>
                                          <p:attrName>ppt_y</p:attrName>
                                        </p:attrNameLst>
                                      </p:cBhvr>
                                      <p:tavLst>
                                        <p:tav tm="0">
                                          <p:val>
                                            <p:strVal val="#ppt_y-#ppt_h/2"/>
                                          </p:val>
                                        </p:tav>
                                        <p:tav tm="100000">
                                          <p:val>
                                            <p:strVal val="#ppt_y"/>
                                          </p:val>
                                        </p:tav>
                                      </p:tavLst>
                                    </p:anim>
                                    <p:anim calcmode="lin" valueType="num">
                                      <p:cBhvr>
                                        <p:cTn id="15" dur="500" fill="hold"/>
                                        <p:tgtEl>
                                          <p:spTgt spid="7171">
                                            <p:txEl>
                                              <p:pRg st="0" end="0"/>
                                            </p:txEl>
                                          </p:spTgt>
                                        </p:tgtEl>
                                        <p:attrNameLst>
                                          <p:attrName>ppt_w</p:attrName>
                                        </p:attrNameLst>
                                      </p:cBhvr>
                                      <p:tavLst>
                                        <p:tav tm="0">
                                          <p:val>
                                            <p:strVal val="#ppt_w"/>
                                          </p:val>
                                        </p:tav>
                                        <p:tav tm="100000">
                                          <p:val>
                                            <p:strVal val="#ppt_w"/>
                                          </p:val>
                                        </p:tav>
                                      </p:tavLst>
                                    </p:anim>
                                    <p:anim calcmode="lin" valueType="num">
                                      <p:cBhvr>
                                        <p:cTn id="16" dur="500" fill="hold"/>
                                        <p:tgtEl>
                                          <p:spTgt spid="7171">
                                            <p:txEl>
                                              <p:pRg st="0" end="0"/>
                                            </p:txEl>
                                          </p:spTgt>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17" presetClass="entr" presetSubtype="1" fill="hold" grpId="0" nodeType="afterEffect">
                                  <p:stCondLst>
                                    <p:cond delay="0"/>
                                  </p:stCondLst>
                                  <p:childTnLst>
                                    <p:set>
                                      <p:cBhvr>
                                        <p:cTn id="19" dur="1" fill="hold">
                                          <p:stCondLst>
                                            <p:cond delay="0"/>
                                          </p:stCondLst>
                                        </p:cTn>
                                        <p:tgtEl>
                                          <p:spTgt spid="7171">
                                            <p:txEl>
                                              <p:pRg st="1" end="1"/>
                                            </p:txEl>
                                          </p:spTgt>
                                        </p:tgtEl>
                                        <p:attrNameLst>
                                          <p:attrName>style.visibility</p:attrName>
                                        </p:attrNameLst>
                                      </p:cBhvr>
                                      <p:to>
                                        <p:strVal val="visible"/>
                                      </p:to>
                                    </p:set>
                                    <p:anim calcmode="lin" valueType="num">
                                      <p:cBhvr>
                                        <p:cTn id="20"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7171">
                                            <p:txEl>
                                              <p:pRg st="1" end="1"/>
                                            </p:txEl>
                                          </p:spTgt>
                                        </p:tgtEl>
                                        <p:attrNameLst>
                                          <p:attrName>ppt_y</p:attrName>
                                        </p:attrNameLst>
                                      </p:cBhvr>
                                      <p:tavLst>
                                        <p:tav tm="0">
                                          <p:val>
                                            <p:strVal val="#ppt_y-#ppt_h/2"/>
                                          </p:val>
                                        </p:tav>
                                        <p:tav tm="100000">
                                          <p:val>
                                            <p:strVal val="#ppt_y"/>
                                          </p:val>
                                        </p:tav>
                                      </p:tavLst>
                                    </p:anim>
                                    <p:anim calcmode="lin" valueType="num">
                                      <p:cBhvr>
                                        <p:cTn id="22" dur="500" fill="hold"/>
                                        <p:tgtEl>
                                          <p:spTgt spid="7171">
                                            <p:txEl>
                                              <p:pRg st="1" end="1"/>
                                            </p:txEl>
                                          </p:spTgt>
                                        </p:tgtEl>
                                        <p:attrNameLst>
                                          <p:attrName>ppt_w</p:attrName>
                                        </p:attrNameLst>
                                      </p:cBhvr>
                                      <p:tavLst>
                                        <p:tav tm="0">
                                          <p:val>
                                            <p:strVal val="#ppt_w"/>
                                          </p:val>
                                        </p:tav>
                                        <p:tav tm="100000">
                                          <p:val>
                                            <p:strVal val="#ppt_w"/>
                                          </p:val>
                                        </p:tav>
                                      </p:tavLst>
                                    </p:anim>
                                    <p:anim calcmode="lin" valueType="num">
                                      <p:cBhvr>
                                        <p:cTn id="23" dur="500" fill="hold"/>
                                        <p:tgtEl>
                                          <p:spTgt spid="717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 fill="hold" grpId="0" nodeType="clickEffect">
                                  <p:stCondLst>
                                    <p:cond delay="0"/>
                                  </p:stCondLst>
                                  <p:childTnLst>
                                    <p:set>
                                      <p:cBhvr>
                                        <p:cTn id="27" dur="1" fill="hold">
                                          <p:stCondLst>
                                            <p:cond delay="0"/>
                                          </p:stCondLst>
                                        </p:cTn>
                                        <p:tgtEl>
                                          <p:spTgt spid="7171">
                                            <p:txEl>
                                              <p:pRg st="2" end="2"/>
                                            </p:txEl>
                                          </p:spTgt>
                                        </p:tgtEl>
                                        <p:attrNameLst>
                                          <p:attrName>style.visibility</p:attrName>
                                        </p:attrNameLst>
                                      </p:cBhvr>
                                      <p:to>
                                        <p:strVal val="visible"/>
                                      </p:to>
                                    </p:set>
                                    <p:anim calcmode="lin" valueType="num">
                                      <p:cBhvr>
                                        <p:cTn id="28"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7171">
                                            <p:txEl>
                                              <p:pRg st="2" end="2"/>
                                            </p:txEl>
                                          </p:spTgt>
                                        </p:tgtEl>
                                        <p:attrNameLst>
                                          <p:attrName>ppt_y</p:attrName>
                                        </p:attrNameLst>
                                      </p:cBhvr>
                                      <p:tavLst>
                                        <p:tav tm="0">
                                          <p:val>
                                            <p:strVal val="#ppt_y-#ppt_h/2"/>
                                          </p:val>
                                        </p:tav>
                                        <p:tav tm="100000">
                                          <p:val>
                                            <p:strVal val="#ppt_y"/>
                                          </p:val>
                                        </p:tav>
                                      </p:tavLst>
                                    </p:anim>
                                    <p:anim calcmode="lin" valueType="num">
                                      <p:cBhvr>
                                        <p:cTn id="30" dur="500" fill="hold"/>
                                        <p:tgtEl>
                                          <p:spTgt spid="7171">
                                            <p:txEl>
                                              <p:pRg st="2" end="2"/>
                                            </p:txEl>
                                          </p:spTgt>
                                        </p:tgtEl>
                                        <p:attrNameLst>
                                          <p:attrName>ppt_w</p:attrName>
                                        </p:attrNameLst>
                                      </p:cBhvr>
                                      <p:tavLst>
                                        <p:tav tm="0">
                                          <p:val>
                                            <p:strVal val="#ppt_w"/>
                                          </p:val>
                                        </p:tav>
                                        <p:tav tm="100000">
                                          <p:val>
                                            <p:strVal val="#ppt_w"/>
                                          </p:val>
                                        </p:tav>
                                      </p:tavLst>
                                    </p:anim>
                                    <p:anim calcmode="lin" valueType="num">
                                      <p:cBhvr>
                                        <p:cTn id="31" dur="500" fill="hold"/>
                                        <p:tgtEl>
                                          <p:spTgt spid="717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lstStyle/>
          <a:p>
            <a:pPr eaLnBrk="1" hangingPunct="1"/>
            <a:r>
              <a:rPr lang="ru-RU" dirty="0" smtClean="0">
                <a:solidFill>
                  <a:srgbClr val="0000CC"/>
                </a:solidFill>
                <a:latin typeface="Comic Sans MS" pitchFamily="66" charset="0"/>
              </a:rPr>
              <a:t>Подготовительный этап</a:t>
            </a:r>
          </a:p>
        </p:txBody>
      </p:sp>
      <p:sp>
        <p:nvSpPr>
          <p:cNvPr id="25605" name="Rectangle 5"/>
          <p:cNvSpPr>
            <a:spLocks noGrp="1" noChangeArrowheads="1"/>
          </p:cNvSpPr>
          <p:nvPr>
            <p:ph type="body" sz="half" idx="1"/>
          </p:nvPr>
        </p:nvSpPr>
        <p:spPr/>
        <p:txBody>
          <a:bodyPr/>
          <a:lstStyle/>
          <a:p>
            <a:pPr eaLnBrk="1" hangingPunct="1">
              <a:buFontTx/>
              <a:buNone/>
            </a:pPr>
            <a:r>
              <a:rPr lang="ru-RU" smtClean="0">
                <a:solidFill>
                  <a:srgbClr val="0000CC"/>
                </a:solidFill>
                <a:latin typeface="Comic Sans MS" pitchFamily="66" charset="0"/>
              </a:rPr>
              <a:t>       </a:t>
            </a:r>
            <a:r>
              <a:rPr lang="ru-RU" u="sng" smtClean="0">
                <a:solidFill>
                  <a:srgbClr val="0000CC"/>
                </a:solidFill>
                <a:latin typeface="Comic Sans MS" pitchFamily="66" charset="0"/>
              </a:rPr>
              <a:t>Воспитатель </a:t>
            </a:r>
          </a:p>
          <a:p>
            <a:pPr eaLnBrk="1" hangingPunct="1">
              <a:buFontTx/>
              <a:buNone/>
            </a:pPr>
            <a:endParaRPr lang="ru-RU" u="sng" smtClean="0">
              <a:solidFill>
                <a:srgbClr val="0000CC"/>
              </a:solidFill>
              <a:latin typeface="Comic Sans MS" pitchFamily="66" charset="0"/>
            </a:endParaRPr>
          </a:p>
          <a:p>
            <a:pPr eaLnBrk="1" hangingPunct="1">
              <a:buFontTx/>
              <a:buNone/>
            </a:pPr>
            <a:r>
              <a:rPr lang="ru-RU" smtClean="0">
                <a:solidFill>
                  <a:srgbClr val="0000CC"/>
                </a:solidFill>
                <a:latin typeface="Comic Sans MS" pitchFamily="66" charset="0"/>
              </a:rPr>
              <a:t>   Уточняет движения органов артикуляционного аппарата</a:t>
            </a:r>
          </a:p>
        </p:txBody>
      </p:sp>
      <p:sp>
        <p:nvSpPr>
          <p:cNvPr id="25606" name="Rectangle 6"/>
          <p:cNvSpPr>
            <a:spLocks noGrp="1" noChangeArrowheads="1"/>
          </p:cNvSpPr>
          <p:nvPr>
            <p:ph type="body" sz="half" idx="2"/>
          </p:nvPr>
        </p:nvSpPr>
        <p:spPr/>
        <p:txBody>
          <a:bodyPr/>
          <a:lstStyle/>
          <a:p>
            <a:pPr eaLnBrk="1" hangingPunct="1">
              <a:buFontTx/>
              <a:buNone/>
            </a:pPr>
            <a:r>
              <a:rPr lang="ru-RU" smtClean="0"/>
              <a:t>           </a:t>
            </a:r>
            <a:r>
              <a:rPr lang="ru-RU" u="sng" smtClean="0"/>
              <a:t> </a:t>
            </a:r>
            <a:r>
              <a:rPr lang="ru-RU" u="sng" smtClean="0">
                <a:solidFill>
                  <a:srgbClr val="0000CC"/>
                </a:solidFill>
                <a:latin typeface="Comic Sans MS" pitchFamily="66" charset="0"/>
              </a:rPr>
              <a:t>Логопед</a:t>
            </a:r>
            <a:r>
              <a:rPr lang="ru-RU" smtClean="0">
                <a:solidFill>
                  <a:srgbClr val="0000CC"/>
                </a:solidFill>
                <a:latin typeface="Comic Sans MS" pitchFamily="66" charset="0"/>
              </a:rPr>
              <a:t> </a:t>
            </a:r>
          </a:p>
          <a:p>
            <a:pPr eaLnBrk="1" hangingPunct="1">
              <a:buFontTx/>
              <a:buNone/>
            </a:pPr>
            <a:endParaRPr lang="ru-RU" smtClean="0">
              <a:solidFill>
                <a:srgbClr val="0000CC"/>
              </a:solidFill>
              <a:latin typeface="Comic Sans MS" pitchFamily="66" charset="0"/>
            </a:endParaRPr>
          </a:p>
          <a:p>
            <a:pPr eaLnBrk="1" hangingPunct="1">
              <a:buFontTx/>
              <a:buNone/>
            </a:pPr>
            <a:r>
              <a:rPr lang="ru-RU" smtClean="0">
                <a:solidFill>
                  <a:srgbClr val="0000CC"/>
                </a:solidFill>
                <a:latin typeface="Comic Sans MS" pitchFamily="66" charset="0"/>
              </a:rPr>
              <a:t>   Создаёт определённые положения и тренирует движения органов артикуляционного аппарата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1000" fill="hold"/>
                                        <p:tgtEl>
                                          <p:spTgt spid="25604"/>
                                        </p:tgtEl>
                                        <p:attrNameLst>
                                          <p:attrName>ppt_x</p:attrName>
                                        </p:attrNameLst>
                                      </p:cBhvr>
                                      <p:tavLst>
                                        <p:tav tm="0">
                                          <p:val>
                                            <p:strVal val="#ppt_x-.2"/>
                                          </p:val>
                                        </p:tav>
                                        <p:tav tm="100000">
                                          <p:val>
                                            <p:strVal val="#ppt_x"/>
                                          </p:val>
                                        </p:tav>
                                      </p:tavLst>
                                    </p:anim>
                                    <p:anim calcmode="lin" valueType="num">
                                      <p:cBhvr>
                                        <p:cTn id="8" dur="1000" fill="hold"/>
                                        <p:tgtEl>
                                          <p:spTgt spid="2560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604"/>
                                        </p:tgtEl>
                                      </p:cBhvr>
                                    </p:animEffect>
                                  </p:childTnLst>
                                </p:cTn>
                              </p:par>
                            </p:childTnLst>
                          </p:cTn>
                        </p:par>
                        <p:par>
                          <p:cTn id="10" fill="hold">
                            <p:stCondLst>
                              <p:cond delay="1000"/>
                            </p:stCondLst>
                            <p:childTnLst>
                              <p:par>
                                <p:cTn id="11" presetID="17" presetClass="entr" presetSubtype="1" fill="hold" nodeType="afterEffect">
                                  <p:stCondLst>
                                    <p:cond delay="0"/>
                                  </p:stCondLst>
                                  <p:childTnLst>
                                    <p:set>
                                      <p:cBhvr>
                                        <p:cTn id="12" dur="1" fill="hold">
                                          <p:stCondLst>
                                            <p:cond delay="0"/>
                                          </p:stCondLst>
                                        </p:cTn>
                                        <p:tgtEl>
                                          <p:spTgt spid="25605">
                                            <p:txEl>
                                              <p:pRg st="0" end="0"/>
                                            </p:txEl>
                                          </p:spTgt>
                                        </p:tgtEl>
                                        <p:attrNameLst>
                                          <p:attrName>style.visibility</p:attrName>
                                        </p:attrNameLst>
                                      </p:cBhvr>
                                      <p:to>
                                        <p:strVal val="visible"/>
                                      </p:to>
                                    </p:set>
                                    <p:anim calcmode="lin" valueType="num">
                                      <p:cBhvr>
                                        <p:cTn id="13" dur="500" fill="hold"/>
                                        <p:tgtEl>
                                          <p:spTgt spid="2560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5605">
                                            <p:txEl>
                                              <p:pRg st="0" end="0"/>
                                            </p:txEl>
                                          </p:spTgt>
                                        </p:tgtEl>
                                        <p:attrNameLst>
                                          <p:attrName>ppt_y</p:attrName>
                                        </p:attrNameLst>
                                      </p:cBhvr>
                                      <p:tavLst>
                                        <p:tav tm="0">
                                          <p:val>
                                            <p:strVal val="#ppt_y-#ppt_h/2"/>
                                          </p:val>
                                        </p:tav>
                                        <p:tav tm="100000">
                                          <p:val>
                                            <p:strVal val="#ppt_y"/>
                                          </p:val>
                                        </p:tav>
                                      </p:tavLst>
                                    </p:anim>
                                    <p:anim calcmode="lin" valueType="num">
                                      <p:cBhvr>
                                        <p:cTn id="15" dur="500" fill="hold"/>
                                        <p:tgtEl>
                                          <p:spTgt spid="25605">
                                            <p:txEl>
                                              <p:pRg st="0" end="0"/>
                                            </p:txEl>
                                          </p:spTgt>
                                        </p:tgtEl>
                                        <p:attrNameLst>
                                          <p:attrName>ppt_w</p:attrName>
                                        </p:attrNameLst>
                                      </p:cBhvr>
                                      <p:tavLst>
                                        <p:tav tm="0">
                                          <p:val>
                                            <p:strVal val="#ppt_w"/>
                                          </p:val>
                                        </p:tav>
                                        <p:tav tm="100000">
                                          <p:val>
                                            <p:strVal val="#ppt_w"/>
                                          </p:val>
                                        </p:tav>
                                      </p:tavLst>
                                    </p:anim>
                                    <p:anim calcmode="lin" valueType="num">
                                      <p:cBhvr>
                                        <p:cTn id="16" dur="500" fill="hold"/>
                                        <p:tgtEl>
                                          <p:spTgt spid="25605">
                                            <p:txEl>
                                              <p:pRg st="0" end="0"/>
                                            </p:txEl>
                                          </p:spTgt>
                                        </p:tgtEl>
                                        <p:attrNameLst>
                                          <p:attrName>ppt_h</p:attrName>
                                        </p:attrNameLst>
                                      </p:cBhvr>
                                      <p:tavLst>
                                        <p:tav tm="0">
                                          <p:val>
                                            <p:fltVal val="0"/>
                                          </p:val>
                                        </p:tav>
                                        <p:tav tm="100000">
                                          <p:val>
                                            <p:strVal val="#ppt_h"/>
                                          </p:val>
                                        </p:tav>
                                      </p:tavLst>
                                    </p:anim>
                                  </p:childTnLst>
                                </p:cTn>
                              </p:par>
                              <p:par>
                                <p:cTn id="17" presetID="17" presetClass="entr" presetSubtype="1" fill="hold" nodeType="withEffect">
                                  <p:stCondLst>
                                    <p:cond delay="0"/>
                                  </p:stCondLst>
                                  <p:childTnLst>
                                    <p:set>
                                      <p:cBhvr>
                                        <p:cTn id="18" dur="1" fill="hold">
                                          <p:stCondLst>
                                            <p:cond delay="0"/>
                                          </p:stCondLst>
                                        </p:cTn>
                                        <p:tgtEl>
                                          <p:spTgt spid="25606">
                                            <p:txEl>
                                              <p:pRg st="0" end="0"/>
                                            </p:txEl>
                                          </p:spTgt>
                                        </p:tgtEl>
                                        <p:attrNameLst>
                                          <p:attrName>style.visibility</p:attrName>
                                        </p:attrNameLst>
                                      </p:cBhvr>
                                      <p:to>
                                        <p:strVal val="visible"/>
                                      </p:to>
                                    </p:set>
                                    <p:anim calcmode="lin" valueType="num">
                                      <p:cBhvr>
                                        <p:cTn id="19" dur="500" fill="hold"/>
                                        <p:tgtEl>
                                          <p:spTgt spid="25606">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25606">
                                            <p:txEl>
                                              <p:pRg st="0" end="0"/>
                                            </p:txEl>
                                          </p:spTgt>
                                        </p:tgtEl>
                                        <p:attrNameLst>
                                          <p:attrName>ppt_y</p:attrName>
                                        </p:attrNameLst>
                                      </p:cBhvr>
                                      <p:tavLst>
                                        <p:tav tm="0">
                                          <p:val>
                                            <p:strVal val="#ppt_y-#ppt_h/2"/>
                                          </p:val>
                                        </p:tav>
                                        <p:tav tm="100000">
                                          <p:val>
                                            <p:strVal val="#ppt_y"/>
                                          </p:val>
                                        </p:tav>
                                      </p:tavLst>
                                    </p:anim>
                                    <p:anim calcmode="lin" valueType="num">
                                      <p:cBhvr>
                                        <p:cTn id="21" dur="500" fill="hold"/>
                                        <p:tgtEl>
                                          <p:spTgt spid="25606">
                                            <p:txEl>
                                              <p:pRg st="0" end="0"/>
                                            </p:txEl>
                                          </p:spTgt>
                                        </p:tgtEl>
                                        <p:attrNameLst>
                                          <p:attrName>ppt_w</p:attrName>
                                        </p:attrNameLst>
                                      </p:cBhvr>
                                      <p:tavLst>
                                        <p:tav tm="0">
                                          <p:val>
                                            <p:strVal val="#ppt_w"/>
                                          </p:val>
                                        </p:tav>
                                        <p:tav tm="100000">
                                          <p:val>
                                            <p:strVal val="#ppt_w"/>
                                          </p:val>
                                        </p:tav>
                                      </p:tavLst>
                                    </p:anim>
                                    <p:anim calcmode="lin" valueType="num">
                                      <p:cBhvr>
                                        <p:cTn id="22" dur="500" fill="hold"/>
                                        <p:tgtEl>
                                          <p:spTgt spid="25606">
                                            <p:txEl>
                                              <p:pRg st="0" end="0"/>
                                            </p:txEl>
                                          </p:spTgt>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17" presetClass="entr" presetSubtype="1" fill="hold" nodeType="afterEffect">
                                  <p:stCondLst>
                                    <p:cond delay="0"/>
                                  </p:stCondLst>
                                  <p:childTnLst>
                                    <p:set>
                                      <p:cBhvr>
                                        <p:cTn id="25" dur="1" fill="hold">
                                          <p:stCondLst>
                                            <p:cond delay="0"/>
                                          </p:stCondLst>
                                        </p:cTn>
                                        <p:tgtEl>
                                          <p:spTgt spid="25605">
                                            <p:txEl>
                                              <p:pRg st="2" end="2"/>
                                            </p:txEl>
                                          </p:spTgt>
                                        </p:tgtEl>
                                        <p:attrNameLst>
                                          <p:attrName>style.visibility</p:attrName>
                                        </p:attrNameLst>
                                      </p:cBhvr>
                                      <p:to>
                                        <p:strVal val="visible"/>
                                      </p:to>
                                    </p:set>
                                    <p:anim calcmode="lin" valueType="num">
                                      <p:cBhvr>
                                        <p:cTn id="26" dur="500" fill="hold"/>
                                        <p:tgtEl>
                                          <p:spTgt spid="25605">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25605">
                                            <p:txEl>
                                              <p:pRg st="2" end="2"/>
                                            </p:txEl>
                                          </p:spTgt>
                                        </p:tgtEl>
                                        <p:attrNameLst>
                                          <p:attrName>ppt_y</p:attrName>
                                        </p:attrNameLst>
                                      </p:cBhvr>
                                      <p:tavLst>
                                        <p:tav tm="0">
                                          <p:val>
                                            <p:strVal val="#ppt_y-#ppt_h/2"/>
                                          </p:val>
                                        </p:tav>
                                        <p:tav tm="100000">
                                          <p:val>
                                            <p:strVal val="#ppt_y"/>
                                          </p:val>
                                        </p:tav>
                                      </p:tavLst>
                                    </p:anim>
                                    <p:anim calcmode="lin" valueType="num">
                                      <p:cBhvr>
                                        <p:cTn id="28" dur="500" fill="hold"/>
                                        <p:tgtEl>
                                          <p:spTgt spid="25605">
                                            <p:txEl>
                                              <p:pRg st="2" end="2"/>
                                            </p:txEl>
                                          </p:spTgt>
                                        </p:tgtEl>
                                        <p:attrNameLst>
                                          <p:attrName>ppt_w</p:attrName>
                                        </p:attrNameLst>
                                      </p:cBhvr>
                                      <p:tavLst>
                                        <p:tav tm="0">
                                          <p:val>
                                            <p:strVal val="#ppt_w"/>
                                          </p:val>
                                        </p:tav>
                                        <p:tav tm="100000">
                                          <p:val>
                                            <p:strVal val="#ppt_w"/>
                                          </p:val>
                                        </p:tav>
                                      </p:tavLst>
                                    </p:anim>
                                    <p:anim calcmode="lin" valueType="num">
                                      <p:cBhvr>
                                        <p:cTn id="29" dur="500" fill="hold"/>
                                        <p:tgtEl>
                                          <p:spTgt spid="25605">
                                            <p:txEl>
                                              <p:pRg st="2" end="2"/>
                                            </p:txEl>
                                          </p:spTgt>
                                        </p:tgtEl>
                                        <p:attrNameLst>
                                          <p:attrName>ppt_h</p:attrName>
                                        </p:attrNameLst>
                                      </p:cBhvr>
                                      <p:tavLst>
                                        <p:tav tm="0">
                                          <p:val>
                                            <p:fltVal val="0"/>
                                          </p:val>
                                        </p:tav>
                                        <p:tav tm="100000">
                                          <p:val>
                                            <p:strVal val="#ppt_h"/>
                                          </p:val>
                                        </p:tav>
                                      </p:tavLst>
                                    </p:anim>
                                  </p:childTnLst>
                                </p:cTn>
                              </p:par>
                              <p:par>
                                <p:cTn id="30" presetID="17" presetClass="entr" presetSubtype="1" fill="hold" nodeType="withEffect">
                                  <p:stCondLst>
                                    <p:cond delay="0"/>
                                  </p:stCondLst>
                                  <p:childTnLst>
                                    <p:set>
                                      <p:cBhvr>
                                        <p:cTn id="31" dur="1" fill="hold">
                                          <p:stCondLst>
                                            <p:cond delay="0"/>
                                          </p:stCondLst>
                                        </p:cTn>
                                        <p:tgtEl>
                                          <p:spTgt spid="25606">
                                            <p:txEl>
                                              <p:pRg st="2" end="2"/>
                                            </p:txEl>
                                          </p:spTgt>
                                        </p:tgtEl>
                                        <p:attrNameLst>
                                          <p:attrName>style.visibility</p:attrName>
                                        </p:attrNameLst>
                                      </p:cBhvr>
                                      <p:to>
                                        <p:strVal val="visible"/>
                                      </p:to>
                                    </p:set>
                                    <p:anim calcmode="lin" valueType="num">
                                      <p:cBhvr>
                                        <p:cTn id="32" dur="500" fill="hold"/>
                                        <p:tgtEl>
                                          <p:spTgt spid="25606">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25606">
                                            <p:txEl>
                                              <p:pRg st="2" end="2"/>
                                            </p:txEl>
                                          </p:spTgt>
                                        </p:tgtEl>
                                        <p:attrNameLst>
                                          <p:attrName>ppt_y</p:attrName>
                                        </p:attrNameLst>
                                      </p:cBhvr>
                                      <p:tavLst>
                                        <p:tav tm="0">
                                          <p:val>
                                            <p:strVal val="#ppt_y-#ppt_h/2"/>
                                          </p:val>
                                        </p:tav>
                                        <p:tav tm="100000">
                                          <p:val>
                                            <p:strVal val="#ppt_y"/>
                                          </p:val>
                                        </p:tav>
                                      </p:tavLst>
                                    </p:anim>
                                    <p:anim calcmode="lin" valueType="num">
                                      <p:cBhvr>
                                        <p:cTn id="34" dur="500" fill="hold"/>
                                        <p:tgtEl>
                                          <p:spTgt spid="25606">
                                            <p:txEl>
                                              <p:pRg st="2" end="2"/>
                                            </p:txEl>
                                          </p:spTgt>
                                        </p:tgtEl>
                                        <p:attrNameLst>
                                          <p:attrName>ppt_w</p:attrName>
                                        </p:attrNameLst>
                                      </p:cBhvr>
                                      <p:tavLst>
                                        <p:tav tm="0">
                                          <p:val>
                                            <p:strVal val="#ppt_w"/>
                                          </p:val>
                                        </p:tav>
                                        <p:tav tm="100000">
                                          <p:val>
                                            <p:strVal val="#ppt_w"/>
                                          </p:val>
                                        </p:tav>
                                      </p:tavLst>
                                    </p:anim>
                                    <p:anim calcmode="lin" valueType="num">
                                      <p:cBhvr>
                                        <p:cTn id="35" dur="500" fill="hold"/>
                                        <p:tgtEl>
                                          <p:spTgt spid="25606">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364</TotalTime>
  <Words>627</Words>
  <Application>Microsoft Office PowerPoint</Application>
  <PresentationFormat>Экран (4:3)</PresentationFormat>
  <Paragraphs>122</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Апекс</vt:lpstr>
      <vt:lpstr>Приёмы педагогической работы по воспитанию у  детей навыков правильного произношения звуков </vt:lpstr>
      <vt:lpstr>Слайд 2</vt:lpstr>
      <vt:lpstr>Сроки усвоения в произношении звуков речи</vt:lpstr>
      <vt:lpstr>Для формирования правильного произношения звуков важно:</vt:lpstr>
      <vt:lpstr>Слайд 5</vt:lpstr>
      <vt:lpstr>Слайд 6</vt:lpstr>
      <vt:lpstr>Слайд 7</vt:lpstr>
      <vt:lpstr>Работа над звуком состоит из трёх основных этапов:</vt:lpstr>
      <vt:lpstr>Подготовительный этап</vt:lpstr>
      <vt:lpstr>Слайд 10</vt:lpstr>
      <vt:lpstr>Этап появления звука</vt:lpstr>
      <vt:lpstr>Слайд 12</vt:lpstr>
      <vt:lpstr>Этап усвоения звука</vt:lpstr>
      <vt:lpstr>Слайд 14</vt:lpstr>
      <vt:lpstr>Слайд 15</vt:lpstr>
      <vt:lpstr>Слайд 16</vt:lpstr>
      <vt:lpstr>Слайд 17</vt:lpstr>
      <vt:lpstr>Для воспитания звуковой культуры речи типичны следующие методы:</vt:lpstr>
      <vt:lpstr>Слайд 19</vt:lpstr>
      <vt:lpstr>Слайд 20</vt:lpstr>
      <vt:lpstr>Слайд 21</vt:lpstr>
      <vt:lpstr>Слайд 22</vt:lpstr>
      <vt:lpstr>Список используемой литературы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Индивидуальная работа по развитию речи</dc:title>
  <dc:creator/>
  <cp:lastModifiedBy>user</cp:lastModifiedBy>
  <cp:revision>30</cp:revision>
  <dcterms:created xsi:type="dcterms:W3CDTF">2006-08-16T00:00:00Z</dcterms:created>
  <dcterms:modified xsi:type="dcterms:W3CDTF">2013-05-26T17:06:03Z</dcterms:modified>
</cp:coreProperties>
</file>