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71" r:id="rId2"/>
    <p:sldId id="258" r:id="rId3"/>
    <p:sldId id="270" r:id="rId4"/>
    <p:sldId id="259" r:id="rId5"/>
    <p:sldId id="269" r:id="rId6"/>
    <p:sldId id="264" r:id="rId7"/>
    <p:sldId id="268" r:id="rId8"/>
    <p:sldId id="265" r:id="rId9"/>
    <p:sldId id="266" r:id="rId10"/>
    <p:sldId id="272" r:id="rId11"/>
    <p:sldId id="263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48" autoAdjust="0"/>
  </p:normalViewPr>
  <p:slideViewPr>
    <p:cSldViewPr>
      <p:cViewPr varScale="1">
        <p:scale>
          <a:sx n="76" d="100"/>
          <a:sy n="76" d="100"/>
        </p:scale>
        <p:origin x="-8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C600C-19CE-4A42-804E-5AB0B5B19CFE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23734-8A8D-489E-B0E3-4EE724ABEE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973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3734-8A8D-489E-B0E3-4EE724ABEE0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7106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3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11.09.2011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-numerology.ru/pifagor.htm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byplan.ru/blog/blog/47969" TargetMode="External"/><Relationship Id="rId2" Type="http://schemas.openxmlformats.org/officeDocument/2006/relationships/hyperlink" Target="http://www.inetgiant.ru/AdDetails/Vremena-goda/294419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13" Type="http://schemas.openxmlformats.org/officeDocument/2006/relationships/slide" Target="slide9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7.xml"/><Relationship Id="rId7" Type="http://schemas.openxmlformats.org/officeDocument/2006/relationships/slide" Target="slide3.xml"/><Relationship Id="rId12" Type="http://schemas.openxmlformats.org/officeDocument/2006/relationships/slide" Target="slide7.xml"/><Relationship Id="rId17" Type="http://schemas.openxmlformats.org/officeDocument/2006/relationships/image" Target="../media/image3.wmf"/><Relationship Id="rId2" Type="http://schemas.openxmlformats.org/officeDocument/2006/relationships/audio" Target="../media/media1.wma"/><Relationship Id="rId16" Type="http://schemas.openxmlformats.org/officeDocument/2006/relationships/slide" Target="slide2.xml"/><Relationship Id="rId1" Type="http://schemas.microsoft.com/office/2007/relationships/media" Target="../media/media1.wma"/><Relationship Id="rId6" Type="http://schemas.openxmlformats.org/officeDocument/2006/relationships/slide" Target="slide4.xml"/><Relationship Id="rId11" Type="http://schemas.openxmlformats.org/officeDocument/2006/relationships/slide" Target="slide8.xml"/><Relationship Id="rId5" Type="http://schemas.openxmlformats.org/officeDocument/2006/relationships/audio" Target="../media/audio1.wav"/><Relationship Id="rId15" Type="http://schemas.openxmlformats.org/officeDocument/2006/relationships/image" Target="../media/image2.png"/><Relationship Id="rId10" Type="http://schemas.openxmlformats.org/officeDocument/2006/relationships/slide" Target="slide5.xml"/><Relationship Id="rId4" Type="http://schemas.openxmlformats.org/officeDocument/2006/relationships/notesSlide" Target="../notesSlides/notesSlide1.xml"/><Relationship Id="rId9" Type="http://schemas.openxmlformats.org/officeDocument/2006/relationships/slide" Target="slide6.xml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wmf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3.wmf"/><Relationship Id="rId5" Type="http://schemas.openxmlformats.org/officeDocument/2006/relationships/slide" Target="slide2.xml"/><Relationship Id="rId4" Type="http://schemas.openxmlformats.org/officeDocument/2006/relationships/audio" Target="../media/audio1.wav"/><Relationship Id="rId9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7.xml"/><Relationship Id="rId7" Type="http://schemas.openxmlformats.org/officeDocument/2006/relationships/slide" Target="slide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4.wmf"/><Relationship Id="rId5" Type="http://schemas.openxmlformats.org/officeDocument/2006/relationships/image" Target="../media/image5.png"/><Relationship Id="rId10" Type="http://schemas.openxmlformats.org/officeDocument/2006/relationships/audio" Target="../media/audio1.wav"/><Relationship Id="rId4" Type="http://schemas.openxmlformats.org/officeDocument/2006/relationships/audio" Target="../media/audio1.wav"/><Relationship Id="rId9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pn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3.wmf"/><Relationship Id="rId5" Type="http://schemas.openxmlformats.org/officeDocument/2006/relationships/slide" Target="slide2.xml"/><Relationship Id="rId4" Type="http://schemas.openxmlformats.org/officeDocument/2006/relationships/audio" Target="../media/audio1.wav"/><Relationship Id="rId9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7.xml"/><Relationship Id="rId7" Type="http://schemas.openxmlformats.org/officeDocument/2006/relationships/slide" Target="slide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1.png"/><Relationship Id="rId5" Type="http://schemas.openxmlformats.org/officeDocument/2006/relationships/image" Target="../media/image4.wmf"/><Relationship Id="rId4" Type="http://schemas.openxmlformats.org/officeDocument/2006/relationships/audio" Target="../media/audio1.wav"/><Relationship Id="rId9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7.xml"/><Relationship Id="rId7" Type="http://schemas.openxmlformats.org/officeDocument/2006/relationships/slide" Target="slide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4.wmf"/><Relationship Id="rId5" Type="http://schemas.openxmlformats.org/officeDocument/2006/relationships/image" Target="../media/image1.png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slideLayout" Target="../slideLayouts/slideLayout7.xml"/><Relationship Id="rId7" Type="http://schemas.openxmlformats.org/officeDocument/2006/relationships/slide" Target="slide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6.png"/><Relationship Id="rId5" Type="http://schemas.openxmlformats.org/officeDocument/2006/relationships/image" Target="../media/image4.wmf"/><Relationship Id="rId4" Type="http://schemas.openxmlformats.org/officeDocument/2006/relationships/audio" Target="../media/audio1.wav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wmf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slide" Target="slide2.xml"/><Relationship Id="rId5" Type="http://schemas.openxmlformats.org/officeDocument/2006/relationships/image" Target="../media/image4.wmf"/><Relationship Id="rId4" Type="http://schemas.openxmlformats.org/officeDocument/2006/relationships/audio" Target="../media/audio1.wav"/><Relationship Id="rId9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051720" y="260648"/>
            <a:ext cx="6408712" cy="36724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Костромина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Ольга Владимировна</a:t>
            </a:r>
            <a:b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Государственное Общеобразовательное Учреждение  Средняя Общеобразовательная Школа 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№ 121 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г. Санкт-Петербург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учитель начальных классов  </a:t>
            </a:r>
          </a:p>
          <a:p>
            <a:pPr algn="ctr"/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класс</a:t>
            </a:r>
          </a:p>
        </p:txBody>
      </p:sp>
      <p:sp>
        <p:nvSpPr>
          <p:cNvPr id="3" name="Овал 2"/>
          <p:cNvSpPr/>
          <p:nvPr/>
        </p:nvSpPr>
        <p:spPr>
          <a:xfrm>
            <a:off x="611560" y="4149080"/>
            <a:ext cx="4176464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Интерактивный кроссворд</a:t>
            </a:r>
          </a:p>
          <a:p>
            <a:pPr lvl="0" algn="ctr">
              <a:spcBef>
                <a:spcPct val="20000"/>
              </a:spcBef>
              <a:defRPr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«Великий философ»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himes.wav"/>
          </p:stSnd>
        </p:sndAc>
      </p:transition>
    </mc:Choice>
    <mc:Fallback xmlns="">
      <p:transition spd="slow"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000" y="2204864"/>
            <a:ext cx="3298304" cy="395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Группа 4"/>
          <p:cNvGrpSpPr/>
          <p:nvPr/>
        </p:nvGrpSpPr>
        <p:grpSpPr>
          <a:xfrm>
            <a:off x="2987824" y="332656"/>
            <a:ext cx="6048672" cy="1277248"/>
            <a:chOff x="2807194" y="2191986"/>
            <a:chExt cx="3565006" cy="50810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2807194" y="2191986"/>
              <a:ext cx="504056" cy="508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П</a:t>
              </a:r>
              <a:endParaRPr lang="ru-RU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311250" y="2191986"/>
              <a:ext cx="504056" cy="508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и</a:t>
              </a:r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3815306" y="2191986"/>
              <a:ext cx="504056" cy="508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ф</a:t>
              </a:r>
              <a:endParaRPr lang="ru-RU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339462" y="2191986"/>
              <a:ext cx="504056" cy="508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а</a:t>
              </a:r>
            </a:p>
          </p:txBody>
        </p:sp>
        <p:sp>
          <p:nvSpPr>
            <p:cNvPr id="10" name="Скругленный прямоугольник 9"/>
            <p:cNvSpPr/>
            <p:nvPr/>
          </p:nvSpPr>
          <p:spPr>
            <a:xfrm>
              <a:off x="4843518" y="2191986"/>
              <a:ext cx="504056" cy="508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г</a:t>
              </a:r>
              <a:endParaRPr lang="ru-RU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5364088" y="2191986"/>
              <a:ext cx="504056" cy="508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о</a:t>
              </a:r>
              <a:endParaRPr lang="ru-RU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5868144" y="2191986"/>
              <a:ext cx="504056" cy="508100"/>
            </a:xfrm>
            <a:prstGeom prst="round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5400" b="1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р</a:t>
              </a:r>
              <a:endParaRPr lang="ru-RU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125877" y="2564904"/>
            <a:ext cx="34065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Великий философ, живший в </a:t>
            </a: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веке до нашей эры.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7279" y="2769911"/>
            <a:ext cx="34830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Его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именем названа таблица </a:t>
            </a:r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умножения.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076056" y="2995792"/>
            <a:ext cx="34563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Автор известной теоремы.</a:t>
            </a:r>
            <a:endParaRPr lang="ru-RU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02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xit" presetSubtype="1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1" presetClass="exit" presetSubtype="1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1" presetClass="exit" presetSubtype="1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/>
      <p:bldP spid="4" grpId="1"/>
      <p:bldP spid="13" grpId="0"/>
      <p:bldP spid="1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195736" y="1710100"/>
            <a:ext cx="5184576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Использован материал при подготовке:</a:t>
            </a:r>
          </a:p>
          <a:p>
            <a:r>
              <a:rPr lang="en-US" dirty="0">
                <a:solidFill>
                  <a:srgbClr val="0A0A0A"/>
                </a:solidFill>
                <a:latin typeface="Arial" pitchFamily="34" charset="0"/>
                <a:cs typeface="Arial" pitchFamily="34" charset="0"/>
                <a:hlinkClick r:id="rId2"/>
              </a:rPr>
              <a:t>http://www.new-numerology.ru/pifagor.htm</a:t>
            </a:r>
            <a:endParaRPr lang="ru-RU" dirty="0">
              <a:solidFill>
                <a:srgbClr val="0A0A0A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dirty="0">
                <a:solidFill>
                  <a:srgbClr val="0A0A0A"/>
                </a:solidFill>
                <a:latin typeface="Arial" pitchFamily="34" charset="0"/>
                <a:cs typeface="Arial" pitchFamily="34" charset="0"/>
              </a:rPr>
              <a:t>Биография Пифагора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758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11960" y="364502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Овал 2"/>
          <p:cNvSpPr/>
          <p:nvPr/>
        </p:nvSpPr>
        <p:spPr>
          <a:xfrm>
            <a:off x="683568" y="260648"/>
            <a:ext cx="7992888" cy="59766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47664" y="1402320"/>
            <a:ext cx="655272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 работе использованы: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Программное обеспечение: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для  создания презентации  -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Microsoft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Office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2007;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Музыка и фигуры из коллекции 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Microsoft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Office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2007.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Инструкция по работе с презентацией.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Пояснительная записка.</a:t>
            </a:r>
          </a:p>
          <a:p>
            <a:pPr lvl="0"/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Картинки: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2"/>
              </a:rPr>
              <a:t>http://www.inetgiant.ru/AdDetails/Vremena-goda/2944196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времена года</a:t>
            </a:r>
          </a:p>
          <a:p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http://www.babyplan.ru/blog/blog/4796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itchFamily="34" charset="0"/>
                <a:cs typeface="Arial" pitchFamily="34" charset="0"/>
                <a:hlinkClick r:id="rId3"/>
              </a:rPr>
              <a:t>9</a:t>
            </a:r>
            <a:r>
              <a:rPr lang="ru-RU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Пифагор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96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120">
            <a:hlinkClick r:id="rId6" action="ppaction://hlinksldjump"/>
          </p:cNvPr>
          <p:cNvSpPr txBox="1"/>
          <p:nvPr/>
        </p:nvSpPr>
        <p:spPr>
          <a:xfrm>
            <a:off x="899592" y="2654916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3200" b="1" u="sng" dirty="0" smtClean="0">
                <a:solidFill>
                  <a:srgbClr val="FF0000"/>
                </a:solidFill>
                <a:hlinkClick r:id="rId7" action="ppaction://hlinksldjump"/>
              </a:rPr>
              <a:t>1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988434" y="1487378"/>
            <a:ext cx="504056" cy="43388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я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35596" y="3233376"/>
            <a:ext cx="504056" cy="4373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hlinkClick r:id="rId8" action="ppaction://hlinksldjump"/>
              </a:rPr>
              <a:t>п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439652" y="3233376"/>
            <a:ext cx="504056" cy="4373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943708" y="3233376"/>
            <a:ext cx="504056" cy="4373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67864" y="3233376"/>
            <a:ext cx="504056" cy="4373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971920" y="3233376"/>
            <a:ext cx="504056" cy="4373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492490" y="3233376"/>
            <a:ext cx="504056" cy="4373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96546" y="3233376"/>
            <a:ext cx="504056" cy="4373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1439652" y="2796006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35596" y="410811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935596" y="367074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935596" y="454548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35596" y="5420224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935596" y="5857594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935596" y="4982854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1439652" y="542022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1439652" y="498285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1439652" y="4545486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й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1439652" y="410811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439652" y="367074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943708" y="367074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ы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943708" y="1921267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935596" y="6294964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943708" y="2796006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2467864" y="2796006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2467864" y="498285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2467864" y="4545486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467864" y="410811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467864" y="367074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2467864" y="2358637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2988434" y="5857594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988434" y="542022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988434" y="498285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988434" y="4545486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ь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988434" y="410811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988434" y="367074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988434" y="1921267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971920" y="2358637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988434" y="2796006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3492490" y="3682710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3492490" y="2796006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996546" y="4545486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3996546" y="410811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3996546" y="3682710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е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996546" y="2358637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3996546" y="2796006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6" name="Скругленный прямоугольник 115"/>
          <p:cNvSpPr/>
          <p:nvPr/>
        </p:nvSpPr>
        <p:spPr>
          <a:xfrm>
            <a:off x="3996546" y="4982855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2431860" y="1774794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hlinkClick r:id="rId9" action="ppaction://hlinksldjump"/>
              </a:rPr>
              <a:t>4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124" name="TextBox 123">
            <a:hlinkClick r:id="rId6" action="ppaction://hlinksldjump"/>
          </p:cNvPr>
          <p:cNvSpPr txBox="1"/>
          <p:nvPr/>
        </p:nvSpPr>
        <p:spPr>
          <a:xfrm>
            <a:off x="1403647" y="2243148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3200" b="1" u="sng" dirty="0" smtClean="0">
                <a:solidFill>
                  <a:srgbClr val="FF0000"/>
                </a:solidFill>
                <a:hlinkClick r:id="rId6" action="ppaction://hlinksldjump"/>
              </a:rPr>
              <a:t>2</a:t>
            </a:r>
            <a:r>
              <a:rPr lang="ru-RU" sz="3200" b="1" u="sng" dirty="0" smtClean="0">
                <a:solidFill>
                  <a:srgbClr val="FF0000"/>
                </a:solidFill>
              </a:rPr>
              <a:t> 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125" name="Скругленный прямоугольник 124"/>
          <p:cNvSpPr/>
          <p:nvPr/>
        </p:nvSpPr>
        <p:spPr>
          <a:xfrm>
            <a:off x="2971920" y="621492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2972967" y="1058862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</a:p>
        </p:txBody>
      </p:sp>
      <p:sp>
        <p:nvSpPr>
          <p:cNvPr id="183" name="Скругленный прямоугольник 182"/>
          <p:cNvSpPr/>
          <p:nvPr/>
        </p:nvSpPr>
        <p:spPr>
          <a:xfrm>
            <a:off x="1943708" y="2359569"/>
            <a:ext cx="504056" cy="43737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</a:t>
            </a:r>
            <a:endParaRPr lang="ru-RU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1943708" y="1342660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hlinkClick r:id="rId10" action="ppaction://hlinksldjump"/>
              </a:rPr>
              <a:t>3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3454069" y="2191161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hlinkClick r:id="rId11" action="ppaction://hlinksldjump"/>
              </a:rPr>
              <a:t>6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952432" y="42885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  <a:hlinkClick r:id="rId12" action="ppaction://hlinksldjump"/>
              </a:rPr>
              <a:t>5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960542" y="1734222"/>
            <a:ext cx="5760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FF0000"/>
                </a:solidFill>
                <a:hlinkClick r:id="rId13" action="ppaction://hlinksldjump"/>
              </a:rPr>
              <a:t>7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pic>
        <p:nvPicPr>
          <p:cNvPr id="11" name="MS900074828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4"/>
          <a:stretch>
            <a:fillRect/>
          </a:stretch>
        </p:blipFill>
        <p:spPr>
          <a:xfrm>
            <a:off x="8529008" y="6018440"/>
            <a:ext cx="609600" cy="609600"/>
          </a:xfrm>
          <a:prstGeom prst="rect">
            <a:avLst/>
          </a:prstGeom>
        </p:spPr>
      </p:pic>
      <p:pic>
        <p:nvPicPr>
          <p:cNvPr id="69" name="Picture 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160" y="28844"/>
            <a:ext cx="3298304" cy="3951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2" name="Выноска-облако 61"/>
          <p:cNvSpPr/>
          <p:nvPr/>
        </p:nvSpPr>
        <p:spPr>
          <a:xfrm>
            <a:off x="5196719" y="3980752"/>
            <a:ext cx="4104456" cy="1195187"/>
          </a:xfrm>
          <a:prstGeom prst="cloudCallout">
            <a:avLst>
              <a:gd name="adj1" fmla="val -38268"/>
              <a:gd name="adj2" fmla="val 892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Нажми на номер слова, которое собираешься отгадать.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4" name="Picture 9" descr="C:\Documents and Settings\Пользователь\Local Settings\Temporary Internet Files\Content.IE5\1C511W66\MC900232452[1].wmf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612" y="4710174"/>
            <a:ext cx="798214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359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5" name="chimes.wav"/>
          </p:stSnd>
        </p:sndAc>
      </p:transition>
    </mc:Choice>
    <mc:Fallback xmlns="">
      <p:transition spd="slow">
        <p:sndAc>
          <p:stSnd>
            <p:snd r:embed="rId1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380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380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7" dur="380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6" dur="380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8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1" dur="380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4" dur="380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5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7" dur="380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0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6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5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8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C:\Documents and Settings\Пользователь\Local Settings\Temporary Internet Files\Content.IE5\1C511W66\MC900232452[1].wm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437111"/>
            <a:ext cx="798214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C:\Documents and Settings\Пользователь\Local Settings\Temporary Internet Files\Content.IE5\E9262TSG\MC90023265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1268760"/>
            <a:ext cx="1244851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267744" y="4365104"/>
            <a:ext cx="1800200" cy="1224136"/>
          </a:xfrm>
          <a:prstGeom prst="rect">
            <a:avLst/>
          </a:prstGeom>
          <a:noFill/>
          <a:ln>
            <a:solidFill>
              <a:schemeClr val="bg1"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627784" y="580526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Р= (</a:t>
            </a:r>
            <a:r>
              <a:rPr lang="ru-RU" sz="2800" b="1" dirty="0" err="1" smtClean="0"/>
              <a:t>а+в</a:t>
            </a:r>
            <a:r>
              <a:rPr lang="ru-RU" sz="2800" b="1" dirty="0" smtClean="0"/>
              <a:t>)   2</a:t>
            </a:r>
            <a:endParaRPr lang="ru-RU" sz="2800" b="1" dirty="0"/>
          </a:p>
        </p:txBody>
      </p:sp>
      <p:sp>
        <p:nvSpPr>
          <p:cNvPr id="7" name="Умножение 6"/>
          <p:cNvSpPr/>
          <p:nvPr/>
        </p:nvSpPr>
        <p:spPr>
          <a:xfrm>
            <a:off x="4296747" y="5962825"/>
            <a:ext cx="216024" cy="247382"/>
          </a:xfrm>
          <a:prstGeom prst="mathMultiply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79812" y="3903439"/>
            <a:ext cx="57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907704" y="4725144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pic>
        <p:nvPicPr>
          <p:cNvPr id="11" name="MS900116613[2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8391673" y="6294580"/>
            <a:ext cx="609600" cy="609600"/>
          </a:xfrm>
          <a:prstGeom prst="rect">
            <a:avLst/>
          </a:prstGeo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69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  <p:sp>
        <p:nvSpPr>
          <p:cNvPr id="12" name="Овал 11"/>
          <p:cNvSpPr/>
          <p:nvPr/>
        </p:nvSpPr>
        <p:spPr>
          <a:xfrm>
            <a:off x="931843" y="404664"/>
            <a:ext cx="6840760" cy="324036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Сумма длин всех сторон геометрической фигуры называется…</a:t>
            </a:r>
          </a:p>
        </p:txBody>
      </p:sp>
      <p:sp>
        <p:nvSpPr>
          <p:cNvPr id="2" name="Выноска-облако 1"/>
          <p:cNvSpPr/>
          <p:nvPr/>
        </p:nvSpPr>
        <p:spPr>
          <a:xfrm>
            <a:off x="6660231" y="3284984"/>
            <a:ext cx="1731441" cy="1152127"/>
          </a:xfrm>
          <a:prstGeom prst="cloudCallout">
            <a:avLst>
              <a:gd name="adj1" fmla="val -38268"/>
              <a:gd name="adj2" fmla="val 892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Нажми на меня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437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4" name="chimes.wav"/>
          </p:stSnd>
        </p:sndAc>
      </p:transition>
    </mc:Choice>
    <mc:Fallback xmlns="">
      <p:transition spd="slow">
        <p:circle/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624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Documents and Settings\Пользователь\Local Settings\Temporary Internet Files\Content.IE5\1C511W66\MC900441286[1]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3495667"/>
            <a:ext cx="3322712" cy="345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Documents and Settings\Пользователь\Local Settings\Temporary Internet Files\Content.IE5\E9262TSG\MC90023265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9626" y="4221088"/>
            <a:ext cx="1244851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Documents and Settings\Пользователь\Local Settings\Temporary Internet Files\Content.IE5\1C511W66\MC900232452[1].wm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4"/>
            <a:ext cx="798214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MS900116613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516815" y="6275362"/>
            <a:ext cx="609600" cy="6096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539042" y="0"/>
            <a:ext cx="6129301" cy="3284983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Прибор, для измерения длины предметов называется…</a:t>
            </a: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Выноска-облако 6"/>
          <p:cNvSpPr/>
          <p:nvPr/>
        </p:nvSpPr>
        <p:spPr>
          <a:xfrm>
            <a:off x="837495" y="908720"/>
            <a:ext cx="1731441" cy="1152127"/>
          </a:xfrm>
          <a:prstGeom prst="cloudCallout">
            <a:avLst>
              <a:gd name="adj1" fmla="val -38268"/>
              <a:gd name="adj2" fmla="val 892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Нажми на меня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08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  <p:sndAc>
          <p:stSnd>
            <p:snd r:embed="rId4" name="chimes.wav"/>
          </p:stSnd>
        </p:sndAc>
      </p:transition>
    </mc:Choice>
    <mc:Fallback xmlns="">
      <p:transition spd="slow">
        <p:circle/>
        <p:sndAc>
          <p:stSnd>
            <p:snd r:embed="rId10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6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6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Дуга 8"/>
          <p:cNvSpPr/>
          <p:nvPr/>
        </p:nvSpPr>
        <p:spPr>
          <a:xfrm>
            <a:off x="1115616" y="4077072"/>
            <a:ext cx="3888432" cy="1800200"/>
          </a:xfrm>
          <a:prstGeom prst="arc">
            <a:avLst>
              <a:gd name="adj1" fmla="val 16200000"/>
              <a:gd name="adj2" fmla="val 1620558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Блок-схема: узел 20"/>
          <p:cNvSpPr/>
          <p:nvPr/>
        </p:nvSpPr>
        <p:spPr>
          <a:xfrm>
            <a:off x="6264797" y="5831837"/>
            <a:ext cx="228600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Блок-схема: узел 21"/>
          <p:cNvSpPr/>
          <p:nvPr/>
        </p:nvSpPr>
        <p:spPr>
          <a:xfrm>
            <a:off x="5004048" y="3875348"/>
            <a:ext cx="228600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3707904" y="5877272"/>
            <a:ext cx="228600" cy="228600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>
            <a:stCxn id="22" idx="3"/>
            <a:endCxn id="24" idx="0"/>
          </p:cNvCxnSpPr>
          <p:nvPr/>
        </p:nvCxnSpPr>
        <p:spPr>
          <a:xfrm flipH="1">
            <a:off x="3822204" y="4070470"/>
            <a:ext cx="1215322" cy="1806802"/>
          </a:xfrm>
          <a:prstGeom prst="straightConnector1">
            <a:avLst/>
          </a:prstGeom>
          <a:ln w="5715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2" idx="5"/>
            <a:endCxn id="21" idx="1"/>
          </p:cNvCxnSpPr>
          <p:nvPr/>
        </p:nvCxnSpPr>
        <p:spPr>
          <a:xfrm>
            <a:off x="5199170" y="4070470"/>
            <a:ext cx="1099105" cy="1794845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21" idx="2"/>
            <a:endCxn id="24" idx="5"/>
          </p:cNvCxnSpPr>
          <p:nvPr/>
        </p:nvCxnSpPr>
        <p:spPr>
          <a:xfrm flipH="1">
            <a:off x="3903026" y="5946137"/>
            <a:ext cx="2361771" cy="126257"/>
          </a:xfrm>
          <a:prstGeom prst="straightConnector1">
            <a:avLst/>
          </a:prstGeom>
          <a:ln w="571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9" descr="C:\Documents and Settings\Пользователь\Local Settings\Temporary Internet Files\Content.IE5\1C511W66\MC900232452[1].wmf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874064"/>
            <a:ext cx="798214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MS900116613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316416" y="6160477"/>
            <a:ext cx="609600" cy="6096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1475656" y="161053"/>
            <a:ext cx="6408712" cy="3528392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О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тношение «больше», «меньше» в математике можно зарисовать с помощью…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8" descr="C:\Documents and Settings\Пользователь\Local Settings\Temporary Internet Files\Content.IE5\E9262TSG\MC900232654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503" y="4045136"/>
            <a:ext cx="1244851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Выноска-облако 12"/>
          <p:cNvSpPr/>
          <p:nvPr/>
        </p:nvSpPr>
        <p:spPr>
          <a:xfrm>
            <a:off x="7525951" y="2554763"/>
            <a:ext cx="1731441" cy="1152127"/>
          </a:xfrm>
          <a:prstGeom prst="cloudCallout">
            <a:avLst>
              <a:gd name="adj1" fmla="val -38268"/>
              <a:gd name="adj2" fmla="val 892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Нажми на меня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97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4" name="chimes.wav"/>
          </p:stSnd>
        </p:sndAc>
      </p:transition>
    </mc:Choice>
    <mc:Fallback xmlns="">
      <p:transition spd="slow">
        <p:dissolve/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1624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21" grpId="0" animBg="1"/>
      <p:bldP spid="22" grpId="0" animBg="1"/>
      <p:bldP spid="2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:\Documents and Settings\Пользователь\Local Settings\Temporary Internet Files\Content.IE5\E9262TSG\MC90023265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577" y="3443739"/>
            <a:ext cx="1244851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11560" y="3140968"/>
            <a:ext cx="1872208" cy="17281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092280" y="3663381"/>
            <a:ext cx="1152128" cy="10801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292080" y="5301208"/>
            <a:ext cx="1512168" cy="13681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MS900116613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676456" y="6364560"/>
            <a:ext cx="609600" cy="609600"/>
          </a:xfrm>
          <a:prstGeom prst="rect">
            <a:avLst/>
          </a:prstGeom>
        </p:spPr>
      </p:pic>
      <p:pic>
        <p:nvPicPr>
          <p:cNvPr id="8" name="Picture 9" descr="C:\Documents and Settings\Пользователь\Local Settings\Temporary Internet Files\Content.IE5\1C511W66\MC900232452[1].wm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29708"/>
            <a:ext cx="798214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вал 8"/>
          <p:cNvSpPr/>
          <p:nvPr/>
        </p:nvSpPr>
        <p:spPr>
          <a:xfrm>
            <a:off x="1882057" y="0"/>
            <a:ext cx="6794399" cy="33569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spc="200" dirty="0">
                <a:solidFill>
                  <a:srgbClr val="FFFFFF"/>
                </a:solidFill>
                <a:latin typeface="Arial" pitchFamily="34" charset="0"/>
                <a:ea typeface="+mj-ea"/>
                <a:cs typeface="Arial" pitchFamily="34" charset="0"/>
              </a:rPr>
              <a:t>Прямоугольник, у которого все стороны </a:t>
            </a:r>
            <a:r>
              <a:rPr lang="ru-RU" sz="4000" b="1" spc="200" dirty="0" smtClean="0">
                <a:solidFill>
                  <a:srgbClr val="FFFFFF"/>
                </a:solidFill>
                <a:latin typeface="Arial" pitchFamily="34" charset="0"/>
                <a:ea typeface="+mj-ea"/>
                <a:cs typeface="Arial" pitchFamily="34" charset="0"/>
              </a:rPr>
              <a:t>равны называется...</a:t>
            </a:r>
            <a:endParaRPr lang="ru-RU" sz="4000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3203848" y="3429000"/>
            <a:ext cx="1731441" cy="1152127"/>
          </a:xfrm>
          <a:prstGeom prst="cloudCallout">
            <a:avLst>
              <a:gd name="adj1" fmla="val -38268"/>
              <a:gd name="adj2" fmla="val 892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Нажми на меня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9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  <p:sndAc>
          <p:stSnd>
            <p:snd r:embed="rId4" name="chimes.wav"/>
          </p:stSnd>
        </p:sndAc>
      </p:transition>
    </mc:Choice>
    <mc:Fallback xmlns="">
      <p:transition spd="slow">
        <p:dissolve/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62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5" grpId="0" animBg="1"/>
      <p:bldP spid="6" grpId="0" animBg="1"/>
      <p:bldP spid="7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S900116613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8587680" y="6242856"/>
            <a:ext cx="609600" cy="6096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23528" y="3982752"/>
            <a:ext cx="2736304" cy="1296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56176" y="3861048"/>
            <a:ext cx="2736304" cy="432048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381431" y="4725144"/>
            <a:ext cx="1152128" cy="1916832"/>
          </a:xfrm>
          <a:prstGeom prst="rect">
            <a:avLst/>
          </a:prstGeom>
          <a:solidFill>
            <a:srgbClr val="FFFF00"/>
          </a:solidFill>
          <a:ln>
            <a:solidFill>
              <a:schemeClr val="accent6">
                <a:lumMod val="75000"/>
                <a:alpha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8" descr="C:\Documents and Settings\Пользователь\Local Settings\Temporary Internet Files\Content.IE5\E9262TSG\MC90023265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077072"/>
            <a:ext cx="1244851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9" descr="C:\Documents and Settings\Пользователь\Local Settings\Temporary Internet Files\Content.IE5\1C511W66\MC900232452[1].wm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573" y="1430355"/>
            <a:ext cx="798214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Овал 8"/>
          <p:cNvSpPr/>
          <p:nvPr/>
        </p:nvSpPr>
        <p:spPr>
          <a:xfrm>
            <a:off x="1259632" y="188640"/>
            <a:ext cx="6801693" cy="3096344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Четырехугольник, у которого все углы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прямые называется...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7487543" y="143404"/>
            <a:ext cx="1731441" cy="1152127"/>
          </a:xfrm>
          <a:prstGeom prst="cloudCallout">
            <a:avLst>
              <a:gd name="adj1" fmla="val -38268"/>
              <a:gd name="adj2" fmla="val 892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Нажми на меня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195829"/>
      </p:ext>
    </p:extLst>
  </p:cSld>
  <p:clrMapOvr>
    <a:masterClrMapping/>
  </p:clrMapOvr>
  <p:transition spd="slow">
    <p:randomBar dir="vert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62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  <p:bldLst>
      <p:bldP spid="3" grpId="0" animBg="1"/>
      <p:bldP spid="4" grpId="0" animBg="1"/>
      <p:bldP spid="5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Documents and Settings\Пользователь\Local Settings\Temporary Internet Files\Content.IE5\E9262TSG\MC90023265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442" y="2285969"/>
            <a:ext cx="1244851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314" y="0"/>
            <a:ext cx="4221088" cy="4724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9" descr="C:\Documents and Settings\Пользователь\Local Settings\Temporary Internet Files\Content.IE5\1C511W66\MC900232452[1].wmf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5442" y="5018110"/>
            <a:ext cx="798214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MS900116613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8388424" y="6248400"/>
            <a:ext cx="609600" cy="609600"/>
          </a:xfrm>
          <a:prstGeom prst="rect">
            <a:avLst/>
          </a:prstGeom>
        </p:spPr>
      </p:pic>
      <p:sp>
        <p:nvSpPr>
          <p:cNvPr id="5" name="Овал 4"/>
          <p:cNvSpPr/>
          <p:nvPr/>
        </p:nvSpPr>
        <p:spPr>
          <a:xfrm>
            <a:off x="42798" y="1556791"/>
            <a:ext cx="4894515" cy="5169837"/>
          </a:xfrm>
          <a:prstGeom prst="ellipse">
            <a:avLst/>
          </a:prstGeom>
          <a:solidFill>
            <a:srgbClr val="92D050"/>
          </a:solidFill>
          <a:ln>
            <a:solidFill>
              <a:srgbClr val="92D05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Промежуток времени, равный 12 месяцев.</a:t>
            </a:r>
          </a:p>
        </p:txBody>
      </p:sp>
      <p:sp>
        <p:nvSpPr>
          <p:cNvPr id="7" name="Выноска-облако 6"/>
          <p:cNvSpPr/>
          <p:nvPr/>
        </p:nvSpPr>
        <p:spPr>
          <a:xfrm>
            <a:off x="6247866" y="4129470"/>
            <a:ext cx="1731441" cy="1152127"/>
          </a:xfrm>
          <a:prstGeom prst="cloudCallout">
            <a:avLst>
              <a:gd name="adj1" fmla="val -38268"/>
              <a:gd name="adj2" fmla="val 892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Нажми на меня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630925"/>
      </p:ext>
    </p:extLst>
  </p:cSld>
  <p:clrMapOvr>
    <a:masterClrMapping/>
  </p:clrMapOvr>
  <p:transition spd="slow">
    <p:randomBar dir="vert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6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C:\Documents and Settings\Пользователь\Local Settings\Temporary Internet Files\Content.IE5\E9262TSG\MC900232654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833765"/>
            <a:ext cx="1244851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V="1">
            <a:off x="2843808" y="4293096"/>
            <a:ext cx="4176464" cy="108012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7031915" y="4149080"/>
            <a:ext cx="216024" cy="242743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35796" y="5251844"/>
            <a:ext cx="216024" cy="242743"/>
          </a:xfrm>
          <a:prstGeom prst="ellipse">
            <a:avLst/>
          </a:prstGeom>
          <a:solidFill>
            <a:srgbClr val="FF0000"/>
          </a:solidFill>
          <a:ln>
            <a:solidFill>
              <a:srgbClr val="FF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9" descr="C:\Documents and Settings\Пользователь\Local Settings\Temporary Internet Files\Content.IE5\1C511W66\MC900232452[1].wmf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31843"/>
            <a:ext cx="798214" cy="1857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MS900116613[1]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8">
            <a:clrChange>
              <a:clrFrom>
                <a:srgbClr val="000000">
                  <a:alpha val="2745"/>
                </a:srgbClr>
              </a:clrFrom>
              <a:clrTo>
                <a:srgbClr val="000000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>
            <a:off x="8604448" y="6248400"/>
            <a:ext cx="609600" cy="609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Овал 5"/>
          <p:cNvSpPr/>
          <p:nvPr/>
        </p:nvSpPr>
        <p:spPr>
          <a:xfrm>
            <a:off x="2411760" y="260648"/>
            <a:ext cx="6048672" cy="3528392"/>
          </a:xfrm>
          <a:prstGeom prst="ellipse">
            <a:avLst/>
          </a:prstGeom>
          <a:solidFill>
            <a:srgbClr val="FF0000"/>
          </a:solidFill>
          <a:ln>
            <a:solidFill>
              <a:srgbClr val="C00000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Прямая, у которой есть начало и конец,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называется…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Выноска-облако 9"/>
          <p:cNvSpPr/>
          <p:nvPr/>
        </p:nvSpPr>
        <p:spPr>
          <a:xfrm>
            <a:off x="1546039" y="2479716"/>
            <a:ext cx="1731441" cy="1152127"/>
          </a:xfrm>
          <a:prstGeom prst="cloudCallout">
            <a:avLst>
              <a:gd name="adj1" fmla="val -38268"/>
              <a:gd name="adj2" fmla="val 8924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Нажми на меня</a:t>
            </a:r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40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  <p:sndAc>
          <p:stSnd>
            <p:snd r:embed="rId4" name="chimes.wav"/>
          </p:stSnd>
        </p:sndAc>
      </p:transition>
    </mc:Choice>
    <mc:Fallback xmlns="">
      <p:transition spd="slow">
        <p:split orient="vert"/>
        <p:sndAc>
          <p:stSnd>
            <p:snd r:embed="rId9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" presetClass="mediacall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16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4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7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Bubble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464</TotalTime>
  <Words>259</Words>
  <Application>Microsoft Office PowerPoint</Application>
  <PresentationFormat>Экран (4:3)</PresentationFormat>
  <Paragraphs>104</Paragraphs>
  <Slides>12</Slides>
  <Notes>1</Notes>
  <HiddenSlides>0</HiddenSlides>
  <MMClips>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Bubbles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46</cp:revision>
  <dcterms:modified xsi:type="dcterms:W3CDTF">2011-09-11T08:49:25Z</dcterms:modified>
</cp:coreProperties>
</file>