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6" r:id="rId5"/>
    <p:sldId id="267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3767EF-09E0-45A9-A5F5-C5306A230E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F853440-6CA4-488C-8FA9-EFC5026BAE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51360-83E5-41DB-84A5-9A19AE32C28E}" type="datetimeFigureOut">
              <a:rPr lang="ru-RU" smtClean="0"/>
              <a:pPr/>
              <a:t>15.03.2010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E7680-69C6-44F9-8F1A-9C31EB302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1857364"/>
            <a:ext cx="49907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Уравнения</a:t>
            </a:r>
            <a:endParaRPr lang="ru-RU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4357694"/>
            <a:ext cx="651197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Урок математики в 3 классе </a:t>
            </a:r>
          </a:p>
          <a:p>
            <a:pPr algn="ctr"/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Учитель: 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Габышева</a:t>
            </a:r>
            <a:r>
              <a:rPr lang="ru-RU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 Е.А.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3" name="Rectangle 639"/>
          <p:cNvSpPr>
            <a:spLocks noChangeArrowheads="1"/>
          </p:cNvSpPr>
          <p:nvPr/>
        </p:nvSpPr>
        <p:spPr bwMode="auto">
          <a:xfrm>
            <a:off x="1292225" y="270827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Н</a:t>
            </a:r>
          </a:p>
        </p:txBody>
      </p:sp>
      <p:sp>
        <p:nvSpPr>
          <p:cNvPr id="11906" name="Rectangle 642"/>
          <p:cNvSpPr>
            <a:spLocks noChangeArrowheads="1"/>
          </p:cNvSpPr>
          <p:nvPr/>
        </p:nvSpPr>
        <p:spPr bwMode="auto">
          <a:xfrm>
            <a:off x="1292225" y="237331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907" name="Rectangle 643"/>
          <p:cNvSpPr>
            <a:spLocks noChangeArrowheads="1"/>
          </p:cNvSpPr>
          <p:nvPr/>
        </p:nvSpPr>
        <p:spPr bwMode="auto">
          <a:xfrm>
            <a:off x="808038" y="2373313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11943" name="Line 679"/>
          <p:cNvSpPr>
            <a:spLocks noChangeShapeType="1"/>
          </p:cNvSpPr>
          <p:nvPr/>
        </p:nvSpPr>
        <p:spPr bwMode="auto">
          <a:xfrm>
            <a:off x="808038" y="2373313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4" name="Line 680"/>
          <p:cNvSpPr>
            <a:spLocks noChangeShapeType="1"/>
          </p:cNvSpPr>
          <p:nvPr/>
        </p:nvSpPr>
        <p:spPr bwMode="auto">
          <a:xfrm>
            <a:off x="808038" y="2708275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830" name="Rectangle 566"/>
          <p:cNvSpPr>
            <a:spLocks noChangeArrowheads="1"/>
          </p:cNvSpPr>
          <p:nvPr/>
        </p:nvSpPr>
        <p:spPr bwMode="auto">
          <a:xfrm>
            <a:off x="1292225" y="505301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36" name="Rectangle 572"/>
          <p:cNvSpPr>
            <a:spLocks noChangeArrowheads="1"/>
          </p:cNvSpPr>
          <p:nvPr/>
        </p:nvSpPr>
        <p:spPr bwMode="auto">
          <a:xfrm>
            <a:off x="1292225" y="471805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О</a:t>
            </a:r>
          </a:p>
        </p:txBody>
      </p:sp>
      <p:sp>
        <p:nvSpPr>
          <p:cNvPr id="11846" name="Rectangle 582"/>
          <p:cNvSpPr>
            <a:spLocks noChangeArrowheads="1"/>
          </p:cNvSpPr>
          <p:nvPr/>
        </p:nvSpPr>
        <p:spPr bwMode="auto">
          <a:xfrm>
            <a:off x="1292225" y="438308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847" name="Rectangle 583"/>
          <p:cNvSpPr>
            <a:spLocks noChangeArrowheads="1"/>
          </p:cNvSpPr>
          <p:nvPr/>
        </p:nvSpPr>
        <p:spPr bwMode="auto">
          <a:xfrm>
            <a:off x="808038" y="438308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56" name="Rectangle 592"/>
          <p:cNvSpPr>
            <a:spLocks noChangeArrowheads="1"/>
          </p:cNvSpPr>
          <p:nvPr/>
        </p:nvSpPr>
        <p:spPr bwMode="auto">
          <a:xfrm>
            <a:off x="1292225" y="404812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57" name="Rectangle 593"/>
          <p:cNvSpPr>
            <a:spLocks noChangeArrowheads="1"/>
          </p:cNvSpPr>
          <p:nvPr/>
        </p:nvSpPr>
        <p:spPr bwMode="auto">
          <a:xfrm>
            <a:off x="808038" y="4048125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Ы</a:t>
            </a:r>
          </a:p>
        </p:txBody>
      </p:sp>
      <p:sp>
        <p:nvSpPr>
          <p:cNvPr id="11872" name="Rectangle 608"/>
          <p:cNvSpPr>
            <a:spLocks noChangeArrowheads="1"/>
          </p:cNvSpPr>
          <p:nvPr/>
        </p:nvSpPr>
        <p:spPr bwMode="auto">
          <a:xfrm>
            <a:off x="1292225" y="37131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11873" name="Rectangle 609"/>
          <p:cNvSpPr>
            <a:spLocks noChangeArrowheads="1"/>
          </p:cNvSpPr>
          <p:nvPr/>
        </p:nvSpPr>
        <p:spPr bwMode="auto">
          <a:xfrm>
            <a:off x="808038" y="3713163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887" name="Rectangle 623"/>
          <p:cNvSpPr>
            <a:spLocks noChangeArrowheads="1"/>
          </p:cNvSpPr>
          <p:nvPr/>
        </p:nvSpPr>
        <p:spPr bwMode="auto">
          <a:xfrm>
            <a:off x="1776413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11888" name="Rectangle 624"/>
          <p:cNvSpPr>
            <a:spLocks noChangeArrowheads="1"/>
          </p:cNvSpPr>
          <p:nvPr/>
        </p:nvSpPr>
        <p:spPr bwMode="auto">
          <a:xfrm>
            <a:off x="1292225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Ш</a:t>
            </a:r>
          </a:p>
        </p:txBody>
      </p:sp>
      <p:sp>
        <p:nvSpPr>
          <p:cNvPr id="11889" name="Rectangle 625"/>
          <p:cNvSpPr>
            <a:spLocks noChangeArrowheads="1"/>
          </p:cNvSpPr>
          <p:nvPr/>
        </p:nvSpPr>
        <p:spPr bwMode="auto">
          <a:xfrm>
            <a:off x="808038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11898" name="Rectangle 634"/>
          <p:cNvSpPr>
            <a:spLocks noChangeArrowheads="1"/>
          </p:cNvSpPr>
          <p:nvPr/>
        </p:nvSpPr>
        <p:spPr bwMode="auto">
          <a:xfrm>
            <a:off x="1292225" y="304323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Ь</a:t>
            </a:r>
          </a:p>
        </p:txBody>
      </p:sp>
      <p:sp>
        <p:nvSpPr>
          <p:cNvPr id="11899" name="Rectangle 635"/>
          <p:cNvSpPr>
            <a:spLocks noChangeArrowheads="1"/>
          </p:cNvSpPr>
          <p:nvPr/>
        </p:nvSpPr>
        <p:spPr bwMode="auto">
          <a:xfrm>
            <a:off x="808038" y="304323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11909" name="Rectangle 645"/>
          <p:cNvSpPr>
            <a:spLocks noChangeArrowheads="1"/>
          </p:cNvSpPr>
          <p:nvPr/>
        </p:nvSpPr>
        <p:spPr bwMode="auto">
          <a:xfrm>
            <a:off x="1292225" y="203835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910" name="Rectangle 646"/>
          <p:cNvSpPr>
            <a:spLocks noChangeArrowheads="1"/>
          </p:cNvSpPr>
          <p:nvPr/>
        </p:nvSpPr>
        <p:spPr bwMode="auto">
          <a:xfrm>
            <a:off x="808038" y="203835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Л</a:t>
            </a:r>
          </a:p>
        </p:txBody>
      </p:sp>
      <p:sp>
        <p:nvSpPr>
          <p:cNvPr id="11912" name="Rectangle 648"/>
          <p:cNvSpPr>
            <a:spLocks noChangeArrowheads="1"/>
          </p:cNvSpPr>
          <p:nvPr/>
        </p:nvSpPr>
        <p:spPr bwMode="auto">
          <a:xfrm>
            <a:off x="1292225" y="170338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1913" name="Rectangle 649"/>
          <p:cNvSpPr>
            <a:spLocks noChangeArrowheads="1"/>
          </p:cNvSpPr>
          <p:nvPr/>
        </p:nvSpPr>
        <p:spPr bwMode="auto">
          <a:xfrm>
            <a:off x="808038" y="170338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11925" name="Rectangle 661"/>
          <p:cNvSpPr>
            <a:spLocks noChangeArrowheads="1"/>
          </p:cNvSpPr>
          <p:nvPr/>
        </p:nvSpPr>
        <p:spPr bwMode="auto">
          <a:xfrm>
            <a:off x="900113" y="1484313"/>
            <a:ext cx="2349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2</a:t>
            </a:r>
          </a:p>
        </p:txBody>
      </p:sp>
      <p:sp>
        <p:nvSpPr>
          <p:cNvPr id="11941" name="Line 677"/>
          <p:cNvSpPr>
            <a:spLocks noChangeShapeType="1"/>
          </p:cNvSpPr>
          <p:nvPr/>
        </p:nvSpPr>
        <p:spPr bwMode="auto">
          <a:xfrm>
            <a:off x="808038" y="1703388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2" name="Line 678"/>
          <p:cNvSpPr>
            <a:spLocks noChangeShapeType="1"/>
          </p:cNvSpPr>
          <p:nvPr/>
        </p:nvSpPr>
        <p:spPr bwMode="auto">
          <a:xfrm>
            <a:off x="808038" y="2038350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5" name="Line 681"/>
          <p:cNvSpPr>
            <a:spLocks noChangeShapeType="1"/>
          </p:cNvSpPr>
          <p:nvPr/>
        </p:nvSpPr>
        <p:spPr bwMode="auto">
          <a:xfrm>
            <a:off x="1292225" y="5053013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6" name="Line 682"/>
          <p:cNvSpPr>
            <a:spLocks noChangeShapeType="1"/>
          </p:cNvSpPr>
          <p:nvPr/>
        </p:nvSpPr>
        <p:spPr bwMode="auto">
          <a:xfrm>
            <a:off x="1292225" y="5387975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8" name="Line 684"/>
          <p:cNvSpPr>
            <a:spLocks noChangeShapeType="1"/>
          </p:cNvSpPr>
          <p:nvPr/>
        </p:nvSpPr>
        <p:spPr bwMode="auto">
          <a:xfrm>
            <a:off x="1292225" y="1703388"/>
            <a:ext cx="0" cy="3684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3" name="Line 689"/>
          <p:cNvSpPr>
            <a:spLocks noChangeShapeType="1"/>
          </p:cNvSpPr>
          <p:nvPr/>
        </p:nvSpPr>
        <p:spPr bwMode="auto">
          <a:xfrm>
            <a:off x="1776413" y="1703388"/>
            <a:ext cx="0" cy="3684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4" name="Line 690"/>
          <p:cNvSpPr>
            <a:spLocks noChangeShapeType="1"/>
          </p:cNvSpPr>
          <p:nvPr/>
        </p:nvSpPr>
        <p:spPr bwMode="auto">
          <a:xfrm>
            <a:off x="2260600" y="2708275"/>
            <a:ext cx="0" cy="167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2006" name="Text Box 742"/>
          <p:cNvSpPr txBox="1">
            <a:spLocks noChangeArrowheads="1"/>
          </p:cNvSpPr>
          <p:nvPr/>
        </p:nvSpPr>
        <p:spPr bwMode="auto">
          <a:xfrm>
            <a:off x="1403350" y="1484313"/>
            <a:ext cx="215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b="1"/>
              <a:t>3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229600" cy="1384300"/>
          </a:xfrm>
        </p:spPr>
        <p:txBody>
          <a:bodyPr/>
          <a:lstStyle/>
          <a:p>
            <a:r>
              <a:rPr lang="ru-RU">
                <a:solidFill>
                  <a:schemeClr val="hlink"/>
                </a:solidFill>
              </a:rPr>
              <a:t>Кроссворд</a:t>
            </a:r>
            <a:r>
              <a:rPr lang="ru-RU"/>
              <a:t> </a:t>
            </a:r>
          </a:p>
        </p:txBody>
      </p:sp>
      <p:sp>
        <p:nvSpPr>
          <p:cNvPr id="11818" name="Rectangle 554"/>
          <p:cNvSpPr>
            <a:spLocks noChangeArrowheads="1"/>
          </p:cNvSpPr>
          <p:nvPr/>
        </p:nvSpPr>
        <p:spPr bwMode="auto">
          <a:xfrm>
            <a:off x="5164138" y="60579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19" name="Rectangle 555"/>
          <p:cNvSpPr>
            <a:spLocks noChangeArrowheads="1"/>
          </p:cNvSpPr>
          <p:nvPr/>
        </p:nvSpPr>
        <p:spPr bwMode="auto">
          <a:xfrm>
            <a:off x="323850" y="60579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20" name="Rectangle 556"/>
          <p:cNvSpPr>
            <a:spLocks noChangeArrowheads="1"/>
          </p:cNvSpPr>
          <p:nvPr/>
        </p:nvSpPr>
        <p:spPr bwMode="auto">
          <a:xfrm>
            <a:off x="5164138" y="572293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О</a:t>
            </a:r>
          </a:p>
        </p:txBody>
      </p:sp>
      <p:sp>
        <p:nvSpPr>
          <p:cNvPr id="11821" name="Rectangle 557"/>
          <p:cNvSpPr>
            <a:spLocks noChangeArrowheads="1"/>
          </p:cNvSpPr>
          <p:nvPr/>
        </p:nvSpPr>
        <p:spPr bwMode="auto">
          <a:xfrm>
            <a:off x="3228975" y="5722938"/>
            <a:ext cx="48418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22" name="Rectangle 558"/>
          <p:cNvSpPr>
            <a:spLocks noChangeArrowheads="1"/>
          </p:cNvSpPr>
          <p:nvPr/>
        </p:nvSpPr>
        <p:spPr bwMode="auto">
          <a:xfrm>
            <a:off x="323850" y="572293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23" name="Rectangle 559"/>
          <p:cNvSpPr>
            <a:spLocks noChangeArrowheads="1"/>
          </p:cNvSpPr>
          <p:nvPr/>
        </p:nvSpPr>
        <p:spPr bwMode="auto">
          <a:xfrm>
            <a:off x="5164138" y="5387975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11824" name="Rectangle 560"/>
          <p:cNvSpPr>
            <a:spLocks noChangeArrowheads="1"/>
          </p:cNvSpPr>
          <p:nvPr/>
        </p:nvSpPr>
        <p:spPr bwMode="auto">
          <a:xfrm>
            <a:off x="3228975" y="538797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Р</a:t>
            </a:r>
          </a:p>
        </p:txBody>
      </p:sp>
      <p:sp>
        <p:nvSpPr>
          <p:cNvPr id="11825" name="Rectangle 561"/>
          <p:cNvSpPr>
            <a:spLocks noChangeArrowheads="1"/>
          </p:cNvSpPr>
          <p:nvPr/>
        </p:nvSpPr>
        <p:spPr bwMode="auto">
          <a:xfrm>
            <a:off x="1292225" y="5387975"/>
            <a:ext cx="484188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26" name="Rectangle 562"/>
          <p:cNvSpPr>
            <a:spLocks noChangeArrowheads="1"/>
          </p:cNvSpPr>
          <p:nvPr/>
        </p:nvSpPr>
        <p:spPr bwMode="auto">
          <a:xfrm>
            <a:off x="323850" y="538797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И</a:t>
            </a:r>
          </a:p>
        </p:txBody>
      </p:sp>
      <p:sp>
        <p:nvSpPr>
          <p:cNvPr id="11827" name="Rectangle 563"/>
          <p:cNvSpPr>
            <a:spLocks noChangeArrowheads="1"/>
          </p:cNvSpPr>
          <p:nvPr/>
        </p:nvSpPr>
        <p:spPr bwMode="auto">
          <a:xfrm>
            <a:off x="6616700" y="5053013"/>
            <a:ext cx="484188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28" name="Rectangle 564"/>
          <p:cNvSpPr>
            <a:spLocks noChangeArrowheads="1"/>
          </p:cNvSpPr>
          <p:nvPr/>
        </p:nvSpPr>
        <p:spPr bwMode="auto">
          <a:xfrm>
            <a:off x="5164138" y="5053013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Т</a:t>
            </a:r>
          </a:p>
        </p:txBody>
      </p:sp>
      <p:sp>
        <p:nvSpPr>
          <p:cNvPr id="11829" name="Rectangle 565"/>
          <p:cNvSpPr>
            <a:spLocks noChangeArrowheads="1"/>
          </p:cNvSpPr>
          <p:nvPr/>
        </p:nvSpPr>
        <p:spPr bwMode="auto">
          <a:xfrm>
            <a:off x="3228975" y="505301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Т</a:t>
            </a:r>
          </a:p>
        </p:txBody>
      </p:sp>
      <p:sp>
        <p:nvSpPr>
          <p:cNvPr id="11831" name="Rectangle 567"/>
          <p:cNvSpPr>
            <a:spLocks noChangeArrowheads="1"/>
          </p:cNvSpPr>
          <p:nvPr/>
        </p:nvSpPr>
        <p:spPr bwMode="auto">
          <a:xfrm>
            <a:off x="323850" y="505301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Н</a:t>
            </a:r>
          </a:p>
        </p:txBody>
      </p:sp>
      <p:sp>
        <p:nvSpPr>
          <p:cNvPr id="11832" name="Rectangle 568"/>
          <p:cNvSpPr>
            <a:spLocks noChangeArrowheads="1"/>
          </p:cNvSpPr>
          <p:nvPr/>
        </p:nvSpPr>
        <p:spPr bwMode="auto">
          <a:xfrm>
            <a:off x="6616700" y="471805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Ь</a:t>
            </a:r>
          </a:p>
        </p:txBody>
      </p:sp>
      <p:sp>
        <p:nvSpPr>
          <p:cNvPr id="11833" name="Rectangle 569"/>
          <p:cNvSpPr>
            <a:spLocks noChangeArrowheads="1"/>
          </p:cNvSpPr>
          <p:nvPr/>
        </p:nvSpPr>
        <p:spPr bwMode="auto">
          <a:xfrm>
            <a:off x="5164138" y="471805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11834" name="Rectangle 570"/>
          <p:cNvSpPr>
            <a:spLocks noChangeArrowheads="1"/>
          </p:cNvSpPr>
          <p:nvPr/>
        </p:nvSpPr>
        <p:spPr bwMode="auto">
          <a:xfrm>
            <a:off x="4140200" y="2781300"/>
            <a:ext cx="482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6</a:t>
            </a:r>
          </a:p>
        </p:txBody>
      </p:sp>
      <p:sp>
        <p:nvSpPr>
          <p:cNvPr id="11835" name="Rectangle 571"/>
          <p:cNvSpPr>
            <a:spLocks noChangeArrowheads="1"/>
          </p:cNvSpPr>
          <p:nvPr/>
        </p:nvSpPr>
        <p:spPr bwMode="auto">
          <a:xfrm>
            <a:off x="3228975" y="471805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37" name="Rectangle 573"/>
          <p:cNvSpPr>
            <a:spLocks noChangeArrowheads="1"/>
          </p:cNvSpPr>
          <p:nvPr/>
        </p:nvSpPr>
        <p:spPr bwMode="auto">
          <a:xfrm>
            <a:off x="808038" y="4718050"/>
            <a:ext cx="484187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38" name="Rectangle 574"/>
          <p:cNvSpPr>
            <a:spLocks noChangeArrowheads="1"/>
          </p:cNvSpPr>
          <p:nvPr/>
        </p:nvSpPr>
        <p:spPr bwMode="auto">
          <a:xfrm>
            <a:off x="323850" y="471805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39" name="Rectangle 575"/>
          <p:cNvSpPr>
            <a:spLocks noChangeArrowheads="1"/>
          </p:cNvSpPr>
          <p:nvPr/>
        </p:nvSpPr>
        <p:spPr bwMode="auto">
          <a:xfrm>
            <a:off x="7524750" y="3141663"/>
            <a:ext cx="4841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10</a:t>
            </a:r>
          </a:p>
        </p:txBody>
      </p:sp>
      <p:sp>
        <p:nvSpPr>
          <p:cNvPr id="11840" name="Rectangle 576"/>
          <p:cNvSpPr>
            <a:spLocks noChangeArrowheads="1"/>
          </p:cNvSpPr>
          <p:nvPr/>
        </p:nvSpPr>
        <p:spPr bwMode="auto">
          <a:xfrm>
            <a:off x="6616700" y="438308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Т</a:t>
            </a:r>
          </a:p>
        </p:txBody>
      </p:sp>
      <p:sp>
        <p:nvSpPr>
          <p:cNvPr id="11841" name="Rectangle 577"/>
          <p:cNvSpPr>
            <a:spLocks noChangeArrowheads="1"/>
          </p:cNvSpPr>
          <p:nvPr/>
        </p:nvSpPr>
        <p:spPr bwMode="auto">
          <a:xfrm>
            <a:off x="5148263" y="2852738"/>
            <a:ext cx="460375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7</a:t>
            </a:r>
          </a:p>
        </p:txBody>
      </p:sp>
      <p:sp>
        <p:nvSpPr>
          <p:cNvPr id="11842" name="Rectangle 578"/>
          <p:cNvSpPr>
            <a:spLocks noChangeArrowheads="1"/>
          </p:cNvSpPr>
          <p:nvPr/>
        </p:nvSpPr>
        <p:spPr bwMode="auto">
          <a:xfrm>
            <a:off x="5164138" y="438308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Н</a:t>
            </a:r>
          </a:p>
        </p:txBody>
      </p:sp>
      <p:sp>
        <p:nvSpPr>
          <p:cNvPr id="11843" name="Rectangle 579"/>
          <p:cNvSpPr>
            <a:spLocks noChangeArrowheads="1"/>
          </p:cNvSpPr>
          <p:nvPr/>
        </p:nvSpPr>
        <p:spPr bwMode="auto">
          <a:xfrm>
            <a:off x="4197350" y="4383088"/>
            <a:ext cx="4826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11844" name="Rectangle 580"/>
          <p:cNvSpPr>
            <a:spLocks noChangeArrowheads="1"/>
          </p:cNvSpPr>
          <p:nvPr/>
        </p:nvSpPr>
        <p:spPr bwMode="auto">
          <a:xfrm>
            <a:off x="3228975" y="438308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845" name="Rectangle 581"/>
          <p:cNvSpPr>
            <a:spLocks noChangeArrowheads="1"/>
          </p:cNvSpPr>
          <p:nvPr/>
        </p:nvSpPr>
        <p:spPr bwMode="auto">
          <a:xfrm>
            <a:off x="2260600" y="4383088"/>
            <a:ext cx="484188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48" name="Rectangle 584"/>
          <p:cNvSpPr>
            <a:spLocks noChangeArrowheads="1"/>
          </p:cNvSpPr>
          <p:nvPr/>
        </p:nvSpPr>
        <p:spPr bwMode="auto">
          <a:xfrm>
            <a:off x="323850" y="438308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Н</a:t>
            </a:r>
          </a:p>
        </p:txBody>
      </p:sp>
      <p:sp>
        <p:nvSpPr>
          <p:cNvPr id="11849" name="Rectangle 585"/>
          <p:cNvSpPr>
            <a:spLocks noChangeArrowheads="1"/>
          </p:cNvSpPr>
          <p:nvPr/>
        </p:nvSpPr>
        <p:spPr bwMode="auto">
          <a:xfrm>
            <a:off x="7585075" y="404812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11850" name="Rectangle 586"/>
          <p:cNvSpPr>
            <a:spLocks noChangeArrowheads="1"/>
          </p:cNvSpPr>
          <p:nvPr/>
        </p:nvSpPr>
        <p:spPr bwMode="auto">
          <a:xfrm>
            <a:off x="6616700" y="404812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Я</a:t>
            </a:r>
          </a:p>
        </p:txBody>
      </p:sp>
      <p:sp>
        <p:nvSpPr>
          <p:cNvPr id="11851" name="Rectangle 587"/>
          <p:cNvSpPr>
            <a:spLocks noChangeArrowheads="1"/>
          </p:cNvSpPr>
          <p:nvPr/>
        </p:nvSpPr>
        <p:spPr bwMode="auto">
          <a:xfrm>
            <a:off x="6132513" y="4048125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52" name="Rectangle 588"/>
          <p:cNvSpPr>
            <a:spLocks noChangeArrowheads="1"/>
          </p:cNvSpPr>
          <p:nvPr/>
        </p:nvSpPr>
        <p:spPr bwMode="auto">
          <a:xfrm>
            <a:off x="5164138" y="4048125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53" name="Rectangle 589"/>
          <p:cNvSpPr>
            <a:spLocks noChangeArrowheads="1"/>
          </p:cNvSpPr>
          <p:nvPr/>
        </p:nvSpPr>
        <p:spPr bwMode="auto">
          <a:xfrm>
            <a:off x="4197350" y="4048125"/>
            <a:ext cx="4826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854" name="Rectangle 590"/>
          <p:cNvSpPr>
            <a:spLocks noChangeArrowheads="1"/>
          </p:cNvSpPr>
          <p:nvPr/>
        </p:nvSpPr>
        <p:spPr bwMode="auto">
          <a:xfrm>
            <a:off x="3228975" y="404812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И</a:t>
            </a:r>
          </a:p>
        </p:txBody>
      </p:sp>
      <p:sp>
        <p:nvSpPr>
          <p:cNvPr id="11855" name="Rectangle 591"/>
          <p:cNvSpPr>
            <a:spLocks noChangeArrowheads="1"/>
          </p:cNvSpPr>
          <p:nvPr/>
        </p:nvSpPr>
        <p:spPr bwMode="auto">
          <a:xfrm>
            <a:off x="2260600" y="404812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11858" name="Rectangle 594"/>
          <p:cNvSpPr>
            <a:spLocks noChangeArrowheads="1"/>
          </p:cNvSpPr>
          <p:nvPr/>
        </p:nvSpPr>
        <p:spPr bwMode="auto">
          <a:xfrm>
            <a:off x="323850" y="404812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11859" name="Rectangle 595"/>
          <p:cNvSpPr>
            <a:spLocks noChangeArrowheads="1"/>
          </p:cNvSpPr>
          <p:nvPr/>
        </p:nvSpPr>
        <p:spPr bwMode="auto">
          <a:xfrm>
            <a:off x="8069263" y="3713163"/>
            <a:ext cx="484187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60" name="Rectangle 596"/>
          <p:cNvSpPr>
            <a:spLocks noChangeArrowheads="1"/>
          </p:cNvSpPr>
          <p:nvPr/>
        </p:nvSpPr>
        <p:spPr bwMode="auto">
          <a:xfrm>
            <a:off x="7585075" y="37131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К</a:t>
            </a:r>
          </a:p>
        </p:txBody>
      </p:sp>
      <p:sp>
        <p:nvSpPr>
          <p:cNvPr id="11861" name="Rectangle 597"/>
          <p:cNvSpPr>
            <a:spLocks noChangeArrowheads="1"/>
          </p:cNvSpPr>
          <p:nvPr/>
        </p:nvSpPr>
        <p:spPr bwMode="auto">
          <a:xfrm>
            <a:off x="6084888" y="1125538"/>
            <a:ext cx="48418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8</a:t>
            </a:r>
          </a:p>
        </p:txBody>
      </p:sp>
      <p:sp>
        <p:nvSpPr>
          <p:cNvPr id="11862" name="Rectangle 598"/>
          <p:cNvSpPr>
            <a:spLocks noChangeArrowheads="1"/>
          </p:cNvSpPr>
          <p:nvPr/>
        </p:nvSpPr>
        <p:spPr bwMode="auto">
          <a:xfrm>
            <a:off x="6616700" y="37131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11863" name="Rectangle 599"/>
          <p:cNvSpPr>
            <a:spLocks noChangeArrowheads="1"/>
          </p:cNvSpPr>
          <p:nvPr/>
        </p:nvSpPr>
        <p:spPr bwMode="auto">
          <a:xfrm>
            <a:off x="6132513" y="3713163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И</a:t>
            </a:r>
          </a:p>
        </p:txBody>
      </p:sp>
      <p:sp>
        <p:nvSpPr>
          <p:cNvPr id="11864" name="Rectangle 600"/>
          <p:cNvSpPr>
            <a:spLocks noChangeArrowheads="1"/>
          </p:cNvSpPr>
          <p:nvPr/>
        </p:nvSpPr>
        <p:spPr bwMode="auto">
          <a:xfrm>
            <a:off x="5648325" y="3713163"/>
            <a:ext cx="484188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65" name="Rectangle 601"/>
          <p:cNvSpPr>
            <a:spLocks noChangeArrowheads="1"/>
          </p:cNvSpPr>
          <p:nvPr/>
        </p:nvSpPr>
        <p:spPr bwMode="auto">
          <a:xfrm>
            <a:off x="5164138" y="3713163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11866" name="Rectangle 602"/>
          <p:cNvSpPr>
            <a:spLocks noChangeArrowheads="1"/>
          </p:cNvSpPr>
          <p:nvPr/>
        </p:nvSpPr>
        <p:spPr bwMode="auto">
          <a:xfrm>
            <a:off x="4679950" y="3713163"/>
            <a:ext cx="484188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67" name="Rectangle 603"/>
          <p:cNvSpPr>
            <a:spLocks noChangeArrowheads="1"/>
          </p:cNvSpPr>
          <p:nvPr/>
        </p:nvSpPr>
        <p:spPr bwMode="auto">
          <a:xfrm>
            <a:off x="4197350" y="3713163"/>
            <a:ext cx="4826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868" name="Rectangle 604"/>
          <p:cNvSpPr>
            <a:spLocks noChangeArrowheads="1"/>
          </p:cNvSpPr>
          <p:nvPr/>
        </p:nvSpPr>
        <p:spPr bwMode="auto">
          <a:xfrm>
            <a:off x="3228975" y="37131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Р</a:t>
            </a:r>
          </a:p>
        </p:txBody>
      </p:sp>
      <p:sp>
        <p:nvSpPr>
          <p:cNvPr id="11869" name="Rectangle 605"/>
          <p:cNvSpPr>
            <a:spLocks noChangeArrowheads="1"/>
          </p:cNvSpPr>
          <p:nvPr/>
        </p:nvSpPr>
        <p:spPr bwMode="auto">
          <a:xfrm>
            <a:off x="2744788" y="3713163"/>
            <a:ext cx="484187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70" name="Rectangle 606"/>
          <p:cNvSpPr>
            <a:spLocks noChangeArrowheads="1"/>
          </p:cNvSpPr>
          <p:nvPr/>
        </p:nvSpPr>
        <p:spPr bwMode="auto">
          <a:xfrm>
            <a:off x="2260600" y="37131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1871" name="Rectangle 607"/>
          <p:cNvSpPr>
            <a:spLocks noChangeArrowheads="1"/>
          </p:cNvSpPr>
          <p:nvPr/>
        </p:nvSpPr>
        <p:spPr bwMode="auto">
          <a:xfrm>
            <a:off x="1776413" y="3713163"/>
            <a:ext cx="484187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ru-RU" b="1">
              <a:latin typeface="Tahoma" pitchFamily="34" charset="0"/>
            </a:endParaRPr>
          </a:p>
        </p:txBody>
      </p:sp>
      <p:sp>
        <p:nvSpPr>
          <p:cNvPr id="11874" name="Rectangle 610"/>
          <p:cNvSpPr>
            <a:spLocks noChangeArrowheads="1"/>
          </p:cNvSpPr>
          <p:nvPr/>
        </p:nvSpPr>
        <p:spPr bwMode="auto">
          <a:xfrm>
            <a:off x="323850" y="37131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11875" name="Rectangle 611"/>
          <p:cNvSpPr>
            <a:spLocks noChangeArrowheads="1"/>
          </p:cNvSpPr>
          <p:nvPr/>
        </p:nvSpPr>
        <p:spPr bwMode="auto">
          <a:xfrm>
            <a:off x="8069263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Й</a:t>
            </a:r>
          </a:p>
        </p:txBody>
      </p:sp>
      <p:sp>
        <p:nvSpPr>
          <p:cNvPr id="11876" name="Rectangle 612"/>
          <p:cNvSpPr>
            <a:spLocks noChangeArrowheads="1"/>
          </p:cNvSpPr>
          <p:nvPr/>
        </p:nvSpPr>
        <p:spPr bwMode="auto">
          <a:xfrm>
            <a:off x="7585075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И</a:t>
            </a:r>
          </a:p>
        </p:txBody>
      </p:sp>
      <p:sp>
        <p:nvSpPr>
          <p:cNvPr id="11877" name="Rectangle 613"/>
          <p:cNvSpPr>
            <a:spLocks noChangeArrowheads="1"/>
          </p:cNvSpPr>
          <p:nvPr/>
        </p:nvSpPr>
        <p:spPr bwMode="auto">
          <a:xfrm>
            <a:off x="7100888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Н</a:t>
            </a:r>
          </a:p>
        </p:txBody>
      </p:sp>
      <p:sp>
        <p:nvSpPr>
          <p:cNvPr id="11878" name="Rectangle 614"/>
          <p:cNvSpPr>
            <a:spLocks noChangeArrowheads="1"/>
          </p:cNvSpPr>
          <p:nvPr/>
        </p:nvSpPr>
        <p:spPr bwMode="auto">
          <a:xfrm>
            <a:off x="6616700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11879" name="Rectangle 615"/>
          <p:cNvSpPr>
            <a:spLocks noChangeArrowheads="1"/>
          </p:cNvSpPr>
          <p:nvPr/>
        </p:nvSpPr>
        <p:spPr bwMode="auto">
          <a:xfrm>
            <a:off x="6132513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Н</a:t>
            </a:r>
          </a:p>
        </p:txBody>
      </p:sp>
      <p:sp>
        <p:nvSpPr>
          <p:cNvPr id="11880" name="Rectangle 616"/>
          <p:cNvSpPr>
            <a:spLocks noChangeArrowheads="1"/>
          </p:cNvSpPr>
          <p:nvPr/>
        </p:nvSpPr>
        <p:spPr bwMode="auto">
          <a:xfrm>
            <a:off x="5648325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В</a:t>
            </a:r>
          </a:p>
        </p:txBody>
      </p:sp>
      <p:sp>
        <p:nvSpPr>
          <p:cNvPr id="11881" name="Rectangle 617"/>
          <p:cNvSpPr>
            <a:spLocks noChangeArrowheads="1"/>
          </p:cNvSpPr>
          <p:nvPr/>
        </p:nvSpPr>
        <p:spPr bwMode="auto">
          <a:xfrm>
            <a:off x="5164138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11882" name="Rectangle 618"/>
          <p:cNvSpPr>
            <a:spLocks noChangeArrowheads="1"/>
          </p:cNvSpPr>
          <p:nvPr/>
        </p:nvSpPr>
        <p:spPr bwMode="auto">
          <a:xfrm>
            <a:off x="4679950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Р</a:t>
            </a:r>
          </a:p>
        </p:txBody>
      </p:sp>
      <p:sp>
        <p:nvSpPr>
          <p:cNvPr id="11883" name="Rectangle 619"/>
          <p:cNvSpPr>
            <a:spLocks noChangeArrowheads="1"/>
          </p:cNvSpPr>
          <p:nvPr/>
        </p:nvSpPr>
        <p:spPr bwMode="auto">
          <a:xfrm>
            <a:off x="4197350" y="3378200"/>
            <a:ext cx="4826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У</a:t>
            </a:r>
          </a:p>
        </p:txBody>
      </p:sp>
      <p:sp>
        <p:nvSpPr>
          <p:cNvPr id="11884" name="Rectangle 620"/>
          <p:cNvSpPr>
            <a:spLocks noChangeArrowheads="1"/>
          </p:cNvSpPr>
          <p:nvPr/>
        </p:nvSpPr>
        <p:spPr bwMode="auto">
          <a:xfrm>
            <a:off x="3203575" y="3357563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11885" name="Rectangle 621"/>
          <p:cNvSpPr>
            <a:spLocks noChangeArrowheads="1"/>
          </p:cNvSpPr>
          <p:nvPr/>
        </p:nvSpPr>
        <p:spPr bwMode="auto">
          <a:xfrm>
            <a:off x="2744788" y="337820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И</a:t>
            </a:r>
          </a:p>
        </p:txBody>
      </p:sp>
      <p:sp>
        <p:nvSpPr>
          <p:cNvPr id="11886" name="Rectangle 622"/>
          <p:cNvSpPr>
            <a:spLocks noChangeArrowheads="1"/>
          </p:cNvSpPr>
          <p:nvPr/>
        </p:nvSpPr>
        <p:spPr bwMode="auto">
          <a:xfrm>
            <a:off x="2260600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Н</a:t>
            </a:r>
          </a:p>
        </p:txBody>
      </p:sp>
      <p:sp>
        <p:nvSpPr>
          <p:cNvPr id="11890" name="Rectangle 626"/>
          <p:cNvSpPr>
            <a:spLocks noChangeArrowheads="1"/>
          </p:cNvSpPr>
          <p:nvPr/>
        </p:nvSpPr>
        <p:spPr bwMode="auto">
          <a:xfrm>
            <a:off x="323850" y="3378200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solidFill>
                  <a:srgbClr val="FF66CC"/>
                </a:solidFill>
                <a:latin typeface="Tahoma" pitchFamily="34" charset="0"/>
              </a:rPr>
              <a:t>Р</a:t>
            </a:r>
          </a:p>
        </p:txBody>
      </p:sp>
      <p:sp>
        <p:nvSpPr>
          <p:cNvPr id="11891" name="Rectangle 627"/>
          <p:cNvSpPr>
            <a:spLocks noChangeArrowheads="1"/>
          </p:cNvSpPr>
          <p:nvPr/>
        </p:nvSpPr>
        <p:spPr bwMode="auto">
          <a:xfrm>
            <a:off x="6616700" y="304323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Д</a:t>
            </a:r>
          </a:p>
        </p:txBody>
      </p:sp>
      <p:sp>
        <p:nvSpPr>
          <p:cNvPr id="11892" name="Rectangle 628"/>
          <p:cNvSpPr>
            <a:spLocks noChangeArrowheads="1"/>
          </p:cNvSpPr>
          <p:nvPr/>
        </p:nvSpPr>
        <p:spPr bwMode="auto">
          <a:xfrm>
            <a:off x="6132513" y="304323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Е</a:t>
            </a:r>
          </a:p>
        </p:txBody>
      </p:sp>
      <p:sp>
        <p:nvSpPr>
          <p:cNvPr id="11893" name="Rectangle 629"/>
          <p:cNvSpPr>
            <a:spLocks noChangeArrowheads="1"/>
          </p:cNvSpPr>
          <p:nvPr/>
        </p:nvSpPr>
        <p:spPr bwMode="auto">
          <a:xfrm>
            <a:off x="5164138" y="304323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Р</a:t>
            </a:r>
          </a:p>
        </p:txBody>
      </p:sp>
      <p:sp>
        <p:nvSpPr>
          <p:cNvPr id="11895" name="Rectangle 631"/>
          <p:cNvSpPr>
            <a:spLocks noChangeArrowheads="1"/>
          </p:cNvSpPr>
          <p:nvPr/>
        </p:nvSpPr>
        <p:spPr bwMode="auto">
          <a:xfrm>
            <a:off x="4197350" y="3043238"/>
            <a:ext cx="4826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С</a:t>
            </a:r>
          </a:p>
        </p:txBody>
      </p:sp>
      <p:sp>
        <p:nvSpPr>
          <p:cNvPr id="11896" name="Rectangle 632"/>
          <p:cNvSpPr>
            <a:spLocks noChangeArrowheads="1"/>
          </p:cNvSpPr>
          <p:nvPr/>
        </p:nvSpPr>
        <p:spPr bwMode="auto">
          <a:xfrm>
            <a:off x="3228975" y="304323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П</a:t>
            </a:r>
          </a:p>
        </p:txBody>
      </p:sp>
      <p:sp>
        <p:nvSpPr>
          <p:cNvPr id="11897" name="Rectangle 633"/>
          <p:cNvSpPr>
            <a:spLocks noChangeArrowheads="1"/>
          </p:cNvSpPr>
          <p:nvPr/>
        </p:nvSpPr>
        <p:spPr bwMode="auto">
          <a:xfrm>
            <a:off x="2260600" y="304323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И</a:t>
            </a:r>
          </a:p>
        </p:txBody>
      </p:sp>
      <p:sp>
        <p:nvSpPr>
          <p:cNvPr id="11900" name="Rectangle 636"/>
          <p:cNvSpPr>
            <a:spLocks noChangeArrowheads="1"/>
          </p:cNvSpPr>
          <p:nvPr/>
        </p:nvSpPr>
        <p:spPr bwMode="auto">
          <a:xfrm>
            <a:off x="323850" y="3043238"/>
            <a:ext cx="484188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У</a:t>
            </a:r>
          </a:p>
        </p:txBody>
      </p:sp>
      <p:sp>
        <p:nvSpPr>
          <p:cNvPr id="11901" name="Rectangle 637"/>
          <p:cNvSpPr>
            <a:spLocks noChangeArrowheads="1"/>
          </p:cNvSpPr>
          <p:nvPr/>
        </p:nvSpPr>
        <p:spPr bwMode="auto">
          <a:xfrm>
            <a:off x="6132513" y="2708275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Ж</a:t>
            </a:r>
          </a:p>
        </p:txBody>
      </p:sp>
      <p:sp>
        <p:nvSpPr>
          <p:cNvPr id="11902" name="Rectangle 638"/>
          <p:cNvSpPr>
            <a:spLocks noChangeArrowheads="1"/>
          </p:cNvSpPr>
          <p:nvPr/>
        </p:nvSpPr>
        <p:spPr bwMode="auto">
          <a:xfrm>
            <a:off x="2260600" y="2708275"/>
            <a:ext cx="484188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М</a:t>
            </a:r>
          </a:p>
        </p:txBody>
      </p:sp>
      <p:sp>
        <p:nvSpPr>
          <p:cNvPr id="11905" name="Rectangle 641"/>
          <p:cNvSpPr>
            <a:spLocks noChangeArrowheads="1"/>
          </p:cNvSpPr>
          <p:nvPr/>
        </p:nvSpPr>
        <p:spPr bwMode="auto">
          <a:xfrm>
            <a:off x="6132513" y="2373313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А</a:t>
            </a:r>
          </a:p>
        </p:txBody>
      </p:sp>
      <p:sp>
        <p:nvSpPr>
          <p:cNvPr id="11908" name="Rectangle 644"/>
          <p:cNvSpPr>
            <a:spLocks noChangeArrowheads="1"/>
          </p:cNvSpPr>
          <p:nvPr/>
        </p:nvSpPr>
        <p:spPr bwMode="auto">
          <a:xfrm>
            <a:off x="6132513" y="2038350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Р</a:t>
            </a:r>
          </a:p>
        </p:txBody>
      </p:sp>
      <p:sp>
        <p:nvSpPr>
          <p:cNvPr id="11911" name="Rectangle 647"/>
          <p:cNvSpPr>
            <a:spLocks noChangeArrowheads="1"/>
          </p:cNvSpPr>
          <p:nvPr/>
        </p:nvSpPr>
        <p:spPr bwMode="auto">
          <a:xfrm>
            <a:off x="6132513" y="1703388"/>
            <a:ext cx="484187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Ы</a:t>
            </a:r>
          </a:p>
        </p:txBody>
      </p:sp>
      <p:sp>
        <p:nvSpPr>
          <p:cNvPr id="11914" name="Rectangle 650"/>
          <p:cNvSpPr>
            <a:spLocks noChangeArrowheads="1"/>
          </p:cNvSpPr>
          <p:nvPr/>
        </p:nvSpPr>
        <p:spPr bwMode="auto">
          <a:xfrm>
            <a:off x="6084888" y="1412875"/>
            <a:ext cx="4841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В</a:t>
            </a:r>
          </a:p>
        </p:txBody>
      </p:sp>
      <p:sp>
        <p:nvSpPr>
          <p:cNvPr id="11915" name="Rectangle 651"/>
          <p:cNvSpPr>
            <a:spLocks noChangeArrowheads="1"/>
          </p:cNvSpPr>
          <p:nvPr/>
        </p:nvSpPr>
        <p:spPr bwMode="auto">
          <a:xfrm>
            <a:off x="6659563" y="2781300"/>
            <a:ext cx="3603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9</a:t>
            </a:r>
          </a:p>
        </p:txBody>
      </p:sp>
      <p:sp>
        <p:nvSpPr>
          <p:cNvPr id="11916" name="Rectangle 652"/>
          <p:cNvSpPr>
            <a:spLocks noChangeArrowheads="1"/>
          </p:cNvSpPr>
          <p:nvPr/>
        </p:nvSpPr>
        <p:spPr bwMode="auto">
          <a:xfrm>
            <a:off x="6659563" y="2781300"/>
            <a:ext cx="48418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AutoNum type="arabicPeriod"/>
            </a:pPr>
            <a:endParaRPr lang="ru-RU" b="1">
              <a:latin typeface="Tahoma" pitchFamily="34" charset="0"/>
            </a:endParaRPr>
          </a:p>
        </p:txBody>
      </p:sp>
      <p:sp>
        <p:nvSpPr>
          <p:cNvPr id="11918" name="Rectangle 654"/>
          <p:cNvSpPr>
            <a:spLocks noChangeArrowheads="1"/>
          </p:cNvSpPr>
          <p:nvPr/>
        </p:nvSpPr>
        <p:spPr bwMode="auto">
          <a:xfrm>
            <a:off x="5580063" y="1125538"/>
            <a:ext cx="484187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AutoNum type="arabicPeriod"/>
            </a:pPr>
            <a:endParaRPr lang="ru-RU" b="1">
              <a:latin typeface="Tahoma" pitchFamily="34" charset="0"/>
            </a:endParaRPr>
          </a:p>
        </p:txBody>
      </p:sp>
      <p:sp>
        <p:nvSpPr>
          <p:cNvPr id="11920" name="Rectangle 656"/>
          <p:cNvSpPr>
            <a:spLocks noChangeArrowheads="1"/>
          </p:cNvSpPr>
          <p:nvPr/>
        </p:nvSpPr>
        <p:spPr bwMode="auto">
          <a:xfrm>
            <a:off x="3132138" y="2781300"/>
            <a:ext cx="484187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5</a:t>
            </a:r>
          </a:p>
        </p:txBody>
      </p:sp>
      <p:sp>
        <p:nvSpPr>
          <p:cNvPr id="11923" name="Rectangle 659"/>
          <p:cNvSpPr>
            <a:spLocks noChangeArrowheads="1"/>
          </p:cNvSpPr>
          <p:nvPr/>
        </p:nvSpPr>
        <p:spPr bwMode="auto">
          <a:xfrm>
            <a:off x="2339975" y="2492375"/>
            <a:ext cx="2952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4</a:t>
            </a:r>
          </a:p>
        </p:txBody>
      </p:sp>
      <p:sp>
        <p:nvSpPr>
          <p:cNvPr id="11924" name="Rectangle 660"/>
          <p:cNvSpPr>
            <a:spLocks noChangeArrowheads="1"/>
          </p:cNvSpPr>
          <p:nvPr/>
        </p:nvSpPr>
        <p:spPr bwMode="auto">
          <a:xfrm>
            <a:off x="1776413" y="1125538"/>
            <a:ext cx="484187" cy="225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AutoNum type="arabicPeriod"/>
            </a:pPr>
            <a:endParaRPr lang="ru-RU" b="1">
              <a:latin typeface="Tahoma" pitchFamily="34" charset="0"/>
            </a:endParaRPr>
          </a:p>
        </p:txBody>
      </p:sp>
      <p:sp>
        <p:nvSpPr>
          <p:cNvPr id="11926" name="Rectangle 662"/>
          <p:cNvSpPr>
            <a:spLocks noChangeArrowheads="1"/>
          </p:cNvSpPr>
          <p:nvPr/>
        </p:nvSpPr>
        <p:spPr bwMode="auto">
          <a:xfrm>
            <a:off x="395288" y="2708275"/>
            <a:ext cx="2873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AutoNum type="arabicPeriod"/>
            </a:pPr>
            <a:endParaRPr lang="ru-RU" b="1">
              <a:latin typeface="Tahoma" pitchFamily="34" charset="0"/>
            </a:endParaRPr>
          </a:p>
        </p:txBody>
      </p:sp>
      <p:sp>
        <p:nvSpPr>
          <p:cNvPr id="11927" name="Line 663"/>
          <p:cNvSpPr>
            <a:spLocks noChangeShapeType="1"/>
          </p:cNvSpPr>
          <p:nvPr/>
        </p:nvSpPr>
        <p:spPr bwMode="auto">
          <a:xfrm>
            <a:off x="357158" y="1071546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28" name="Line 664"/>
          <p:cNvSpPr>
            <a:spLocks noChangeShapeType="1"/>
          </p:cNvSpPr>
          <p:nvPr/>
        </p:nvSpPr>
        <p:spPr bwMode="auto">
          <a:xfrm>
            <a:off x="323850" y="3043238"/>
            <a:ext cx="1452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29" name="Line 665"/>
          <p:cNvSpPr>
            <a:spLocks noChangeShapeType="1"/>
          </p:cNvSpPr>
          <p:nvPr/>
        </p:nvSpPr>
        <p:spPr bwMode="auto">
          <a:xfrm>
            <a:off x="323850" y="3378200"/>
            <a:ext cx="3389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0" name="Line 666"/>
          <p:cNvSpPr>
            <a:spLocks noChangeShapeType="1"/>
          </p:cNvSpPr>
          <p:nvPr/>
        </p:nvSpPr>
        <p:spPr bwMode="auto">
          <a:xfrm>
            <a:off x="323850" y="3713163"/>
            <a:ext cx="33893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1" name="Line 667"/>
          <p:cNvSpPr>
            <a:spLocks noChangeShapeType="1"/>
          </p:cNvSpPr>
          <p:nvPr/>
        </p:nvSpPr>
        <p:spPr bwMode="auto">
          <a:xfrm>
            <a:off x="323850" y="4048125"/>
            <a:ext cx="1452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2" name="Line 668"/>
          <p:cNvSpPr>
            <a:spLocks noChangeShapeType="1"/>
          </p:cNvSpPr>
          <p:nvPr/>
        </p:nvSpPr>
        <p:spPr bwMode="auto">
          <a:xfrm>
            <a:off x="323850" y="4383088"/>
            <a:ext cx="1452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3" name="Line 669"/>
          <p:cNvSpPr>
            <a:spLocks noChangeShapeType="1"/>
          </p:cNvSpPr>
          <p:nvPr/>
        </p:nvSpPr>
        <p:spPr bwMode="auto">
          <a:xfrm>
            <a:off x="323850" y="4718050"/>
            <a:ext cx="14525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4" name="Line 670"/>
          <p:cNvSpPr>
            <a:spLocks noChangeShapeType="1"/>
          </p:cNvSpPr>
          <p:nvPr/>
        </p:nvSpPr>
        <p:spPr bwMode="auto">
          <a:xfrm>
            <a:off x="323850" y="5053013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5" name="Line 671"/>
          <p:cNvSpPr>
            <a:spLocks noChangeShapeType="1"/>
          </p:cNvSpPr>
          <p:nvPr/>
        </p:nvSpPr>
        <p:spPr bwMode="auto">
          <a:xfrm>
            <a:off x="323850" y="5387975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6" name="Line 672"/>
          <p:cNvSpPr>
            <a:spLocks noChangeShapeType="1"/>
          </p:cNvSpPr>
          <p:nvPr/>
        </p:nvSpPr>
        <p:spPr bwMode="auto">
          <a:xfrm>
            <a:off x="323850" y="572293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7" name="Line 673"/>
          <p:cNvSpPr>
            <a:spLocks noChangeShapeType="1"/>
          </p:cNvSpPr>
          <p:nvPr/>
        </p:nvSpPr>
        <p:spPr bwMode="auto">
          <a:xfrm>
            <a:off x="323850" y="6057900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8" name="Line 674"/>
          <p:cNvSpPr>
            <a:spLocks noChangeShapeType="1"/>
          </p:cNvSpPr>
          <p:nvPr/>
        </p:nvSpPr>
        <p:spPr bwMode="auto">
          <a:xfrm>
            <a:off x="323850" y="6392863"/>
            <a:ext cx="822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39" name="Line 675"/>
          <p:cNvSpPr>
            <a:spLocks noChangeShapeType="1"/>
          </p:cNvSpPr>
          <p:nvPr/>
        </p:nvSpPr>
        <p:spPr bwMode="auto">
          <a:xfrm>
            <a:off x="323850" y="1125538"/>
            <a:ext cx="0" cy="52673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0" name="Line 676"/>
          <p:cNvSpPr>
            <a:spLocks noChangeShapeType="1"/>
          </p:cNvSpPr>
          <p:nvPr/>
        </p:nvSpPr>
        <p:spPr bwMode="auto">
          <a:xfrm>
            <a:off x="8553450" y="1125538"/>
            <a:ext cx="0" cy="526732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7" name="Line 683"/>
          <p:cNvSpPr>
            <a:spLocks noChangeShapeType="1"/>
          </p:cNvSpPr>
          <p:nvPr/>
        </p:nvSpPr>
        <p:spPr bwMode="auto">
          <a:xfrm>
            <a:off x="827088" y="1700213"/>
            <a:ext cx="0" cy="4354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49" name="Line 685"/>
          <p:cNvSpPr>
            <a:spLocks noChangeShapeType="1"/>
          </p:cNvSpPr>
          <p:nvPr/>
        </p:nvSpPr>
        <p:spPr bwMode="auto">
          <a:xfrm>
            <a:off x="2268538" y="2708275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0" name="Line 686"/>
          <p:cNvSpPr>
            <a:spLocks noChangeShapeType="1"/>
          </p:cNvSpPr>
          <p:nvPr/>
        </p:nvSpPr>
        <p:spPr bwMode="auto">
          <a:xfrm>
            <a:off x="2260600" y="304323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1" name="Line 687"/>
          <p:cNvSpPr>
            <a:spLocks noChangeShapeType="1"/>
          </p:cNvSpPr>
          <p:nvPr/>
        </p:nvSpPr>
        <p:spPr bwMode="auto">
          <a:xfrm>
            <a:off x="2260600" y="4048125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2" name="Line 688"/>
          <p:cNvSpPr>
            <a:spLocks noChangeShapeType="1"/>
          </p:cNvSpPr>
          <p:nvPr/>
        </p:nvSpPr>
        <p:spPr bwMode="auto">
          <a:xfrm>
            <a:off x="2260600" y="438308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5" name="Line 691"/>
          <p:cNvSpPr>
            <a:spLocks noChangeShapeType="1"/>
          </p:cNvSpPr>
          <p:nvPr/>
        </p:nvSpPr>
        <p:spPr bwMode="auto">
          <a:xfrm>
            <a:off x="3228975" y="304323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6" name="Line 692"/>
          <p:cNvSpPr>
            <a:spLocks noChangeShapeType="1"/>
          </p:cNvSpPr>
          <p:nvPr/>
        </p:nvSpPr>
        <p:spPr bwMode="auto">
          <a:xfrm>
            <a:off x="3228975" y="4048125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7" name="Line 693"/>
          <p:cNvSpPr>
            <a:spLocks noChangeShapeType="1"/>
          </p:cNvSpPr>
          <p:nvPr/>
        </p:nvSpPr>
        <p:spPr bwMode="auto">
          <a:xfrm>
            <a:off x="3228975" y="438308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8" name="Line 694"/>
          <p:cNvSpPr>
            <a:spLocks noChangeShapeType="1"/>
          </p:cNvSpPr>
          <p:nvPr/>
        </p:nvSpPr>
        <p:spPr bwMode="auto">
          <a:xfrm>
            <a:off x="3228975" y="4718050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59" name="Line 695"/>
          <p:cNvSpPr>
            <a:spLocks noChangeShapeType="1"/>
          </p:cNvSpPr>
          <p:nvPr/>
        </p:nvSpPr>
        <p:spPr bwMode="auto">
          <a:xfrm>
            <a:off x="3228975" y="5053013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0" name="Line 696"/>
          <p:cNvSpPr>
            <a:spLocks noChangeShapeType="1"/>
          </p:cNvSpPr>
          <p:nvPr/>
        </p:nvSpPr>
        <p:spPr bwMode="auto">
          <a:xfrm>
            <a:off x="3228975" y="5387975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1" name="Line 697"/>
          <p:cNvSpPr>
            <a:spLocks noChangeShapeType="1"/>
          </p:cNvSpPr>
          <p:nvPr/>
        </p:nvSpPr>
        <p:spPr bwMode="auto">
          <a:xfrm>
            <a:off x="3228975" y="572293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2" name="Line 698"/>
          <p:cNvSpPr>
            <a:spLocks noChangeShapeType="1"/>
          </p:cNvSpPr>
          <p:nvPr/>
        </p:nvSpPr>
        <p:spPr bwMode="auto">
          <a:xfrm>
            <a:off x="2744788" y="2708275"/>
            <a:ext cx="0" cy="167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3" name="Line 699"/>
          <p:cNvSpPr>
            <a:spLocks noChangeShapeType="1"/>
          </p:cNvSpPr>
          <p:nvPr/>
        </p:nvSpPr>
        <p:spPr bwMode="auto">
          <a:xfrm>
            <a:off x="3228975" y="3043238"/>
            <a:ext cx="0" cy="267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4" name="Line 700"/>
          <p:cNvSpPr>
            <a:spLocks noChangeShapeType="1"/>
          </p:cNvSpPr>
          <p:nvPr/>
        </p:nvSpPr>
        <p:spPr bwMode="auto">
          <a:xfrm>
            <a:off x="4197350" y="3043238"/>
            <a:ext cx="4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5" name="Line 701"/>
          <p:cNvSpPr>
            <a:spLocks noChangeShapeType="1"/>
          </p:cNvSpPr>
          <p:nvPr/>
        </p:nvSpPr>
        <p:spPr bwMode="auto">
          <a:xfrm>
            <a:off x="4197350" y="3378200"/>
            <a:ext cx="4356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6" name="Line 702"/>
          <p:cNvSpPr>
            <a:spLocks noChangeShapeType="1"/>
          </p:cNvSpPr>
          <p:nvPr/>
        </p:nvSpPr>
        <p:spPr bwMode="auto">
          <a:xfrm>
            <a:off x="4197350" y="3713163"/>
            <a:ext cx="4356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7" name="Line 703"/>
          <p:cNvSpPr>
            <a:spLocks noChangeShapeType="1"/>
          </p:cNvSpPr>
          <p:nvPr/>
        </p:nvSpPr>
        <p:spPr bwMode="auto">
          <a:xfrm>
            <a:off x="4197350" y="4048125"/>
            <a:ext cx="4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8" name="Line 704"/>
          <p:cNvSpPr>
            <a:spLocks noChangeShapeType="1"/>
          </p:cNvSpPr>
          <p:nvPr/>
        </p:nvSpPr>
        <p:spPr bwMode="auto">
          <a:xfrm>
            <a:off x="4197350" y="4383088"/>
            <a:ext cx="4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69" name="Line 705"/>
          <p:cNvSpPr>
            <a:spLocks noChangeShapeType="1"/>
          </p:cNvSpPr>
          <p:nvPr/>
        </p:nvSpPr>
        <p:spPr bwMode="auto">
          <a:xfrm>
            <a:off x="4197350" y="4718050"/>
            <a:ext cx="48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0" name="Line 706"/>
          <p:cNvSpPr>
            <a:spLocks noChangeShapeType="1"/>
          </p:cNvSpPr>
          <p:nvPr/>
        </p:nvSpPr>
        <p:spPr bwMode="auto">
          <a:xfrm>
            <a:off x="4679950" y="3043238"/>
            <a:ext cx="0" cy="167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1" name="Line 707"/>
          <p:cNvSpPr>
            <a:spLocks noChangeShapeType="1"/>
          </p:cNvSpPr>
          <p:nvPr/>
        </p:nvSpPr>
        <p:spPr bwMode="auto">
          <a:xfrm>
            <a:off x="5164138" y="4048125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2" name="Line 708"/>
          <p:cNvSpPr>
            <a:spLocks noChangeShapeType="1"/>
          </p:cNvSpPr>
          <p:nvPr/>
        </p:nvSpPr>
        <p:spPr bwMode="auto">
          <a:xfrm>
            <a:off x="5164138" y="4383088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3" name="Line 709"/>
          <p:cNvSpPr>
            <a:spLocks noChangeShapeType="1"/>
          </p:cNvSpPr>
          <p:nvPr/>
        </p:nvSpPr>
        <p:spPr bwMode="auto">
          <a:xfrm>
            <a:off x="5164138" y="4718050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4" name="Line 710"/>
          <p:cNvSpPr>
            <a:spLocks noChangeShapeType="1"/>
          </p:cNvSpPr>
          <p:nvPr/>
        </p:nvSpPr>
        <p:spPr bwMode="auto">
          <a:xfrm>
            <a:off x="5164138" y="5053013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5" name="Line 711"/>
          <p:cNvSpPr>
            <a:spLocks noChangeShapeType="1"/>
          </p:cNvSpPr>
          <p:nvPr/>
        </p:nvSpPr>
        <p:spPr bwMode="auto">
          <a:xfrm>
            <a:off x="5164138" y="5387975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6" name="Line 712"/>
          <p:cNvSpPr>
            <a:spLocks noChangeShapeType="1"/>
          </p:cNvSpPr>
          <p:nvPr/>
        </p:nvSpPr>
        <p:spPr bwMode="auto">
          <a:xfrm>
            <a:off x="5164138" y="5722938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7" name="Line 713"/>
          <p:cNvSpPr>
            <a:spLocks noChangeShapeType="1"/>
          </p:cNvSpPr>
          <p:nvPr/>
        </p:nvSpPr>
        <p:spPr bwMode="auto">
          <a:xfrm>
            <a:off x="5164138" y="6057900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8" name="Line 714"/>
          <p:cNvSpPr>
            <a:spLocks noChangeShapeType="1"/>
          </p:cNvSpPr>
          <p:nvPr/>
        </p:nvSpPr>
        <p:spPr bwMode="auto">
          <a:xfrm>
            <a:off x="6132513" y="1368425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79" name="Line 715"/>
          <p:cNvSpPr>
            <a:spLocks noChangeShapeType="1"/>
          </p:cNvSpPr>
          <p:nvPr/>
        </p:nvSpPr>
        <p:spPr bwMode="auto">
          <a:xfrm>
            <a:off x="6132513" y="1703388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0" name="Line 716"/>
          <p:cNvSpPr>
            <a:spLocks noChangeShapeType="1"/>
          </p:cNvSpPr>
          <p:nvPr/>
        </p:nvSpPr>
        <p:spPr bwMode="auto">
          <a:xfrm>
            <a:off x="6132513" y="2038350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1" name="Line 717"/>
          <p:cNvSpPr>
            <a:spLocks noChangeShapeType="1"/>
          </p:cNvSpPr>
          <p:nvPr/>
        </p:nvSpPr>
        <p:spPr bwMode="auto">
          <a:xfrm>
            <a:off x="6132513" y="2373313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2" name="Line 718"/>
          <p:cNvSpPr>
            <a:spLocks noChangeShapeType="1"/>
          </p:cNvSpPr>
          <p:nvPr/>
        </p:nvSpPr>
        <p:spPr bwMode="auto">
          <a:xfrm>
            <a:off x="6132513" y="2708275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3" name="Line 719"/>
          <p:cNvSpPr>
            <a:spLocks noChangeShapeType="1"/>
          </p:cNvSpPr>
          <p:nvPr/>
        </p:nvSpPr>
        <p:spPr bwMode="auto">
          <a:xfrm>
            <a:off x="6132513" y="3043238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4" name="Line 720"/>
          <p:cNvSpPr>
            <a:spLocks noChangeShapeType="1"/>
          </p:cNvSpPr>
          <p:nvPr/>
        </p:nvSpPr>
        <p:spPr bwMode="auto">
          <a:xfrm>
            <a:off x="6132513" y="4048125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5" name="Line 721"/>
          <p:cNvSpPr>
            <a:spLocks noChangeShapeType="1"/>
          </p:cNvSpPr>
          <p:nvPr/>
        </p:nvSpPr>
        <p:spPr bwMode="auto">
          <a:xfrm>
            <a:off x="6132513" y="4383088"/>
            <a:ext cx="96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6" name="Line 722"/>
          <p:cNvSpPr>
            <a:spLocks noChangeShapeType="1"/>
          </p:cNvSpPr>
          <p:nvPr/>
        </p:nvSpPr>
        <p:spPr bwMode="auto">
          <a:xfrm>
            <a:off x="6616700" y="4718050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7" name="Line 723"/>
          <p:cNvSpPr>
            <a:spLocks noChangeShapeType="1"/>
          </p:cNvSpPr>
          <p:nvPr/>
        </p:nvSpPr>
        <p:spPr bwMode="auto">
          <a:xfrm>
            <a:off x="6616700" y="5053013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8" name="Line 724"/>
          <p:cNvSpPr>
            <a:spLocks noChangeShapeType="1"/>
          </p:cNvSpPr>
          <p:nvPr/>
        </p:nvSpPr>
        <p:spPr bwMode="auto">
          <a:xfrm>
            <a:off x="7585075" y="4048125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89" name="Line 725"/>
          <p:cNvSpPr>
            <a:spLocks noChangeShapeType="1"/>
          </p:cNvSpPr>
          <p:nvPr/>
        </p:nvSpPr>
        <p:spPr bwMode="auto">
          <a:xfrm>
            <a:off x="7585075" y="4383088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0" name="Line 726"/>
          <p:cNvSpPr>
            <a:spLocks noChangeShapeType="1"/>
          </p:cNvSpPr>
          <p:nvPr/>
        </p:nvSpPr>
        <p:spPr bwMode="auto">
          <a:xfrm>
            <a:off x="3713163" y="3043238"/>
            <a:ext cx="0" cy="267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1" name="Line 727"/>
          <p:cNvSpPr>
            <a:spLocks noChangeShapeType="1"/>
          </p:cNvSpPr>
          <p:nvPr/>
        </p:nvSpPr>
        <p:spPr bwMode="auto">
          <a:xfrm>
            <a:off x="4197350" y="3043238"/>
            <a:ext cx="0" cy="1674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2" name="Line 728"/>
          <p:cNvSpPr>
            <a:spLocks noChangeShapeType="1"/>
          </p:cNvSpPr>
          <p:nvPr/>
        </p:nvSpPr>
        <p:spPr bwMode="auto">
          <a:xfrm>
            <a:off x="5164138" y="3043238"/>
            <a:ext cx="0" cy="301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3" name="Line 729"/>
          <p:cNvSpPr>
            <a:spLocks noChangeShapeType="1"/>
          </p:cNvSpPr>
          <p:nvPr/>
        </p:nvSpPr>
        <p:spPr bwMode="auto">
          <a:xfrm>
            <a:off x="5648325" y="3043238"/>
            <a:ext cx="0" cy="301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4" name="Line 730"/>
          <p:cNvSpPr>
            <a:spLocks noChangeShapeType="1"/>
          </p:cNvSpPr>
          <p:nvPr/>
        </p:nvSpPr>
        <p:spPr bwMode="auto">
          <a:xfrm>
            <a:off x="5164138" y="3043238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5" name="Line 731"/>
          <p:cNvSpPr>
            <a:spLocks noChangeShapeType="1"/>
          </p:cNvSpPr>
          <p:nvPr/>
        </p:nvSpPr>
        <p:spPr bwMode="auto">
          <a:xfrm>
            <a:off x="6132513" y="1368425"/>
            <a:ext cx="0" cy="30146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6" name="Line 732"/>
          <p:cNvSpPr>
            <a:spLocks noChangeShapeType="1"/>
          </p:cNvSpPr>
          <p:nvPr/>
        </p:nvSpPr>
        <p:spPr bwMode="auto">
          <a:xfrm>
            <a:off x="6616700" y="1368425"/>
            <a:ext cx="0" cy="3684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7" name="Line 733"/>
          <p:cNvSpPr>
            <a:spLocks noChangeShapeType="1"/>
          </p:cNvSpPr>
          <p:nvPr/>
        </p:nvSpPr>
        <p:spPr bwMode="auto">
          <a:xfrm>
            <a:off x="7100888" y="3043238"/>
            <a:ext cx="0" cy="2009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8" name="Line 734"/>
          <p:cNvSpPr>
            <a:spLocks noChangeShapeType="1"/>
          </p:cNvSpPr>
          <p:nvPr/>
        </p:nvSpPr>
        <p:spPr bwMode="auto">
          <a:xfrm>
            <a:off x="7596188" y="3357563"/>
            <a:ext cx="0" cy="1004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1999" name="Line 735"/>
          <p:cNvSpPr>
            <a:spLocks noChangeShapeType="1"/>
          </p:cNvSpPr>
          <p:nvPr/>
        </p:nvSpPr>
        <p:spPr bwMode="auto">
          <a:xfrm>
            <a:off x="8069263" y="3378200"/>
            <a:ext cx="0" cy="1004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12007" name="Rectangle 743"/>
          <p:cNvSpPr>
            <a:spLocks noChangeArrowheads="1"/>
          </p:cNvSpPr>
          <p:nvPr/>
        </p:nvSpPr>
        <p:spPr bwMode="auto">
          <a:xfrm>
            <a:off x="827088" y="27320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b="1">
                <a:latin typeface="Tahoma" pitchFamily="34" charset="0"/>
              </a:rPr>
              <a:t>г</a:t>
            </a:r>
          </a:p>
        </p:txBody>
      </p:sp>
      <p:sp>
        <p:nvSpPr>
          <p:cNvPr id="12008" name="Rectangle 744"/>
          <p:cNvSpPr>
            <a:spLocks noChangeArrowheads="1"/>
          </p:cNvSpPr>
          <p:nvPr/>
        </p:nvSpPr>
        <p:spPr bwMode="auto">
          <a:xfrm>
            <a:off x="395288" y="2781300"/>
            <a:ext cx="2952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3400" indent="-533400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b="1">
                <a:latin typeface="Tahoma" pitchFamily="34" charset="0"/>
              </a:rPr>
              <a:t>1</a:t>
            </a:r>
          </a:p>
        </p:txBody>
      </p:sp>
      <p:sp>
        <p:nvSpPr>
          <p:cNvPr id="12009" name="AutoShape 74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1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000"/>
                            </p:stCondLst>
                            <p:childTnLst>
                              <p:par>
                                <p:cTn id="1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1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1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500"/>
                            </p:stCondLst>
                            <p:childTnLst>
                              <p:par>
                                <p:cTn id="1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000"/>
                            </p:stCondLst>
                            <p:childTnLst>
                              <p:par>
                                <p:cTn id="1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500"/>
                            </p:stCondLst>
                            <p:childTnLst>
                              <p:par>
                                <p:cTn id="1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0"/>
                            </p:stCondLst>
                            <p:childTnLst>
                              <p:par>
                                <p:cTn id="1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1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1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1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1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1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1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1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000"/>
                            </p:stCondLst>
                            <p:childTnLst>
                              <p:par>
                                <p:cTn id="1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1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1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500"/>
                            </p:stCondLst>
                            <p:childTnLst>
                              <p:par>
                                <p:cTn id="2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1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1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3000"/>
                            </p:stCondLst>
                            <p:childTnLst>
                              <p:par>
                                <p:cTn id="20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1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1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1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1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1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00"/>
                            </p:stCondLst>
                            <p:childTnLst>
                              <p:par>
                                <p:cTn id="2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000"/>
                            </p:stCondLst>
                            <p:childTnLst>
                              <p:par>
                                <p:cTn id="2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1500"/>
                            </p:stCondLst>
                            <p:childTnLst>
                              <p:par>
                                <p:cTn id="2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1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1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000"/>
                            </p:stCondLst>
                            <p:childTnLst>
                              <p:par>
                                <p:cTn id="2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1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1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1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1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1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500"/>
                            </p:stCondLst>
                            <p:childTnLst>
                              <p:par>
                                <p:cTn id="2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1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1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2500"/>
                            </p:stCondLst>
                            <p:childTnLst>
                              <p:par>
                                <p:cTn id="2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3000"/>
                            </p:stCondLst>
                            <p:childTnLst>
                              <p:par>
                                <p:cTn id="2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1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3500"/>
                            </p:stCondLst>
                            <p:childTnLst>
                              <p:par>
                                <p:cTn id="2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1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1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4000"/>
                            </p:stCondLst>
                            <p:childTnLst>
                              <p:par>
                                <p:cTn id="2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1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1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1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1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"/>
                            </p:stCondLst>
                            <p:childTnLst>
                              <p:par>
                                <p:cTn id="2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1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1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000"/>
                            </p:stCondLst>
                            <p:childTnLst>
                              <p:par>
                                <p:cTn id="3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11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1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500"/>
                            </p:stCondLst>
                            <p:childTnLst>
                              <p:par>
                                <p:cTn id="3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1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1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2000"/>
                            </p:stCondLst>
                            <p:childTnLst>
                              <p:par>
                                <p:cTn id="3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1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1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500"/>
                            </p:stCondLst>
                            <p:childTnLst>
                              <p:par>
                                <p:cTn id="3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1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1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3500"/>
                            </p:stCondLst>
                            <p:childTnLst>
                              <p:par>
                                <p:cTn id="3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11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1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11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1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500"/>
                            </p:stCondLst>
                            <p:childTnLst>
                              <p:par>
                                <p:cTn id="3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00"/>
                            </p:stCondLst>
                            <p:childTnLst>
                              <p:par>
                                <p:cTn id="3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1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500"/>
                            </p:stCondLst>
                            <p:childTnLst>
                              <p:par>
                                <p:cTn id="3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1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1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000"/>
                            </p:stCondLst>
                            <p:childTnLst>
                              <p:par>
                                <p:cTn id="3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1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1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2500"/>
                            </p:stCondLst>
                            <p:childTnLst>
                              <p:par>
                                <p:cTn id="3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1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1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11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11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500"/>
                            </p:stCondLst>
                            <p:childTnLst>
                              <p:par>
                                <p:cTn id="3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1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1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000"/>
                            </p:stCondLst>
                            <p:childTnLst>
                              <p:par>
                                <p:cTn id="3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1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1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03" grpId="0"/>
      <p:bldP spid="11906" grpId="0"/>
      <p:bldP spid="11907" grpId="0"/>
      <p:bldP spid="11830" grpId="0"/>
      <p:bldP spid="11836" grpId="0"/>
      <p:bldP spid="11846" grpId="0"/>
      <p:bldP spid="11847" grpId="0"/>
      <p:bldP spid="11856" grpId="0"/>
      <p:bldP spid="11857" grpId="0"/>
      <p:bldP spid="11872" grpId="0"/>
      <p:bldP spid="11873" grpId="0"/>
      <p:bldP spid="11888" grpId="0"/>
      <p:bldP spid="11889" grpId="0"/>
      <p:bldP spid="11898" grpId="0"/>
      <p:bldP spid="11899" grpId="0"/>
      <p:bldP spid="11909" grpId="0"/>
      <p:bldP spid="11910" grpId="0"/>
      <p:bldP spid="11912" grpId="0"/>
      <p:bldP spid="11913" grpId="0"/>
      <p:bldP spid="11820" grpId="0"/>
      <p:bldP spid="11822" grpId="0"/>
      <p:bldP spid="11823" grpId="0"/>
      <p:bldP spid="11824" grpId="0"/>
      <p:bldP spid="11826" grpId="0"/>
      <p:bldP spid="11828" grpId="0"/>
      <p:bldP spid="11829" grpId="0"/>
      <p:bldP spid="11831" grpId="0"/>
      <p:bldP spid="11832" grpId="0"/>
      <p:bldP spid="11833" grpId="0"/>
      <p:bldP spid="11835" grpId="0"/>
      <p:bldP spid="11838" grpId="0"/>
      <p:bldP spid="11840" grpId="0"/>
      <p:bldP spid="11842" grpId="0"/>
      <p:bldP spid="11843" grpId="0"/>
      <p:bldP spid="11844" grpId="0"/>
      <p:bldP spid="11848" grpId="0"/>
      <p:bldP spid="11849" grpId="0"/>
      <p:bldP spid="11850" grpId="0"/>
      <p:bldP spid="11851" grpId="0"/>
      <p:bldP spid="11852" grpId="0"/>
      <p:bldP spid="11853" grpId="0"/>
      <p:bldP spid="11855" grpId="0"/>
      <p:bldP spid="11858" grpId="0"/>
      <p:bldP spid="11860" grpId="0"/>
      <p:bldP spid="11863" grpId="0"/>
      <p:bldP spid="11865" grpId="0"/>
      <p:bldP spid="11867" grpId="0"/>
      <p:bldP spid="11868" grpId="0"/>
      <p:bldP spid="11870" grpId="0"/>
      <p:bldP spid="11874" grpId="0"/>
      <p:bldP spid="11876" grpId="0"/>
      <p:bldP spid="11878" grpId="0"/>
      <p:bldP spid="11879" grpId="0"/>
      <p:bldP spid="11881" grpId="0"/>
      <p:bldP spid="11883" grpId="0"/>
      <p:bldP spid="11884" grpId="0"/>
      <p:bldP spid="11886" grpId="0"/>
      <p:bldP spid="11892" grpId="0"/>
      <p:bldP spid="11893" grpId="0"/>
      <p:bldP spid="11895" grpId="0"/>
      <p:bldP spid="11896" grpId="0"/>
      <p:bldP spid="11897" grpId="0"/>
      <p:bldP spid="11900" grpId="0"/>
      <p:bldP spid="11901" grpId="0"/>
      <p:bldP spid="11902" grpId="0"/>
      <p:bldP spid="11905" grpId="0"/>
      <p:bldP spid="11908" grpId="0"/>
      <p:bldP spid="11911" grpId="0"/>
      <p:bldP spid="11914" grpId="0"/>
      <p:bldP spid="120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z="3200" b="1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/>
          </a:p>
        </p:txBody>
      </p:sp>
      <p:pic>
        <p:nvPicPr>
          <p:cNvPr id="4" name="Рисунок 3" descr="4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59"/>
            <a:ext cx="9144000" cy="6822281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85786" y="1643050"/>
            <a:ext cx="2133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а) 72:8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    +51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     :15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      *9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    +14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_________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+mn-ea"/>
                <a:cs typeface="+mn-cs"/>
              </a:rPr>
              <a:t>          ?        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071802" y="1714488"/>
            <a:ext cx="223651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/>
              <a:t>б) 56:7</a:t>
            </a:r>
          </a:p>
          <a:p>
            <a:r>
              <a:rPr lang="ru-RU" sz="3200" b="1" dirty="0"/>
              <a:t>       *5</a:t>
            </a:r>
          </a:p>
          <a:p>
            <a:r>
              <a:rPr lang="ru-RU" sz="3200" b="1" dirty="0"/>
              <a:t>      -13</a:t>
            </a:r>
          </a:p>
          <a:p>
            <a:r>
              <a:rPr lang="ru-RU" sz="3200" b="1" dirty="0"/>
              <a:t>        :9</a:t>
            </a:r>
          </a:p>
          <a:p>
            <a:r>
              <a:rPr lang="ru-RU" sz="3200" b="1" dirty="0"/>
              <a:t>     +17</a:t>
            </a:r>
          </a:p>
          <a:p>
            <a:endParaRPr lang="ru-RU" sz="3200" b="1" dirty="0"/>
          </a:p>
          <a:p>
            <a:r>
              <a:rPr lang="ru-RU" sz="3200" b="1" dirty="0"/>
              <a:t>__________</a:t>
            </a:r>
          </a:p>
          <a:p>
            <a:r>
              <a:rPr lang="ru-RU" sz="3200" b="1" dirty="0"/>
              <a:t>        ?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5500694" y="1643050"/>
            <a:ext cx="20574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 dirty="0"/>
              <a:t>в) 63:9</a:t>
            </a:r>
          </a:p>
          <a:p>
            <a:r>
              <a:rPr lang="ru-RU" sz="3200" b="1" dirty="0"/>
              <a:t>    +33</a:t>
            </a:r>
          </a:p>
          <a:p>
            <a:r>
              <a:rPr lang="ru-RU" sz="3200" b="1" dirty="0"/>
              <a:t>       :8</a:t>
            </a:r>
          </a:p>
          <a:p>
            <a:r>
              <a:rPr lang="ru-RU" sz="3200" b="1" dirty="0"/>
              <a:t>      *13</a:t>
            </a:r>
          </a:p>
          <a:p>
            <a:r>
              <a:rPr lang="ru-RU" sz="3200" b="1" dirty="0"/>
              <a:t>      -25</a:t>
            </a:r>
          </a:p>
          <a:p>
            <a:r>
              <a:rPr lang="ru-RU" sz="3200" b="1" dirty="0"/>
              <a:t>________ </a:t>
            </a:r>
          </a:p>
          <a:p>
            <a:r>
              <a:rPr lang="ru-RU" sz="3200" b="1" dirty="0"/>
              <a:t>        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86380" y="5715016"/>
            <a:ext cx="2083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Ответы: 50; 20; 40;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04" name="AutoShape 156"/>
          <p:cNvSpPr>
            <a:spLocks noChangeArrowheads="1"/>
          </p:cNvSpPr>
          <p:nvPr/>
        </p:nvSpPr>
        <p:spPr bwMode="auto">
          <a:xfrm>
            <a:off x="6877050" y="4221163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403" name="AutoShape 155"/>
          <p:cNvSpPr>
            <a:spLocks noChangeArrowheads="1"/>
          </p:cNvSpPr>
          <p:nvPr/>
        </p:nvSpPr>
        <p:spPr bwMode="auto">
          <a:xfrm>
            <a:off x="6877050" y="3716338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402" name="AutoShape 154"/>
          <p:cNvSpPr>
            <a:spLocks noChangeArrowheads="1"/>
          </p:cNvSpPr>
          <p:nvPr/>
        </p:nvSpPr>
        <p:spPr bwMode="auto">
          <a:xfrm>
            <a:off x="6877050" y="3213100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401" name="AutoShape 153"/>
          <p:cNvSpPr>
            <a:spLocks noChangeArrowheads="1"/>
          </p:cNvSpPr>
          <p:nvPr/>
        </p:nvSpPr>
        <p:spPr bwMode="auto">
          <a:xfrm>
            <a:off x="6877050" y="2708275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399" name="AutoShape 151"/>
          <p:cNvSpPr>
            <a:spLocks noChangeArrowheads="1"/>
          </p:cNvSpPr>
          <p:nvPr/>
        </p:nvSpPr>
        <p:spPr bwMode="auto">
          <a:xfrm>
            <a:off x="2268538" y="4797425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398" name="AutoShape 150"/>
          <p:cNvSpPr>
            <a:spLocks noChangeArrowheads="1"/>
          </p:cNvSpPr>
          <p:nvPr/>
        </p:nvSpPr>
        <p:spPr bwMode="auto">
          <a:xfrm>
            <a:off x="2268538" y="4292600"/>
            <a:ext cx="431800" cy="431800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397" name="AutoShape 149"/>
          <p:cNvSpPr>
            <a:spLocks noChangeArrowheads="1"/>
          </p:cNvSpPr>
          <p:nvPr/>
        </p:nvSpPr>
        <p:spPr bwMode="auto">
          <a:xfrm>
            <a:off x="2268538" y="3789363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396" name="AutoShape 148"/>
          <p:cNvSpPr>
            <a:spLocks noChangeArrowheads="1"/>
          </p:cNvSpPr>
          <p:nvPr/>
        </p:nvSpPr>
        <p:spPr bwMode="auto">
          <a:xfrm>
            <a:off x="2268538" y="3284538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395" name="AutoShape 147"/>
          <p:cNvSpPr>
            <a:spLocks noChangeArrowheads="1"/>
          </p:cNvSpPr>
          <p:nvPr/>
        </p:nvSpPr>
        <p:spPr bwMode="auto">
          <a:xfrm>
            <a:off x="2268538" y="2781300"/>
            <a:ext cx="431800" cy="431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318" name="Text Box 70"/>
          <p:cNvSpPr txBox="1">
            <a:spLocks noChangeArrowheads="1"/>
          </p:cNvSpPr>
          <p:nvPr/>
        </p:nvSpPr>
        <p:spPr bwMode="auto">
          <a:xfrm>
            <a:off x="2247900" y="3225800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60</a:t>
            </a:r>
          </a:p>
        </p:txBody>
      </p:sp>
      <p:sp>
        <p:nvSpPr>
          <p:cNvPr id="53316" name="Text Box 68"/>
          <p:cNvSpPr txBox="1">
            <a:spLocks noChangeArrowheads="1"/>
          </p:cNvSpPr>
          <p:nvPr/>
        </p:nvSpPr>
        <p:spPr bwMode="auto">
          <a:xfrm>
            <a:off x="2103438" y="2781300"/>
            <a:ext cx="6842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  </a:t>
            </a:r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4</a:t>
            </a:r>
          </a:p>
        </p:txBody>
      </p:sp>
      <p:sp>
        <p:nvSpPr>
          <p:cNvPr id="53312" name="Rectangle 64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r>
              <a:rPr lang="ru-RU" sz="2400" b="1" dirty="0">
                <a:solidFill>
                  <a:srgbClr val="FFFF00"/>
                </a:solidFill>
              </a:rPr>
              <a:t>Реши примеры и прочитай тему урока</a:t>
            </a:r>
          </a:p>
        </p:txBody>
      </p:sp>
      <p:graphicFrame>
        <p:nvGraphicFramePr>
          <p:cNvPr id="53373" name="Group 125"/>
          <p:cNvGraphicFramePr>
            <a:graphicFrameLocks noGrp="1"/>
          </p:cNvGraphicFramePr>
          <p:nvPr/>
        </p:nvGraphicFramePr>
        <p:xfrm>
          <a:off x="539750" y="1125538"/>
          <a:ext cx="8353425" cy="1223963"/>
        </p:xfrm>
        <a:graphic>
          <a:graphicData uri="http://schemas.openxmlformats.org/drawingml/2006/table">
            <a:tbl>
              <a:tblPr/>
              <a:tblGrid>
                <a:gridCol w="490538"/>
                <a:gridCol w="493712"/>
                <a:gridCol w="490538"/>
                <a:gridCol w="492125"/>
                <a:gridCol w="488950"/>
                <a:gridCol w="492125"/>
                <a:gridCol w="490537"/>
                <a:gridCol w="493713"/>
                <a:gridCol w="490537"/>
                <a:gridCol w="492125"/>
                <a:gridCol w="490538"/>
                <a:gridCol w="493712"/>
                <a:gridCol w="487363"/>
                <a:gridCol w="493712"/>
                <a:gridCol w="490538"/>
                <a:gridCol w="492125"/>
                <a:gridCol w="490537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313" name="Text Box 65"/>
          <p:cNvSpPr txBox="1">
            <a:spLocks noChangeArrowheads="1"/>
          </p:cNvSpPr>
          <p:nvPr/>
        </p:nvSpPr>
        <p:spPr bwMode="auto">
          <a:xfrm>
            <a:off x="806450" y="285273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ru-RU">
              <a:latin typeface="Tahoma" pitchFamily="34" charset="0"/>
            </a:endParaRPr>
          </a:p>
        </p:txBody>
      </p:sp>
      <p:sp>
        <p:nvSpPr>
          <p:cNvPr id="53314" name="Text Box 66"/>
          <p:cNvSpPr txBox="1">
            <a:spLocks noChangeArrowheads="1"/>
          </p:cNvSpPr>
          <p:nvPr/>
        </p:nvSpPr>
        <p:spPr bwMode="auto">
          <a:xfrm>
            <a:off x="735013" y="2868613"/>
            <a:ext cx="131603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ru-RU">
              <a:latin typeface="Tahoma" pitchFamily="34" charset="0"/>
            </a:endParaRPr>
          </a:p>
        </p:txBody>
      </p:sp>
      <p:sp>
        <p:nvSpPr>
          <p:cNvPr id="53315" name="Text Box 67"/>
          <p:cNvSpPr txBox="1">
            <a:spLocks noChangeArrowheads="1"/>
          </p:cNvSpPr>
          <p:nvPr/>
        </p:nvSpPr>
        <p:spPr bwMode="auto">
          <a:xfrm>
            <a:off x="1023938" y="2794000"/>
            <a:ext cx="13477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100:25=</a:t>
            </a:r>
          </a:p>
        </p:txBody>
      </p:sp>
      <p:sp>
        <p:nvSpPr>
          <p:cNvPr id="53317" name="Text Box 69"/>
          <p:cNvSpPr txBox="1">
            <a:spLocks noChangeArrowheads="1"/>
          </p:cNvSpPr>
          <p:nvPr/>
        </p:nvSpPr>
        <p:spPr bwMode="auto">
          <a:xfrm>
            <a:off x="1042988" y="3225800"/>
            <a:ext cx="1225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15*4=</a:t>
            </a:r>
          </a:p>
        </p:txBody>
      </p:sp>
      <p:sp>
        <p:nvSpPr>
          <p:cNvPr id="53319" name="Text Box 71"/>
          <p:cNvSpPr txBox="1">
            <a:spLocks noChangeArrowheads="1"/>
          </p:cNvSpPr>
          <p:nvPr/>
        </p:nvSpPr>
        <p:spPr bwMode="auto">
          <a:xfrm>
            <a:off x="1042988" y="3716338"/>
            <a:ext cx="1152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45*2=</a:t>
            </a:r>
          </a:p>
        </p:txBody>
      </p:sp>
      <p:sp>
        <p:nvSpPr>
          <p:cNvPr id="53320" name="Text Box 72"/>
          <p:cNvSpPr txBox="1">
            <a:spLocks noChangeArrowheads="1"/>
          </p:cNvSpPr>
          <p:nvPr/>
        </p:nvSpPr>
        <p:spPr bwMode="auto">
          <a:xfrm>
            <a:off x="2195513" y="3716338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90</a:t>
            </a:r>
          </a:p>
        </p:txBody>
      </p:sp>
      <p:sp>
        <p:nvSpPr>
          <p:cNvPr id="53321" name="Text Box 73"/>
          <p:cNvSpPr txBox="1">
            <a:spLocks noChangeArrowheads="1"/>
          </p:cNvSpPr>
          <p:nvPr/>
        </p:nvSpPr>
        <p:spPr bwMode="auto">
          <a:xfrm>
            <a:off x="1116013" y="4221163"/>
            <a:ext cx="1014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70:2=</a:t>
            </a:r>
          </a:p>
        </p:txBody>
      </p:sp>
      <p:sp>
        <p:nvSpPr>
          <p:cNvPr id="53322" name="Text Box 74"/>
          <p:cNvSpPr txBox="1">
            <a:spLocks noChangeArrowheads="1"/>
          </p:cNvSpPr>
          <p:nvPr/>
        </p:nvSpPr>
        <p:spPr bwMode="auto">
          <a:xfrm>
            <a:off x="2195513" y="422116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35</a:t>
            </a:r>
          </a:p>
        </p:txBody>
      </p:sp>
      <p:sp>
        <p:nvSpPr>
          <p:cNvPr id="53323" name="Text Box 75"/>
          <p:cNvSpPr txBox="1">
            <a:spLocks noChangeArrowheads="1"/>
          </p:cNvSpPr>
          <p:nvPr/>
        </p:nvSpPr>
        <p:spPr bwMode="auto">
          <a:xfrm>
            <a:off x="1116013" y="4724400"/>
            <a:ext cx="1014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75:3=</a:t>
            </a:r>
          </a:p>
        </p:txBody>
      </p:sp>
      <p:sp>
        <p:nvSpPr>
          <p:cNvPr id="53324" name="Text Box 76"/>
          <p:cNvSpPr txBox="1">
            <a:spLocks noChangeArrowheads="1"/>
          </p:cNvSpPr>
          <p:nvPr/>
        </p:nvSpPr>
        <p:spPr bwMode="auto">
          <a:xfrm>
            <a:off x="2195513" y="4724400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25</a:t>
            </a:r>
          </a:p>
        </p:txBody>
      </p:sp>
      <p:sp>
        <p:nvSpPr>
          <p:cNvPr id="53325" name="Text Box 77"/>
          <p:cNvSpPr txBox="1">
            <a:spLocks noChangeArrowheads="1"/>
          </p:cNvSpPr>
          <p:nvPr/>
        </p:nvSpPr>
        <p:spPr bwMode="auto">
          <a:xfrm>
            <a:off x="395288" y="2781300"/>
            <a:ext cx="9366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Е -</a:t>
            </a:r>
          </a:p>
        </p:txBody>
      </p:sp>
      <p:sp>
        <p:nvSpPr>
          <p:cNvPr id="53326" name="Text Box 78"/>
          <p:cNvSpPr txBox="1">
            <a:spLocks noChangeArrowheads="1"/>
          </p:cNvSpPr>
          <p:nvPr/>
        </p:nvSpPr>
        <p:spPr bwMode="auto">
          <a:xfrm>
            <a:off x="395288" y="3235325"/>
            <a:ext cx="677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Ш -</a:t>
            </a:r>
          </a:p>
        </p:txBody>
      </p:sp>
      <p:sp>
        <p:nvSpPr>
          <p:cNvPr id="53327" name="Text Box 79"/>
          <p:cNvSpPr txBox="1">
            <a:spLocks noChangeArrowheads="1"/>
          </p:cNvSpPr>
          <p:nvPr/>
        </p:nvSpPr>
        <p:spPr bwMode="auto">
          <a:xfrm>
            <a:off x="395288" y="3716338"/>
            <a:ext cx="5953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И -</a:t>
            </a:r>
          </a:p>
        </p:txBody>
      </p:sp>
      <p:sp>
        <p:nvSpPr>
          <p:cNvPr id="53328" name="Text Box 80"/>
          <p:cNvSpPr txBox="1">
            <a:spLocks noChangeArrowheads="1"/>
          </p:cNvSpPr>
          <p:nvPr/>
        </p:nvSpPr>
        <p:spPr bwMode="auto">
          <a:xfrm>
            <a:off x="395288" y="4221163"/>
            <a:ext cx="5730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А -</a:t>
            </a:r>
          </a:p>
        </p:txBody>
      </p:sp>
      <p:sp>
        <p:nvSpPr>
          <p:cNvPr id="53329" name="Text Box 81"/>
          <p:cNvSpPr txBox="1">
            <a:spLocks noChangeArrowheads="1"/>
          </p:cNvSpPr>
          <p:nvPr/>
        </p:nvSpPr>
        <p:spPr bwMode="auto">
          <a:xfrm>
            <a:off x="395288" y="4724400"/>
            <a:ext cx="5953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Й -</a:t>
            </a:r>
          </a:p>
        </p:txBody>
      </p:sp>
      <p:sp>
        <p:nvSpPr>
          <p:cNvPr id="53330" name="Text Box 82"/>
          <p:cNvSpPr txBox="1">
            <a:spLocks noChangeArrowheads="1"/>
          </p:cNvSpPr>
          <p:nvPr/>
        </p:nvSpPr>
        <p:spPr bwMode="auto">
          <a:xfrm>
            <a:off x="5487988" y="2720975"/>
            <a:ext cx="1168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19*5 =</a:t>
            </a:r>
          </a:p>
        </p:txBody>
      </p:sp>
      <p:sp>
        <p:nvSpPr>
          <p:cNvPr id="53331" name="Text Box 83"/>
          <p:cNvSpPr txBox="1">
            <a:spLocks noChangeArrowheads="1"/>
          </p:cNvSpPr>
          <p:nvPr/>
        </p:nvSpPr>
        <p:spPr bwMode="auto">
          <a:xfrm>
            <a:off x="6659563" y="2708275"/>
            <a:ext cx="708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  </a:t>
            </a:r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95</a:t>
            </a:r>
          </a:p>
        </p:txBody>
      </p:sp>
      <p:sp>
        <p:nvSpPr>
          <p:cNvPr id="53332" name="Text Box 84"/>
          <p:cNvSpPr txBox="1">
            <a:spLocks noChangeArrowheads="1"/>
          </p:cNvSpPr>
          <p:nvPr/>
        </p:nvSpPr>
        <p:spPr bwMode="auto">
          <a:xfrm>
            <a:off x="5508625" y="3141663"/>
            <a:ext cx="118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80:16=</a:t>
            </a:r>
          </a:p>
        </p:txBody>
      </p:sp>
      <p:sp>
        <p:nvSpPr>
          <p:cNvPr id="53333" name="Text Box 85"/>
          <p:cNvSpPr txBox="1">
            <a:spLocks noChangeArrowheads="1"/>
          </p:cNvSpPr>
          <p:nvPr/>
        </p:nvSpPr>
        <p:spPr bwMode="auto">
          <a:xfrm>
            <a:off x="6877050" y="3141663"/>
            <a:ext cx="3079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5</a:t>
            </a:r>
          </a:p>
        </p:txBody>
      </p:sp>
      <p:sp>
        <p:nvSpPr>
          <p:cNvPr id="53334" name="Text Box 86"/>
          <p:cNvSpPr txBox="1">
            <a:spLocks noChangeArrowheads="1"/>
          </p:cNvSpPr>
          <p:nvPr/>
        </p:nvSpPr>
        <p:spPr bwMode="auto">
          <a:xfrm>
            <a:off x="5508625" y="3644900"/>
            <a:ext cx="12239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60:5  =</a:t>
            </a:r>
          </a:p>
        </p:txBody>
      </p:sp>
      <p:sp>
        <p:nvSpPr>
          <p:cNvPr id="53335" name="Text Box 87"/>
          <p:cNvSpPr txBox="1">
            <a:spLocks noChangeArrowheads="1"/>
          </p:cNvSpPr>
          <p:nvPr/>
        </p:nvSpPr>
        <p:spPr bwMode="auto">
          <a:xfrm>
            <a:off x="6804025" y="3644900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12</a:t>
            </a:r>
          </a:p>
        </p:txBody>
      </p:sp>
      <p:sp>
        <p:nvSpPr>
          <p:cNvPr id="53336" name="Text Box 88"/>
          <p:cNvSpPr txBox="1">
            <a:spLocks noChangeArrowheads="1"/>
          </p:cNvSpPr>
          <p:nvPr/>
        </p:nvSpPr>
        <p:spPr bwMode="auto">
          <a:xfrm>
            <a:off x="5508625" y="4149725"/>
            <a:ext cx="1168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11*5 =</a:t>
            </a:r>
          </a:p>
        </p:txBody>
      </p:sp>
      <p:sp>
        <p:nvSpPr>
          <p:cNvPr id="53337" name="Text Box 89"/>
          <p:cNvSpPr txBox="1">
            <a:spLocks noChangeArrowheads="1"/>
          </p:cNvSpPr>
          <p:nvPr/>
        </p:nvSpPr>
        <p:spPr bwMode="auto">
          <a:xfrm>
            <a:off x="6804025" y="4149725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FF00"/>
                </a:solidFill>
                <a:latin typeface="Tahoma" pitchFamily="34" charset="0"/>
              </a:rPr>
              <a:t>55</a:t>
            </a:r>
          </a:p>
        </p:txBody>
      </p:sp>
      <p:sp>
        <p:nvSpPr>
          <p:cNvPr id="53340" name="Text Box 92"/>
          <p:cNvSpPr txBox="1">
            <a:spLocks noChangeArrowheads="1"/>
          </p:cNvSpPr>
          <p:nvPr/>
        </p:nvSpPr>
        <p:spPr bwMode="auto">
          <a:xfrm>
            <a:off x="4787900" y="3141663"/>
            <a:ext cx="5969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Н -</a:t>
            </a:r>
          </a:p>
        </p:txBody>
      </p:sp>
      <p:sp>
        <p:nvSpPr>
          <p:cNvPr id="53341" name="Text Box 93"/>
          <p:cNvSpPr txBox="1">
            <a:spLocks noChangeArrowheads="1"/>
          </p:cNvSpPr>
          <p:nvPr/>
        </p:nvSpPr>
        <p:spPr bwMode="auto">
          <a:xfrm>
            <a:off x="4787900" y="2708275"/>
            <a:ext cx="558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Р -</a:t>
            </a:r>
          </a:p>
        </p:txBody>
      </p:sp>
      <p:sp>
        <p:nvSpPr>
          <p:cNvPr id="53342" name="Text Box 94"/>
          <p:cNvSpPr txBox="1">
            <a:spLocks noChangeArrowheads="1"/>
          </p:cNvSpPr>
          <p:nvPr/>
        </p:nvSpPr>
        <p:spPr bwMode="auto">
          <a:xfrm>
            <a:off x="4787900" y="3644900"/>
            <a:ext cx="5699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В -</a:t>
            </a:r>
          </a:p>
        </p:txBody>
      </p:sp>
      <p:sp>
        <p:nvSpPr>
          <p:cNvPr id="53343" name="Text Box 95"/>
          <p:cNvSpPr txBox="1">
            <a:spLocks noChangeArrowheads="1"/>
          </p:cNvSpPr>
          <p:nvPr/>
        </p:nvSpPr>
        <p:spPr bwMode="auto">
          <a:xfrm>
            <a:off x="4787900" y="4149725"/>
            <a:ext cx="565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У -</a:t>
            </a:r>
          </a:p>
        </p:txBody>
      </p:sp>
      <p:sp>
        <p:nvSpPr>
          <p:cNvPr id="53344" name="Text Box 96"/>
          <p:cNvSpPr txBox="1">
            <a:spLocks noChangeArrowheads="1"/>
          </p:cNvSpPr>
          <p:nvPr/>
        </p:nvSpPr>
        <p:spPr bwMode="auto">
          <a:xfrm>
            <a:off x="663575" y="1284288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ru-RU">
              <a:latin typeface="Tahoma" pitchFamily="34" charset="0"/>
            </a:endParaRPr>
          </a:p>
        </p:txBody>
      </p:sp>
      <p:sp>
        <p:nvSpPr>
          <p:cNvPr id="53348" name="Text Box 100"/>
          <p:cNvSpPr txBox="1">
            <a:spLocks noChangeArrowheads="1"/>
          </p:cNvSpPr>
          <p:nvPr/>
        </p:nvSpPr>
        <p:spPr bwMode="auto">
          <a:xfrm>
            <a:off x="539750" y="1268413"/>
            <a:ext cx="6477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95</a:t>
            </a:r>
          </a:p>
        </p:txBody>
      </p:sp>
      <p:sp>
        <p:nvSpPr>
          <p:cNvPr id="53349" name="Text Box 101"/>
          <p:cNvSpPr txBox="1">
            <a:spLocks noChangeArrowheads="1"/>
          </p:cNvSpPr>
          <p:nvPr/>
        </p:nvSpPr>
        <p:spPr bwMode="auto">
          <a:xfrm>
            <a:off x="1042988" y="1287463"/>
            <a:ext cx="3508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4</a:t>
            </a:r>
          </a:p>
        </p:txBody>
      </p:sp>
      <p:sp>
        <p:nvSpPr>
          <p:cNvPr id="53350" name="Text Box 102"/>
          <p:cNvSpPr txBox="1">
            <a:spLocks noChangeArrowheads="1"/>
          </p:cNvSpPr>
          <p:nvPr/>
        </p:nvSpPr>
        <p:spPr bwMode="auto">
          <a:xfrm>
            <a:off x="1476375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60</a:t>
            </a:r>
          </a:p>
        </p:txBody>
      </p:sp>
      <p:sp>
        <p:nvSpPr>
          <p:cNvPr id="53351" name="Text Box 103"/>
          <p:cNvSpPr txBox="1">
            <a:spLocks noChangeArrowheads="1"/>
          </p:cNvSpPr>
          <p:nvPr/>
        </p:nvSpPr>
        <p:spPr bwMode="auto">
          <a:xfrm>
            <a:off x="2051050" y="1287463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4</a:t>
            </a:r>
          </a:p>
        </p:txBody>
      </p:sp>
      <p:sp>
        <p:nvSpPr>
          <p:cNvPr id="53352" name="Text Box 104"/>
          <p:cNvSpPr txBox="1">
            <a:spLocks noChangeArrowheads="1"/>
          </p:cNvSpPr>
          <p:nvPr/>
        </p:nvSpPr>
        <p:spPr bwMode="auto">
          <a:xfrm>
            <a:off x="2555875" y="1268413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5</a:t>
            </a:r>
          </a:p>
        </p:txBody>
      </p:sp>
      <p:sp>
        <p:nvSpPr>
          <p:cNvPr id="53353" name="Text Box 105"/>
          <p:cNvSpPr txBox="1">
            <a:spLocks noChangeArrowheads="1"/>
          </p:cNvSpPr>
          <p:nvPr/>
        </p:nvSpPr>
        <p:spPr bwMode="auto">
          <a:xfrm>
            <a:off x="2987675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90</a:t>
            </a:r>
          </a:p>
        </p:txBody>
      </p:sp>
      <p:sp>
        <p:nvSpPr>
          <p:cNvPr id="53354" name="Text Box 106"/>
          <p:cNvSpPr txBox="1">
            <a:spLocks noChangeArrowheads="1"/>
          </p:cNvSpPr>
          <p:nvPr/>
        </p:nvSpPr>
        <p:spPr bwMode="auto">
          <a:xfrm>
            <a:off x="3563938" y="1268413"/>
            <a:ext cx="3508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4</a:t>
            </a:r>
          </a:p>
        </p:txBody>
      </p:sp>
      <p:sp>
        <p:nvSpPr>
          <p:cNvPr id="53355" name="Text Box 107"/>
          <p:cNvSpPr txBox="1">
            <a:spLocks noChangeArrowheads="1"/>
          </p:cNvSpPr>
          <p:nvPr/>
        </p:nvSpPr>
        <p:spPr bwMode="auto">
          <a:xfrm>
            <a:off x="4427538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55</a:t>
            </a:r>
          </a:p>
        </p:txBody>
      </p:sp>
      <p:sp>
        <p:nvSpPr>
          <p:cNvPr id="53356" name="Text Box 108"/>
          <p:cNvSpPr txBox="1">
            <a:spLocks noChangeArrowheads="1"/>
          </p:cNvSpPr>
          <p:nvPr/>
        </p:nvSpPr>
        <p:spPr bwMode="auto">
          <a:xfrm>
            <a:off x="4932363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95</a:t>
            </a:r>
          </a:p>
        </p:txBody>
      </p:sp>
      <p:sp>
        <p:nvSpPr>
          <p:cNvPr id="53357" name="Text Box 109"/>
          <p:cNvSpPr txBox="1">
            <a:spLocks noChangeArrowheads="1"/>
          </p:cNvSpPr>
          <p:nvPr/>
        </p:nvSpPr>
        <p:spPr bwMode="auto">
          <a:xfrm>
            <a:off x="5435600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35</a:t>
            </a:r>
          </a:p>
        </p:txBody>
      </p:sp>
      <p:sp>
        <p:nvSpPr>
          <p:cNvPr id="53358" name="Text Box 110"/>
          <p:cNvSpPr txBox="1">
            <a:spLocks noChangeArrowheads="1"/>
          </p:cNvSpPr>
          <p:nvPr/>
        </p:nvSpPr>
        <p:spPr bwMode="auto">
          <a:xfrm>
            <a:off x="5940425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12</a:t>
            </a:r>
          </a:p>
        </p:txBody>
      </p:sp>
      <p:sp>
        <p:nvSpPr>
          <p:cNvPr id="53359" name="Text Box 111"/>
          <p:cNvSpPr txBox="1">
            <a:spLocks noChangeArrowheads="1"/>
          </p:cNvSpPr>
          <p:nvPr/>
        </p:nvSpPr>
        <p:spPr bwMode="auto">
          <a:xfrm>
            <a:off x="6516688" y="1268413"/>
            <a:ext cx="3508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5</a:t>
            </a:r>
          </a:p>
        </p:txBody>
      </p:sp>
      <p:sp>
        <p:nvSpPr>
          <p:cNvPr id="53360" name="Text Box 112"/>
          <p:cNvSpPr txBox="1">
            <a:spLocks noChangeArrowheads="1"/>
          </p:cNvSpPr>
          <p:nvPr/>
        </p:nvSpPr>
        <p:spPr bwMode="auto">
          <a:xfrm>
            <a:off x="7019925" y="1268413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4</a:t>
            </a:r>
          </a:p>
        </p:txBody>
      </p:sp>
      <p:sp>
        <p:nvSpPr>
          <p:cNvPr id="53362" name="Text Box 114"/>
          <p:cNvSpPr txBox="1">
            <a:spLocks noChangeArrowheads="1"/>
          </p:cNvSpPr>
          <p:nvPr/>
        </p:nvSpPr>
        <p:spPr bwMode="auto">
          <a:xfrm>
            <a:off x="7524750" y="1268413"/>
            <a:ext cx="350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5</a:t>
            </a:r>
          </a:p>
        </p:txBody>
      </p:sp>
      <p:sp>
        <p:nvSpPr>
          <p:cNvPr id="53363" name="Text Box 115"/>
          <p:cNvSpPr txBox="1">
            <a:spLocks noChangeArrowheads="1"/>
          </p:cNvSpPr>
          <p:nvPr/>
        </p:nvSpPr>
        <p:spPr bwMode="auto">
          <a:xfrm>
            <a:off x="7885113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90</a:t>
            </a:r>
          </a:p>
        </p:txBody>
      </p:sp>
      <p:sp>
        <p:nvSpPr>
          <p:cNvPr id="53364" name="Text Box 116"/>
          <p:cNvSpPr txBox="1">
            <a:spLocks noChangeArrowheads="1"/>
          </p:cNvSpPr>
          <p:nvPr/>
        </p:nvSpPr>
        <p:spPr bwMode="auto">
          <a:xfrm>
            <a:off x="8388350" y="1268413"/>
            <a:ext cx="5175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25</a:t>
            </a:r>
          </a:p>
        </p:txBody>
      </p:sp>
      <p:sp>
        <p:nvSpPr>
          <p:cNvPr id="53374" name="Text Box 126"/>
          <p:cNvSpPr txBox="1">
            <a:spLocks noChangeArrowheads="1"/>
          </p:cNvSpPr>
          <p:nvPr/>
        </p:nvSpPr>
        <p:spPr bwMode="auto">
          <a:xfrm>
            <a:off x="611188" y="1773238"/>
            <a:ext cx="352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Р</a:t>
            </a:r>
          </a:p>
        </p:txBody>
      </p:sp>
      <p:sp>
        <p:nvSpPr>
          <p:cNvPr id="53375" name="Text Box 127"/>
          <p:cNvSpPr txBox="1">
            <a:spLocks noChangeArrowheads="1"/>
          </p:cNvSpPr>
          <p:nvPr/>
        </p:nvSpPr>
        <p:spPr bwMode="auto">
          <a:xfrm>
            <a:off x="1187450" y="1916113"/>
            <a:ext cx="184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53379" name="Text Box 131"/>
          <p:cNvSpPr txBox="1">
            <a:spLocks noChangeArrowheads="1"/>
          </p:cNvSpPr>
          <p:nvPr/>
        </p:nvSpPr>
        <p:spPr bwMode="auto">
          <a:xfrm>
            <a:off x="1547813" y="1773238"/>
            <a:ext cx="4206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ш</a:t>
            </a:r>
          </a:p>
        </p:txBody>
      </p:sp>
      <p:sp>
        <p:nvSpPr>
          <p:cNvPr id="53380" name="Text Box 132"/>
          <p:cNvSpPr txBox="1">
            <a:spLocks noChangeArrowheads="1"/>
          </p:cNvSpPr>
          <p:nvPr/>
        </p:nvSpPr>
        <p:spPr bwMode="auto">
          <a:xfrm>
            <a:off x="2051050" y="1773238"/>
            <a:ext cx="3444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53381" name="Text Box 133"/>
          <p:cNvSpPr txBox="1">
            <a:spLocks noChangeArrowheads="1"/>
          </p:cNvSpPr>
          <p:nvPr/>
        </p:nvSpPr>
        <p:spPr bwMode="auto">
          <a:xfrm>
            <a:off x="2627313" y="1773238"/>
            <a:ext cx="35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н</a:t>
            </a:r>
          </a:p>
        </p:txBody>
      </p:sp>
      <p:sp>
        <p:nvSpPr>
          <p:cNvPr id="53382" name="Text Box 134"/>
          <p:cNvSpPr txBox="1">
            <a:spLocks noChangeArrowheads="1"/>
          </p:cNvSpPr>
          <p:nvPr/>
        </p:nvSpPr>
        <p:spPr bwMode="auto">
          <a:xfrm>
            <a:off x="3059113" y="1773238"/>
            <a:ext cx="35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и</a:t>
            </a:r>
          </a:p>
        </p:txBody>
      </p:sp>
      <p:sp>
        <p:nvSpPr>
          <p:cNvPr id="53383" name="Text Box 135"/>
          <p:cNvSpPr txBox="1">
            <a:spLocks noChangeArrowheads="1"/>
          </p:cNvSpPr>
          <p:nvPr/>
        </p:nvSpPr>
        <p:spPr bwMode="auto">
          <a:xfrm>
            <a:off x="3616325" y="1785938"/>
            <a:ext cx="3444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53384" name="Text Box 136"/>
          <p:cNvSpPr txBox="1">
            <a:spLocks noChangeArrowheads="1"/>
          </p:cNvSpPr>
          <p:nvPr/>
        </p:nvSpPr>
        <p:spPr bwMode="auto">
          <a:xfrm>
            <a:off x="4572000" y="1773238"/>
            <a:ext cx="3365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у</a:t>
            </a:r>
          </a:p>
        </p:txBody>
      </p:sp>
      <p:sp>
        <p:nvSpPr>
          <p:cNvPr id="53385" name="Text Box 137"/>
          <p:cNvSpPr txBox="1">
            <a:spLocks noChangeArrowheads="1"/>
          </p:cNvSpPr>
          <p:nvPr/>
        </p:nvSpPr>
        <p:spPr bwMode="auto">
          <a:xfrm>
            <a:off x="5076825" y="1773238"/>
            <a:ext cx="352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р</a:t>
            </a:r>
          </a:p>
        </p:txBody>
      </p:sp>
      <p:sp>
        <p:nvSpPr>
          <p:cNvPr id="53386" name="Text Box 138"/>
          <p:cNvSpPr txBox="1">
            <a:spLocks noChangeArrowheads="1"/>
          </p:cNvSpPr>
          <p:nvPr/>
        </p:nvSpPr>
        <p:spPr bwMode="auto">
          <a:xfrm>
            <a:off x="5559425" y="1785938"/>
            <a:ext cx="3444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а</a:t>
            </a:r>
          </a:p>
        </p:txBody>
      </p:sp>
      <p:sp>
        <p:nvSpPr>
          <p:cNvPr id="53387" name="Text Box 139"/>
          <p:cNvSpPr txBox="1">
            <a:spLocks noChangeArrowheads="1"/>
          </p:cNvSpPr>
          <p:nvPr/>
        </p:nvSpPr>
        <p:spPr bwMode="auto">
          <a:xfrm>
            <a:off x="6064250" y="1785938"/>
            <a:ext cx="3444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в</a:t>
            </a:r>
          </a:p>
        </p:txBody>
      </p:sp>
      <p:sp>
        <p:nvSpPr>
          <p:cNvPr id="53388" name="Text Box 140"/>
          <p:cNvSpPr txBox="1">
            <a:spLocks noChangeArrowheads="1"/>
          </p:cNvSpPr>
          <p:nvPr/>
        </p:nvSpPr>
        <p:spPr bwMode="auto">
          <a:xfrm>
            <a:off x="6567488" y="1785938"/>
            <a:ext cx="35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н</a:t>
            </a:r>
          </a:p>
        </p:txBody>
      </p:sp>
      <p:sp>
        <p:nvSpPr>
          <p:cNvPr id="53389" name="Text Box 141"/>
          <p:cNvSpPr txBox="1">
            <a:spLocks noChangeArrowheads="1"/>
          </p:cNvSpPr>
          <p:nvPr/>
        </p:nvSpPr>
        <p:spPr bwMode="auto">
          <a:xfrm>
            <a:off x="7072313" y="1785938"/>
            <a:ext cx="344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е</a:t>
            </a:r>
          </a:p>
        </p:txBody>
      </p:sp>
      <p:sp>
        <p:nvSpPr>
          <p:cNvPr id="53390" name="Text Box 142"/>
          <p:cNvSpPr txBox="1">
            <a:spLocks noChangeArrowheads="1"/>
          </p:cNvSpPr>
          <p:nvPr/>
        </p:nvSpPr>
        <p:spPr bwMode="auto">
          <a:xfrm>
            <a:off x="7524750" y="1773238"/>
            <a:ext cx="35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н</a:t>
            </a:r>
          </a:p>
        </p:txBody>
      </p:sp>
      <p:sp>
        <p:nvSpPr>
          <p:cNvPr id="53391" name="Text Box 143"/>
          <p:cNvSpPr txBox="1">
            <a:spLocks noChangeArrowheads="1"/>
          </p:cNvSpPr>
          <p:nvPr/>
        </p:nvSpPr>
        <p:spPr bwMode="auto">
          <a:xfrm>
            <a:off x="8027988" y="1773238"/>
            <a:ext cx="35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и</a:t>
            </a:r>
          </a:p>
        </p:txBody>
      </p:sp>
      <p:sp>
        <p:nvSpPr>
          <p:cNvPr id="53392" name="Text Box 144"/>
          <p:cNvSpPr txBox="1">
            <a:spLocks noChangeArrowheads="1"/>
          </p:cNvSpPr>
          <p:nvPr/>
        </p:nvSpPr>
        <p:spPr bwMode="auto">
          <a:xfrm>
            <a:off x="8532813" y="1773238"/>
            <a:ext cx="35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й</a:t>
            </a:r>
          </a:p>
        </p:txBody>
      </p:sp>
      <p:sp>
        <p:nvSpPr>
          <p:cNvPr id="53394" name="Text Box 146"/>
          <p:cNvSpPr txBox="1">
            <a:spLocks noChangeArrowheads="1"/>
          </p:cNvSpPr>
          <p:nvPr/>
        </p:nvSpPr>
        <p:spPr bwMode="auto">
          <a:xfrm>
            <a:off x="1116013" y="1773238"/>
            <a:ext cx="344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solidFill>
                  <a:srgbClr val="FF0000"/>
                </a:solidFill>
                <a:latin typeface="Tahoma" pitchFamily="34" charset="0"/>
              </a:rPr>
              <a:t>е</a:t>
            </a:r>
          </a:p>
        </p:txBody>
      </p:sp>
      <p:pic>
        <p:nvPicPr>
          <p:cNvPr id="53405" name="Picture 157" descr="V16ANI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459788" y="6237288"/>
            <a:ext cx="684212" cy="6207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5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5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500"/>
                                        <p:tgtEl>
                                          <p:spTgt spid="5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5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5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500"/>
                                        <p:tgtEl>
                                          <p:spTgt spid="5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500"/>
                                        <p:tgtEl>
                                          <p:spTgt spid="5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5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5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500"/>
                                        <p:tgtEl>
                                          <p:spTgt spid="5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5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318" grpId="0"/>
      <p:bldP spid="53316" grpId="0"/>
      <p:bldP spid="53312" grpId="0"/>
      <p:bldP spid="53320" grpId="0"/>
      <p:bldP spid="53322" grpId="0"/>
      <p:bldP spid="53324" grpId="0"/>
      <p:bldP spid="53331" grpId="0"/>
      <p:bldP spid="53333" grpId="0"/>
      <p:bldP spid="53335" grpId="0"/>
      <p:bldP spid="53337" grpId="0"/>
      <p:bldP spid="53374" grpId="0"/>
      <p:bldP spid="53379" grpId="0"/>
      <p:bldP spid="53380" grpId="0"/>
      <p:bldP spid="53381" grpId="0"/>
      <p:bldP spid="53382" grpId="0"/>
      <p:bldP spid="53383" grpId="0"/>
      <p:bldP spid="53384" grpId="0"/>
      <p:bldP spid="53385" grpId="0"/>
      <p:bldP spid="53386" grpId="0"/>
      <p:bldP spid="53387" grpId="0"/>
      <p:bldP spid="53388" grpId="0"/>
      <p:bldP spid="53389" grpId="0"/>
      <p:bldP spid="53390" grpId="0"/>
      <p:bldP spid="53391" grpId="0"/>
      <p:bldP spid="53392" grpId="0"/>
      <p:bldP spid="533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1142984"/>
            <a:ext cx="892971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х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>+ 28 = 53 </a:t>
            </a:r>
            <a:r>
              <a:rPr lang="ru-RU" sz="3600" b="1" dirty="0" smtClean="0">
                <a:solidFill>
                  <a:srgbClr val="0000FF"/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dirty="0" smtClean="0"/>
              <a:t>неизвестно </a:t>
            </a:r>
            <a:r>
              <a:rPr lang="ru-RU" sz="2800" dirty="0" smtClean="0">
                <a:solidFill>
                  <a:srgbClr val="FF0000"/>
                </a:solidFill>
              </a:rPr>
              <a:t>слагаемое (</a:t>
            </a:r>
            <a:r>
              <a:rPr lang="ru-RU" sz="2800" dirty="0" err="1" smtClean="0">
                <a:solidFill>
                  <a:srgbClr val="FF0000"/>
                </a:solidFill>
              </a:rPr>
              <a:t>эбиллээччи</a:t>
            </a:r>
            <a:r>
              <a:rPr lang="ru-RU" sz="2800" dirty="0" smtClean="0">
                <a:solidFill>
                  <a:srgbClr val="FF0000"/>
                </a:solidFill>
              </a:rPr>
              <a:t>). </a:t>
            </a:r>
            <a:r>
              <a:rPr lang="ru-RU" sz="2800" dirty="0" smtClean="0"/>
              <a:t>Чтобы найти неизвестное слагаемое, надо из суммы вычесть известное слагаемое</a:t>
            </a:r>
            <a:r>
              <a:rPr lang="ru-RU" sz="2800" dirty="0" smtClean="0"/>
              <a:t>).</a:t>
            </a:r>
          </a:p>
          <a:p>
            <a:endParaRPr lang="ru-RU" sz="2800" dirty="0" smtClean="0"/>
          </a:p>
          <a:p>
            <a:r>
              <a:rPr lang="ru-RU" sz="3600" b="1" dirty="0" smtClean="0">
                <a:solidFill>
                  <a:srgbClr val="FF0000"/>
                </a:solidFill>
              </a:rPr>
              <a:t>у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>– 34 = 26 </a:t>
            </a:r>
            <a:r>
              <a:rPr lang="ru-RU" sz="2800" dirty="0" smtClean="0"/>
              <a:t>Неизвестно </a:t>
            </a:r>
            <a:r>
              <a:rPr lang="ru-RU" sz="2800" dirty="0" smtClean="0">
                <a:solidFill>
                  <a:srgbClr val="FF0000"/>
                </a:solidFill>
              </a:rPr>
              <a:t>уменьшаемое (</a:t>
            </a:r>
            <a:r>
              <a:rPr lang="ru-RU" sz="2800" dirty="0" err="1" smtClean="0">
                <a:solidFill>
                  <a:srgbClr val="FF0000"/>
                </a:solidFill>
              </a:rPr>
              <a:t>к</a:t>
            </a:r>
            <a:r>
              <a:rPr lang="ru-RU" sz="2800" dirty="0" err="1" smtClean="0">
                <a:solidFill>
                  <a:srgbClr val="FF0000"/>
                </a:solidFill>
                <a:latin typeface="Arial"/>
                <a:cs typeface="Arial"/>
              </a:rPr>
              <a:t>өђ</a:t>
            </a:r>
            <a:r>
              <a:rPr lang="ru-RU" sz="2400" dirty="0" err="1" smtClean="0">
                <a:solidFill>
                  <a:srgbClr val="FF0000"/>
                </a:solidFill>
                <a:latin typeface="Arial"/>
                <a:cs typeface="Arial"/>
              </a:rPr>
              <a:t>үрэтиллээччи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r>
              <a:rPr lang="ru-RU" sz="2800" dirty="0" smtClean="0"/>
              <a:t>. Чтобы найти неизвестное уменьшаемое, надо к разности прибавить вычитаемое).</a:t>
            </a:r>
          </a:p>
          <a:p>
            <a:endParaRPr lang="ru-RU" sz="2800" dirty="0" smtClean="0"/>
          </a:p>
          <a:p>
            <a:r>
              <a:rPr lang="ru-RU" sz="3600" b="1" dirty="0" smtClean="0">
                <a:solidFill>
                  <a:srgbClr val="0000FF"/>
                </a:solidFill>
              </a:rPr>
              <a:t>35 – </a:t>
            </a:r>
            <a:r>
              <a:rPr lang="en-US" sz="3600" b="1" dirty="0" smtClean="0">
                <a:solidFill>
                  <a:srgbClr val="FF0000"/>
                </a:solidFill>
              </a:rPr>
              <a:t>Z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>+ 19  </a:t>
            </a:r>
            <a:r>
              <a:rPr lang="ru-RU" sz="2800" dirty="0" smtClean="0"/>
              <a:t>(Неизвестно </a:t>
            </a:r>
            <a:r>
              <a:rPr lang="ru-RU" sz="2800" dirty="0" smtClean="0">
                <a:solidFill>
                  <a:srgbClr val="FF0000"/>
                </a:solidFill>
              </a:rPr>
              <a:t>вычитаемое (</a:t>
            </a:r>
            <a:r>
              <a:rPr lang="ru-RU" sz="2800" dirty="0" err="1" smtClean="0">
                <a:solidFill>
                  <a:srgbClr val="FF0000"/>
                </a:solidFill>
              </a:rPr>
              <a:t>к</a:t>
            </a:r>
            <a:r>
              <a:rPr lang="ru-RU" sz="2800" dirty="0" err="1" smtClean="0">
                <a:solidFill>
                  <a:srgbClr val="FF0000"/>
                </a:solidFill>
                <a:latin typeface="Arial"/>
                <a:cs typeface="Arial"/>
              </a:rPr>
              <a:t>ө</a:t>
            </a:r>
            <a:r>
              <a:rPr lang="ru-RU" sz="2400" dirty="0" err="1" smtClean="0">
                <a:solidFill>
                  <a:srgbClr val="FF0000"/>
                </a:solidFill>
                <a:latin typeface="Arial"/>
                <a:cs typeface="Arial"/>
              </a:rPr>
              <a:t>ђ</a:t>
            </a:r>
            <a:r>
              <a:rPr lang="ru-RU" sz="2400" dirty="0" err="1" smtClean="0">
                <a:solidFill>
                  <a:srgbClr val="FF0000"/>
                </a:solidFill>
                <a:latin typeface="Arial"/>
                <a:cs typeface="Arial"/>
              </a:rPr>
              <a:t>үрэтээччи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r>
              <a:rPr lang="ru-RU" sz="2800" dirty="0" smtClean="0"/>
              <a:t>. Чтобы найти неизвестное вычитаемое, надо из уменьшаемого вычесть разность).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35824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FF"/>
                </a:solidFill>
              </a:rPr>
              <a:t>7 </a:t>
            </a:r>
            <a:r>
              <a:rPr lang="en-US" sz="3600" b="1" dirty="0" smtClean="0">
                <a:solidFill>
                  <a:srgbClr val="0000FF"/>
                </a:solidFill>
              </a:rPr>
              <a:t>x</a:t>
            </a:r>
            <a:r>
              <a:rPr lang="ru-RU" sz="3600" b="1" dirty="0" smtClean="0">
                <a:solidFill>
                  <a:srgbClr val="0000FF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а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>= 56 </a:t>
            </a:r>
            <a:r>
              <a:rPr lang="ru-RU" sz="2800" dirty="0" smtClean="0"/>
              <a:t>(неизвестен </a:t>
            </a:r>
            <a:r>
              <a:rPr lang="ru-RU" sz="2800" dirty="0" smtClean="0">
                <a:solidFill>
                  <a:srgbClr val="FF0000"/>
                </a:solidFill>
              </a:rPr>
              <a:t>множитель (</a:t>
            </a:r>
            <a:r>
              <a:rPr lang="ru-RU" sz="2800" dirty="0" err="1" smtClean="0">
                <a:solidFill>
                  <a:srgbClr val="FF0000"/>
                </a:solidFill>
              </a:rPr>
              <a:t>т</a:t>
            </a:r>
            <a:r>
              <a:rPr lang="ru-RU" sz="2400" dirty="0" err="1" smtClean="0">
                <a:solidFill>
                  <a:srgbClr val="FF0000"/>
                </a:solidFill>
                <a:latin typeface="Arial"/>
                <a:cs typeface="Arial"/>
              </a:rPr>
              <a:t>өгүллээччи</a:t>
            </a:r>
            <a:r>
              <a:rPr lang="ru-RU" sz="2800" dirty="0" smtClean="0">
                <a:solidFill>
                  <a:srgbClr val="FF0000"/>
                </a:solidFill>
              </a:rPr>
              <a:t>).</a:t>
            </a:r>
            <a:r>
              <a:rPr lang="ru-RU" sz="2800" dirty="0" smtClean="0"/>
              <a:t> </a:t>
            </a:r>
            <a:r>
              <a:rPr lang="ru-RU" sz="2800" dirty="0" smtClean="0"/>
              <a:t>Чтобы найти неизвестный множитель, надо произведение разделить на известный множитель</a:t>
            </a:r>
            <a:r>
              <a:rPr lang="ru-RU" sz="2800" dirty="0" smtClean="0"/>
              <a:t>).</a:t>
            </a:r>
          </a:p>
          <a:p>
            <a:endParaRPr lang="ru-RU" sz="2800" dirty="0" smtClean="0"/>
          </a:p>
          <a:p>
            <a:r>
              <a:rPr lang="ru-RU" sz="3600" b="1" dirty="0" smtClean="0">
                <a:solidFill>
                  <a:srgbClr val="FF0000"/>
                </a:solidFill>
              </a:rPr>
              <a:t>в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>: 23 + 4 </a:t>
            </a:r>
            <a:r>
              <a:rPr lang="ru-RU" sz="2800" dirty="0" smtClean="0"/>
              <a:t>(неизвестно </a:t>
            </a:r>
            <a:r>
              <a:rPr lang="ru-RU" sz="2800" dirty="0" smtClean="0">
                <a:solidFill>
                  <a:srgbClr val="FF0000"/>
                </a:solidFill>
              </a:rPr>
              <a:t>делимое (</a:t>
            </a:r>
            <a:r>
              <a:rPr lang="ru-RU" sz="2800" dirty="0" err="1" smtClean="0">
                <a:solidFill>
                  <a:srgbClr val="FF0000"/>
                </a:solidFill>
              </a:rPr>
              <a:t>т</a:t>
            </a:r>
            <a:r>
              <a:rPr lang="ru-RU" sz="2400" dirty="0" err="1" smtClean="0">
                <a:solidFill>
                  <a:srgbClr val="FF0000"/>
                </a:solidFill>
                <a:latin typeface="Arial"/>
                <a:cs typeface="Arial"/>
              </a:rPr>
              <a:t>үңэтиллээччи</a:t>
            </a:r>
            <a:r>
              <a:rPr lang="ru-RU" sz="2800" dirty="0" smtClean="0">
                <a:solidFill>
                  <a:srgbClr val="FF0000"/>
                </a:solidFill>
              </a:rPr>
              <a:t>)</a:t>
            </a:r>
            <a:r>
              <a:rPr lang="ru-RU" sz="2800" dirty="0" smtClean="0"/>
              <a:t>. </a:t>
            </a:r>
            <a:r>
              <a:rPr lang="ru-RU" sz="2800" dirty="0" smtClean="0"/>
              <a:t>Чтобы найти неизвестное делимое, надо делитель умножить на частное</a:t>
            </a:r>
            <a:r>
              <a:rPr lang="ru-RU" sz="2800" dirty="0" smtClean="0"/>
              <a:t>).</a:t>
            </a:r>
          </a:p>
          <a:p>
            <a:endParaRPr lang="ru-RU" sz="2800" dirty="0" smtClean="0"/>
          </a:p>
          <a:p>
            <a:r>
              <a:rPr lang="ru-RU" sz="3600" b="1" dirty="0" smtClean="0">
                <a:solidFill>
                  <a:srgbClr val="0000FF"/>
                </a:solidFill>
              </a:rPr>
              <a:t>90 : </a:t>
            </a:r>
            <a:r>
              <a:rPr lang="ru-RU" sz="3600" b="1" dirty="0" smtClean="0">
                <a:solidFill>
                  <a:srgbClr val="FF0000"/>
                </a:solidFill>
              </a:rPr>
              <a:t>с</a:t>
            </a:r>
            <a:r>
              <a:rPr lang="ru-RU" sz="3600" b="1" dirty="0" smtClean="0"/>
              <a:t> </a:t>
            </a:r>
            <a:r>
              <a:rPr lang="ru-RU" sz="3600" b="1" dirty="0" smtClean="0">
                <a:solidFill>
                  <a:srgbClr val="0000FF"/>
                </a:solidFill>
              </a:rPr>
              <a:t>= 5 </a:t>
            </a:r>
            <a:r>
              <a:rPr lang="ru-RU" sz="2800" dirty="0" smtClean="0"/>
              <a:t>(неизвестен </a:t>
            </a:r>
            <a:r>
              <a:rPr lang="ru-RU" sz="2800" dirty="0" smtClean="0">
                <a:solidFill>
                  <a:srgbClr val="FF0000"/>
                </a:solidFill>
              </a:rPr>
              <a:t>делитель (</a:t>
            </a:r>
            <a:r>
              <a:rPr lang="ru-RU" sz="2800" dirty="0" err="1" smtClean="0">
                <a:solidFill>
                  <a:srgbClr val="FF0000"/>
                </a:solidFill>
              </a:rPr>
              <a:t>т</a:t>
            </a:r>
            <a:r>
              <a:rPr lang="ru-RU" sz="2400" dirty="0" err="1" smtClean="0">
                <a:solidFill>
                  <a:srgbClr val="FF0000"/>
                </a:solidFill>
                <a:latin typeface="Arial"/>
                <a:cs typeface="Arial"/>
              </a:rPr>
              <a:t>үңэтээччи</a:t>
            </a:r>
            <a:r>
              <a:rPr lang="ru-RU" sz="2800" dirty="0" smtClean="0">
                <a:solidFill>
                  <a:srgbClr val="FF0000"/>
                </a:solidFill>
              </a:rPr>
              <a:t>).</a:t>
            </a:r>
            <a:r>
              <a:rPr lang="ru-RU" sz="2800" dirty="0" smtClean="0"/>
              <a:t> </a:t>
            </a:r>
            <a:r>
              <a:rPr lang="ru-RU" sz="2800" dirty="0" smtClean="0"/>
              <a:t>Чтобы найти неизвестный делитель, надо делимое разделить на </a:t>
            </a:r>
            <a:r>
              <a:rPr lang="ru-RU" sz="2800" dirty="0" smtClean="0"/>
              <a:t>частное).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29600" cy="1384300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Задача 1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7715250" cy="1019175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800" dirty="0"/>
              <a:t>       </a:t>
            </a:r>
            <a:r>
              <a:rPr lang="ru-RU" sz="2800" b="1" dirty="0">
                <a:solidFill>
                  <a:srgbClr val="0000FF"/>
                </a:solidFill>
              </a:rPr>
              <a:t>Площадь прямоугольника </a:t>
            </a:r>
            <a:r>
              <a:rPr lang="en-US" sz="2800" b="1" dirty="0">
                <a:solidFill>
                  <a:srgbClr val="0000FF"/>
                </a:solidFill>
              </a:rPr>
              <a:t>s</a:t>
            </a:r>
            <a:r>
              <a:rPr lang="ru-RU" sz="2800" b="1" dirty="0">
                <a:solidFill>
                  <a:srgbClr val="0000FF"/>
                </a:solidFill>
              </a:rPr>
              <a:t> кв. см.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800" b="1" dirty="0">
                <a:solidFill>
                  <a:srgbClr val="0000FF"/>
                </a:solidFill>
              </a:rPr>
              <a:t>Длина- </a:t>
            </a:r>
            <a:r>
              <a:rPr lang="en-US" sz="2800" b="1" dirty="0">
                <a:solidFill>
                  <a:srgbClr val="0000FF"/>
                </a:solidFill>
              </a:rPr>
              <a:t>a</a:t>
            </a:r>
            <a:r>
              <a:rPr lang="ru-RU" sz="2800" b="1" dirty="0">
                <a:solidFill>
                  <a:srgbClr val="0000FF"/>
                </a:solidFill>
              </a:rPr>
              <a:t> см. Найди ширину.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971550" y="4292600"/>
            <a:ext cx="2665413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3600">
                <a:latin typeface="Tahoma" pitchFamily="34" charset="0"/>
              </a:rPr>
              <a:t>S</a:t>
            </a:r>
            <a:r>
              <a:rPr lang="ru-RU" sz="3600">
                <a:latin typeface="Tahoma" pitchFamily="34" charset="0"/>
              </a:rPr>
              <a:t> кв.см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1958975" y="3873500"/>
            <a:ext cx="776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ahoma" pitchFamily="34" charset="0"/>
              </a:rPr>
              <a:t>a</a:t>
            </a:r>
            <a:r>
              <a:rPr lang="ru-RU" sz="2400">
                <a:latin typeface="Tahoma" pitchFamily="34" charset="0"/>
              </a:rPr>
              <a:t> см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635375" y="4581525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3543300" y="4376738"/>
            <a:ext cx="3286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2400">
                <a:latin typeface="Tahoma" pitchFamily="34" charset="0"/>
              </a:rPr>
              <a:t>?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4067175" y="3357563"/>
            <a:ext cx="4537075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ru-RU" sz="8000">
              <a:latin typeface="Tahoma" pitchFamily="34" charset="0"/>
            </a:endParaRP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5929322" y="3143248"/>
            <a:ext cx="15843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 dirty="0">
                <a:latin typeface="Tahoma" pitchFamily="34" charset="0"/>
              </a:rPr>
              <a:t>Проверь!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143372" y="4000504"/>
            <a:ext cx="46799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000" b="1" dirty="0">
                <a:latin typeface="Tahoma" pitchFamily="34" charset="0"/>
              </a:rPr>
              <a:t> Чтобы найти ширину, надо площадь</a:t>
            </a:r>
          </a:p>
          <a:p>
            <a:pPr eaLnBrk="1" hangingPunct="1"/>
            <a:r>
              <a:rPr lang="ru-RU" sz="2000" b="1" dirty="0">
                <a:latin typeface="Tahoma" pitchFamily="34" charset="0"/>
              </a:rPr>
              <a:t>прямоугольника поделить на его длину.</a:t>
            </a:r>
          </a:p>
          <a:p>
            <a:pPr eaLnBrk="1" hangingPunct="1"/>
            <a:r>
              <a:rPr lang="ru-RU" sz="2000" b="1" dirty="0">
                <a:latin typeface="Tahoma" pitchFamily="34" charset="0"/>
              </a:rPr>
              <a:t> 1. </a:t>
            </a:r>
            <a:r>
              <a:rPr lang="en-US" sz="2400" b="1" dirty="0">
                <a:latin typeface="Tahoma" pitchFamily="34" charset="0"/>
              </a:rPr>
              <a:t>s</a:t>
            </a:r>
            <a:r>
              <a:rPr lang="ru-RU" sz="2000" b="1" dirty="0">
                <a:latin typeface="Tahoma" pitchFamily="34" charset="0"/>
              </a:rPr>
              <a:t>:</a:t>
            </a:r>
            <a:r>
              <a:rPr lang="en-US" sz="2000" b="1" dirty="0">
                <a:latin typeface="Tahoma" pitchFamily="34" charset="0"/>
              </a:rPr>
              <a:t>a</a:t>
            </a:r>
            <a:r>
              <a:rPr lang="ru-RU" sz="2000" b="1" dirty="0">
                <a:latin typeface="Tahoma" pitchFamily="34" charset="0"/>
              </a:rPr>
              <a:t>=</a:t>
            </a:r>
            <a:r>
              <a:rPr lang="en-US" sz="2000" b="1" dirty="0">
                <a:latin typeface="Tahoma" pitchFamily="34" charset="0"/>
              </a:rPr>
              <a:t>b</a:t>
            </a:r>
            <a:r>
              <a:rPr lang="ru-RU" sz="2000" b="1" dirty="0">
                <a:latin typeface="Tahoma" pitchFamily="34" charset="0"/>
              </a:rPr>
              <a:t> см</a:t>
            </a:r>
          </a:p>
          <a:p>
            <a:pPr eaLnBrk="1" hangingPunct="1"/>
            <a:r>
              <a:rPr lang="ru-RU" sz="2000" b="1" dirty="0">
                <a:latin typeface="Tahoma" pitchFamily="34" charset="0"/>
              </a:rPr>
              <a:t> Ответ: </a:t>
            </a:r>
            <a:r>
              <a:rPr lang="en-US" sz="2000" b="1" dirty="0">
                <a:latin typeface="Tahoma" pitchFamily="34" charset="0"/>
              </a:rPr>
              <a:t>b </a:t>
            </a:r>
            <a:r>
              <a:rPr lang="ru-RU" sz="2000" b="1" dirty="0">
                <a:latin typeface="Tahoma" pitchFamily="34" charset="0"/>
              </a:rPr>
              <a:t>сантиметров ширина прямоугольника.</a:t>
            </a:r>
          </a:p>
        </p:txBody>
      </p:sp>
      <p:pic>
        <p:nvPicPr>
          <p:cNvPr id="74765" name="Picture 13" descr="V16ANI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459788" y="6021388"/>
            <a:ext cx="684212" cy="836612"/>
          </a:xfrm>
          <a:noFill/>
          <a:ln/>
        </p:spPr>
      </p:pic>
      <p:sp>
        <p:nvSpPr>
          <p:cNvPr id="74767" name="AutoShap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956550" y="6381750"/>
            <a:ext cx="360363" cy="260350"/>
          </a:xfrm>
          <a:prstGeom prst="hexagon">
            <a:avLst>
              <a:gd name="adj" fmla="val 34604"/>
              <a:gd name="vf" fmla="val 11547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1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1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  <p:bldP spid="74756" grpId="0" animBg="1"/>
      <p:bldP spid="74758" grpId="0"/>
      <p:bldP spid="74760" grpId="0"/>
      <p:bldP spid="74763" grpId="0"/>
      <p:bldP spid="747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384300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Задача 2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218488" cy="10922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dirty="0"/>
              <a:t>        Площадь прямоугольника </a:t>
            </a:r>
            <a:r>
              <a:rPr lang="en-US" sz="2800" b="1" dirty="0"/>
              <a:t>s</a:t>
            </a:r>
            <a:r>
              <a:rPr lang="ru-RU" sz="2800" b="1" dirty="0"/>
              <a:t> кв.см. </a:t>
            </a:r>
          </a:p>
          <a:p>
            <a:pPr>
              <a:buFontTx/>
              <a:buNone/>
            </a:pPr>
            <a:r>
              <a:rPr lang="ru-RU" sz="2800" b="1" dirty="0"/>
              <a:t>Ширина- </a:t>
            </a:r>
            <a:r>
              <a:rPr lang="en-US" sz="2800" b="1" dirty="0"/>
              <a:t>b</a:t>
            </a:r>
            <a:r>
              <a:rPr lang="ru-RU" sz="2800" b="1" dirty="0"/>
              <a:t> см. Найди длину.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395288" y="4221163"/>
            <a:ext cx="3240087" cy="914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3200">
                <a:latin typeface="Tahoma" pitchFamily="34" charset="0"/>
              </a:rPr>
              <a:t>S </a:t>
            </a:r>
            <a:r>
              <a:rPr lang="ru-RU" sz="3200">
                <a:latin typeface="Tahoma" pitchFamily="34" charset="0"/>
              </a:rPr>
              <a:t>кв.см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979613" y="3716338"/>
            <a:ext cx="37623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ru-RU" sz="3200">
                <a:latin typeface="Tahoma" pitchFamily="34" charset="0"/>
              </a:rPr>
              <a:t>?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635375" y="4365625"/>
            <a:ext cx="98425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latin typeface="Tahoma" pitchFamily="34" charset="0"/>
              </a:rPr>
              <a:t>b</a:t>
            </a:r>
            <a:r>
              <a:rPr lang="ru-RU" sz="3200">
                <a:latin typeface="Tahoma" pitchFamily="34" charset="0"/>
              </a:rPr>
              <a:t> см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 flipH="1">
            <a:off x="6357950" y="2928934"/>
            <a:ext cx="15763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400" dirty="0">
                <a:latin typeface="Tahoma" pitchFamily="34" charset="0"/>
              </a:rPr>
              <a:t>Проверь!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4643438" y="4027488"/>
            <a:ext cx="4249737" cy="20005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/>
            <a:r>
              <a:rPr lang="ru-RU" sz="2000" b="1" dirty="0">
                <a:latin typeface="Tahoma" pitchFamily="34" charset="0"/>
              </a:rPr>
              <a:t>Чтобы найти длину, надо площадь поделить на ширину.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sz="2400" b="1" dirty="0">
                <a:latin typeface="Tahoma" pitchFamily="34" charset="0"/>
              </a:rPr>
              <a:t>s</a:t>
            </a:r>
            <a:r>
              <a:rPr lang="ru-RU" sz="2000" b="1" dirty="0">
                <a:latin typeface="Tahoma" pitchFamily="34" charset="0"/>
              </a:rPr>
              <a:t>:</a:t>
            </a:r>
            <a:r>
              <a:rPr lang="en-US" sz="2000" b="1" dirty="0">
                <a:latin typeface="Tahoma" pitchFamily="34" charset="0"/>
              </a:rPr>
              <a:t>b</a:t>
            </a:r>
            <a:r>
              <a:rPr lang="ru-RU" sz="2000" b="1" dirty="0">
                <a:latin typeface="Tahoma" pitchFamily="34" charset="0"/>
              </a:rPr>
              <a:t>=</a:t>
            </a:r>
            <a:r>
              <a:rPr lang="en-US" sz="2000" b="1" dirty="0">
                <a:latin typeface="Tahoma" pitchFamily="34" charset="0"/>
              </a:rPr>
              <a:t>a</a:t>
            </a:r>
            <a:r>
              <a:rPr lang="ru-RU" sz="2000" b="1" dirty="0">
                <a:latin typeface="Tahoma" pitchFamily="34" charset="0"/>
              </a:rPr>
              <a:t> см.</a:t>
            </a:r>
          </a:p>
          <a:p>
            <a:pPr marL="342900" indent="-342900" eaLnBrk="1" hangingPunct="1"/>
            <a:r>
              <a:rPr lang="en-US" sz="2000" b="1" dirty="0">
                <a:latin typeface="Tahoma" pitchFamily="34" charset="0"/>
              </a:rPr>
              <a:t>    </a:t>
            </a:r>
            <a:r>
              <a:rPr lang="ru-RU" sz="2000" b="1" dirty="0">
                <a:latin typeface="Tahoma" pitchFamily="34" charset="0"/>
              </a:rPr>
              <a:t>Ответ: </a:t>
            </a:r>
            <a:r>
              <a:rPr lang="en-US" sz="2000" b="1" dirty="0">
                <a:latin typeface="Tahoma" pitchFamily="34" charset="0"/>
              </a:rPr>
              <a:t>a </a:t>
            </a:r>
            <a:r>
              <a:rPr lang="ru-RU" sz="2000" b="1" dirty="0">
                <a:latin typeface="Tahoma" pitchFamily="34" charset="0"/>
              </a:rPr>
              <a:t>сантиметров длина прямоугольника.</a:t>
            </a:r>
          </a:p>
        </p:txBody>
      </p:sp>
      <p:pic>
        <p:nvPicPr>
          <p:cNvPr id="75787" name="Picture 11" descr="V16ANI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604250" y="6165850"/>
            <a:ext cx="539750" cy="692150"/>
          </a:xfrm>
          <a:noFill/>
          <a:ln/>
        </p:spPr>
      </p:pic>
      <p:sp>
        <p:nvSpPr>
          <p:cNvPr id="75789" name="AutoShap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 flipV="1">
            <a:off x="7956550" y="6524625"/>
            <a:ext cx="323850" cy="3333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1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1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80" grpId="0" animBg="1"/>
      <p:bldP spid="75782" grpId="0"/>
      <p:bldP spid="75783" grpId="0"/>
      <p:bldP spid="75784" grpId="0"/>
      <p:bldP spid="757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384300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Задача 3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8002588" cy="10795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/>
              <a:t>          </a:t>
            </a:r>
            <a:r>
              <a:rPr lang="ru-RU" sz="2800" b="1" dirty="0">
                <a:solidFill>
                  <a:srgbClr val="0000FF"/>
                </a:solidFill>
              </a:rPr>
              <a:t>Длина прямоугольника </a:t>
            </a:r>
            <a:r>
              <a:rPr lang="en-US" sz="2800" b="1" dirty="0">
                <a:solidFill>
                  <a:srgbClr val="0000FF"/>
                </a:solidFill>
              </a:rPr>
              <a:t>a</a:t>
            </a:r>
            <a:r>
              <a:rPr lang="ru-RU" sz="2800" b="1" dirty="0">
                <a:solidFill>
                  <a:srgbClr val="0000FF"/>
                </a:solidFill>
              </a:rPr>
              <a:t> см, а ширина- </a:t>
            </a:r>
            <a:r>
              <a:rPr lang="en-US" sz="2800" b="1" dirty="0">
                <a:solidFill>
                  <a:srgbClr val="0000FF"/>
                </a:solidFill>
              </a:rPr>
              <a:t>b</a:t>
            </a:r>
            <a:r>
              <a:rPr lang="ru-RU" sz="2800" b="1" dirty="0">
                <a:solidFill>
                  <a:srgbClr val="0000FF"/>
                </a:solidFill>
              </a:rPr>
              <a:t> см. Найди площадь.                                           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539750" y="4365625"/>
            <a:ext cx="3600450" cy="11303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3200">
                <a:latin typeface="Tahoma" pitchFamily="34" charset="0"/>
              </a:rPr>
              <a:t>S=</a:t>
            </a:r>
            <a:r>
              <a:rPr lang="ru-RU" sz="3200">
                <a:latin typeface="Tahoma" pitchFamily="34" charset="0"/>
              </a:rPr>
              <a:t>?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835150" y="3789363"/>
            <a:ext cx="9715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latin typeface="Tahoma" pitchFamily="34" charset="0"/>
              </a:rPr>
              <a:t>a</a:t>
            </a:r>
            <a:r>
              <a:rPr lang="ru-RU" sz="3200">
                <a:latin typeface="Tahoma" pitchFamily="34" charset="0"/>
              </a:rPr>
              <a:t> см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4140200" y="4724400"/>
            <a:ext cx="110648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>
                <a:latin typeface="Tahoma" pitchFamily="34" charset="0"/>
              </a:rPr>
              <a:t>b</a:t>
            </a:r>
            <a:r>
              <a:rPr lang="ru-RU" sz="3200">
                <a:latin typeface="Tahoma" pitchFamily="34" charset="0"/>
              </a:rPr>
              <a:t> см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6227763" y="3789363"/>
            <a:ext cx="26638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endParaRPr lang="ru-RU">
              <a:latin typeface="Tahoma" pitchFamily="34" charset="0"/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6443663" y="4221163"/>
            <a:ext cx="18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ru-RU" sz="2000">
              <a:latin typeface="Tahoma" pitchFamily="34" charset="0"/>
            </a:endParaRP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5572132" y="3000372"/>
            <a:ext cx="3203575" cy="34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/>
            <a:r>
              <a:rPr lang="ru-RU" sz="2000" dirty="0">
                <a:latin typeface="Tahoma" pitchFamily="34" charset="0"/>
              </a:rPr>
              <a:t>    </a:t>
            </a:r>
            <a:r>
              <a:rPr lang="ru-RU" sz="2000" b="1" dirty="0">
                <a:latin typeface="Tahoma" pitchFamily="34" charset="0"/>
              </a:rPr>
              <a:t>Чтобы  найти площадь</a:t>
            </a:r>
          </a:p>
          <a:p>
            <a:pPr marL="342900" indent="-342900" eaLnBrk="1" hangingPunct="1"/>
            <a:r>
              <a:rPr lang="ru-RU" sz="2000" b="1" dirty="0">
                <a:latin typeface="Tahoma" pitchFamily="34" charset="0"/>
              </a:rPr>
              <a:t> прямоугольника, надо</a:t>
            </a:r>
          </a:p>
          <a:p>
            <a:pPr marL="342900" indent="-342900" eaLnBrk="1" hangingPunct="1"/>
            <a:r>
              <a:rPr lang="ru-RU" sz="2000" b="1" dirty="0">
                <a:latin typeface="Tahoma" pitchFamily="34" charset="0"/>
              </a:rPr>
              <a:t> длину умножить на </a:t>
            </a:r>
          </a:p>
          <a:p>
            <a:pPr marL="342900" indent="-342900" eaLnBrk="1" hangingPunct="1"/>
            <a:r>
              <a:rPr lang="ru-RU" sz="2000" b="1" dirty="0">
                <a:latin typeface="Tahoma" pitchFamily="34" charset="0"/>
              </a:rPr>
              <a:t>ширину.</a:t>
            </a:r>
            <a:endParaRPr lang="en-US" sz="2000" b="1" dirty="0">
              <a:latin typeface="Tahoma" pitchFamily="34" charset="0"/>
            </a:endParaRPr>
          </a:p>
          <a:p>
            <a:pPr marL="342900" indent="-342900" eaLnBrk="1" hangingPunct="1">
              <a:buFontTx/>
              <a:buAutoNum type="arabicPeriod"/>
            </a:pPr>
            <a:r>
              <a:rPr lang="en-US" sz="2000" b="1" dirty="0">
                <a:latin typeface="Tahoma" pitchFamily="34" charset="0"/>
              </a:rPr>
              <a:t>a*b=s </a:t>
            </a:r>
            <a:r>
              <a:rPr lang="ru-RU" sz="2000" b="1" dirty="0">
                <a:latin typeface="Tahoma" pitchFamily="34" charset="0"/>
              </a:rPr>
              <a:t>кв.см</a:t>
            </a:r>
            <a:endParaRPr lang="en-US" sz="2000" b="1" dirty="0">
              <a:latin typeface="Tahoma" pitchFamily="34" charset="0"/>
            </a:endParaRPr>
          </a:p>
          <a:p>
            <a:pPr marL="342900" indent="-342900" eaLnBrk="1" hangingPunct="1"/>
            <a:r>
              <a:rPr lang="ru-RU" sz="2000" b="1" dirty="0">
                <a:latin typeface="Tahoma" pitchFamily="34" charset="0"/>
              </a:rPr>
              <a:t>    Ответ:</a:t>
            </a:r>
            <a:r>
              <a:rPr lang="en-US" sz="2000" b="1" dirty="0">
                <a:latin typeface="Tahoma" pitchFamily="34" charset="0"/>
              </a:rPr>
              <a:t> s </a:t>
            </a:r>
            <a:r>
              <a:rPr lang="ru-RU" sz="2000" b="1" dirty="0">
                <a:latin typeface="Tahoma" pitchFamily="34" charset="0"/>
              </a:rPr>
              <a:t>кв.см площадь прямоугольника.</a:t>
            </a:r>
          </a:p>
          <a:p>
            <a:pPr marL="342900" indent="-342900" eaLnBrk="1" hangingPunct="1"/>
            <a:endParaRPr lang="ru-RU" sz="2000" dirty="0">
              <a:latin typeface="Tahoma" pitchFamily="34" charset="0"/>
            </a:endParaRP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6858016" y="2357430"/>
            <a:ext cx="12509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ru-RU" sz="2000" dirty="0">
                <a:latin typeface="Tahoma" pitchFamily="34" charset="0"/>
              </a:rPr>
              <a:t>Проверь!</a:t>
            </a:r>
          </a:p>
        </p:txBody>
      </p:sp>
      <p:pic>
        <p:nvPicPr>
          <p:cNvPr id="76812" name="Picture 12" descr="V16ANI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675688" y="0"/>
            <a:ext cx="468312" cy="549275"/>
          </a:xfrm>
          <a:noFill/>
          <a:ln/>
        </p:spPr>
      </p:pic>
      <p:sp>
        <p:nvSpPr>
          <p:cNvPr id="76814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783638" y="6453188"/>
            <a:ext cx="360362" cy="404812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tmFilter="0,0; .5, 1; 1, 1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tmFilter="0,0; .5, 1; 1, 1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  <p:bldP spid="76804" grpId="0" animBg="1"/>
      <p:bldP spid="76806" grpId="0"/>
      <p:bldP spid="76807" grpId="0"/>
      <p:bldP spid="76810" grpId="0"/>
      <p:bldP spid="768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02" y="857232"/>
            <a:ext cx="8643998" cy="2286016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Уравнением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0000FF"/>
                </a:solidFill>
              </a:rPr>
              <a:t>называется равенство, содержащее </a:t>
            </a:r>
            <a:r>
              <a:rPr lang="ru-RU" sz="3200" b="1" dirty="0" smtClean="0">
                <a:solidFill>
                  <a:srgbClr val="FF0000"/>
                </a:solidFill>
              </a:rPr>
              <a:t>переменную</a:t>
            </a:r>
            <a:r>
              <a:rPr lang="ru-RU" sz="3200" b="1" dirty="0" smtClean="0">
                <a:solidFill>
                  <a:srgbClr val="0000FF"/>
                </a:solidFill>
              </a:rPr>
              <a:t>, значение которой надо найти.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143248"/>
            <a:ext cx="8001056" cy="27146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b="1" dirty="0" smtClean="0">
                <a:solidFill>
                  <a:srgbClr val="FF0000"/>
                </a:solidFill>
              </a:rPr>
              <a:t>Значение переменной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rgbClr val="0000FF"/>
                </a:solidFill>
              </a:rPr>
              <a:t>при котором из уравнения получается верное равенство, называет </a:t>
            </a:r>
            <a:r>
              <a:rPr lang="ru-RU" b="1" dirty="0" smtClean="0">
                <a:solidFill>
                  <a:srgbClr val="FF0000"/>
                </a:solidFill>
              </a:rPr>
              <a:t>корнем</a:t>
            </a:r>
            <a:r>
              <a:rPr lang="ru-RU" b="1" dirty="0" smtClean="0">
                <a:solidFill>
                  <a:srgbClr val="0000FF"/>
                </a:solidFill>
              </a:rPr>
              <a:t> уравнения.</a:t>
            </a: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Решить уравнение </a:t>
            </a:r>
            <a:r>
              <a:rPr lang="ru-RU" b="1" dirty="0" smtClean="0">
                <a:solidFill>
                  <a:srgbClr val="0000FF"/>
                </a:solidFill>
              </a:rPr>
              <a:t>– значит найти все его </a:t>
            </a:r>
            <a:r>
              <a:rPr lang="ru-RU" b="1" dirty="0" smtClean="0">
                <a:solidFill>
                  <a:srgbClr val="FF0000"/>
                </a:solidFill>
              </a:rPr>
              <a:t>корни</a:t>
            </a:r>
            <a:r>
              <a:rPr lang="ru-RU" b="1" dirty="0" smtClean="0">
                <a:solidFill>
                  <a:srgbClr val="0000FF"/>
                </a:solidFill>
              </a:rPr>
              <a:t> (или убедиться, что их нет.)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575</Words>
  <Application>Microsoft Office PowerPoint</Application>
  <PresentationFormat>Экран (4:3)</PresentationFormat>
  <Paragraphs>224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Реши примеры и прочитай тему урока</vt:lpstr>
      <vt:lpstr>Слайд 4</vt:lpstr>
      <vt:lpstr>Слайд 5</vt:lpstr>
      <vt:lpstr>Задача 1</vt:lpstr>
      <vt:lpstr>Задача 2</vt:lpstr>
      <vt:lpstr>Задача 3</vt:lpstr>
      <vt:lpstr>Уравнением называется равенство, содержащее переменную, значение которой надо найти.</vt:lpstr>
      <vt:lpstr>Кроссворд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2010-03-15T06:42:34Z</dcterms:created>
  <dcterms:modified xsi:type="dcterms:W3CDTF">2010-03-15T07:37:55Z</dcterms:modified>
</cp:coreProperties>
</file>