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8" r:id="rId7"/>
    <p:sldId id="269" r:id="rId8"/>
    <p:sldId id="260" r:id="rId9"/>
    <p:sldId id="261" r:id="rId10"/>
    <p:sldId id="262" r:id="rId11"/>
    <p:sldId id="264" r:id="rId12"/>
    <p:sldId id="265" r:id="rId13"/>
    <p:sldId id="266" r:id="rId14"/>
    <p:sldId id="270" r:id="rId15"/>
    <p:sldId id="271" r:id="rId16"/>
    <p:sldId id="272" r:id="rId17"/>
    <p:sldId id="267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2" charset="0"/>
        <a:cs typeface="Lucida Sans Unicode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1155700" y="933450"/>
            <a:ext cx="4344988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1031875" y="4624388"/>
            <a:ext cx="4598988" cy="3725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1686666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33463" y="933450"/>
            <a:ext cx="4592637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33463" y="933450"/>
            <a:ext cx="4592637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33463" y="933450"/>
            <a:ext cx="4592637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33463" y="933450"/>
            <a:ext cx="4592637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600575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2B0EF-43E9-4E4C-92CE-7CDBF6C4D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7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F814C-9D90-4184-B6D5-CA83AAA8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90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3050" y="127000"/>
            <a:ext cx="2054225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7000"/>
            <a:ext cx="6013450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B4FB-852F-4AB0-86B1-1758EA82F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80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19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12979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2700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06588"/>
            <a:ext cx="3824287" cy="4310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19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664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07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536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6278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3590-2E4D-4A9B-B043-CA30C65D8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660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6529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3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1450" y="569913"/>
            <a:ext cx="1949450" cy="5646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69913"/>
            <a:ext cx="5697537" cy="5646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9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59329-CD25-492D-A95D-DEEDDA8E8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1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3838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3438" y="1604963"/>
            <a:ext cx="4033837" cy="4516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63FA5-1428-456D-923D-43E601ADD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07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29132-C8DA-4332-8ED0-2BC063ECC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9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01AAB-B5B8-4D64-898A-5C02661B4D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7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E60AC-55FD-4D78-90E7-B66F74224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2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9A14B-3277-44C3-B22D-324B86A1A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2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EADDE-1538-4B8D-859B-FB89CA805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2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7DA6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7000"/>
            <a:ext cx="822007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0075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6813"/>
            <a:ext cx="212566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7375" y="6246813"/>
            <a:ext cx="28940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0900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AF8A6DC-F27A-45DD-BFEE-A82EE3E2E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7DA64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9913"/>
            <a:ext cx="7799387" cy="1135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99387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4381500"/>
            <a:ext cx="2373313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Tahoma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7DA647"/>
          </a:solidFill>
          <a:effectDag name="">
            <a:cont type="tree" name="">
              <a:effect ref="fillLine"/>
              <a:outerShdw dist="38100" dir="13500000" algn="br">
                <a:srgbClr val="D0F99A"/>
              </a:outerShdw>
            </a:cont>
            <a:cont type="tree" name="">
              <a:effect ref="fillLine"/>
              <a:outerShdw dist="38100" dir="2700000" algn="tl">
                <a:srgbClr val="4B632A"/>
              </a:outerShdw>
            </a:cont>
            <a:effect ref="fillLine"/>
          </a:effectDag>
          <a:latin typeface="Tahoma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7DA647"/>
          </a:solidFill>
          <a:effectDag name="">
            <a:cont type="tree" name="">
              <a:effect ref="fillLine"/>
              <a:outerShdw dist="38100" dir="13500000" algn="br">
                <a:srgbClr val="D0F99A"/>
              </a:outerShdw>
            </a:cont>
            <a:cont type="tree" name="">
              <a:effect ref="fillLine"/>
              <a:outerShdw dist="38100" dir="2700000" algn="tl">
                <a:srgbClr val="4B632A"/>
              </a:outerShdw>
            </a:cont>
            <a:effect ref="fillLine"/>
          </a:effectDag>
          <a:latin typeface="Tahoma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7DA647"/>
          </a:solidFill>
          <a:effectDag name="">
            <a:cont type="tree" name="">
              <a:effect ref="fillLine"/>
              <a:outerShdw dist="38100" dir="13500000" algn="br">
                <a:srgbClr val="D0F99A"/>
              </a:outerShdw>
            </a:cont>
            <a:cont type="tree" name="">
              <a:effect ref="fillLine"/>
              <a:outerShdw dist="38100" dir="2700000" algn="tl">
                <a:srgbClr val="4B632A"/>
              </a:outerShdw>
            </a:cont>
            <a:effect ref="fillLine"/>
          </a:effectDag>
          <a:latin typeface="Tahoma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7DA647"/>
          </a:solidFill>
          <a:effectDag name="">
            <a:cont type="tree" name="">
              <a:effect ref="fillLine"/>
              <a:outerShdw dist="38100" dir="13500000" algn="br">
                <a:srgbClr val="D0F99A"/>
              </a:outerShdw>
            </a:cont>
            <a:cont type="tree" name="">
              <a:effect ref="fillLine"/>
              <a:outerShdw dist="38100" dir="2700000" algn="tl">
                <a:srgbClr val="4B632A"/>
              </a:outerShdw>
            </a:cont>
            <a:effect ref="fillLine"/>
          </a:effectDag>
          <a:latin typeface="Tahoma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198A8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198A8A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198A8A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198A8A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88913"/>
            <a:ext cx="7637463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3498850"/>
            <a:ext cx="5095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50825" y="1268413"/>
            <a:ext cx="8686800" cy="52657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Педагогическая диагностика и коррекция речи. П/Р М. А. Поваляевой.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Обучение и воспитание дошкольников с нарушениями речи. Ред/составитель С.А. Миронова.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Технические средства обучения в детском саду  В. Д. Сыч.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Индивидуальная подгрупповая  работа по  коррекции звукопроизношения    В. В. Коноваленко, 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С.В. Коноваленко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Логопедия    Е.Н. Краузе.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Волшебный мир звуков и слов   Е. А. Пожиленко. 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Планы занятий логопедов в д /с для детей с нарушениями речи.  С. Н. Шаховская </a:t>
            </a:r>
            <a:r>
              <a:rPr lang="ru-RU" sz="1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  </a:t>
            </a: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Е. Д. Худенко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Преодоление ОНР у дошкольников  Т. Б. Филичева Г. В. Чиркина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Научитесь слышать   (развитие фонематического слуха)  Н. Т. Алтухова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Физкультурная минутка (организация динамических упражнений)   Е. А. Каралашвили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Страна пальчиковых игр   М. С. Рузина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Воспитание правильного произношения у дошкольников. М. Ф. Фомичёва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Глухов В.П. Формирование связной речи детей дошкольного возраста с общим недоразвитием речи / В.П. Глухов. – 2-е изд.,испр. и доп. – М.: АРКТИ, 2004. – (Библиотека практикующего логопеда.)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Гомзяк О.С. Говорим правильно. Конспекты занятий по развитию связной речи в подготовительной к школе логогруппе. Москва, издательство «ГНОМ и Д», 2007.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Лопухина И. С. Логопедия,550 занимательных упражнений для развития речи: Пособие для логопедов и родителей. – М.: Аквариум, 1995.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Нищева Н.В. Система коррекционной работы в логопедической группе для детей с общим недоразвитием речи. – СПб.: ДЕТСТВО-ПРЕСС, 2009.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Ушинский К. Д. Любимые сказки.  – М.: ЭКСМО, 2011.</a:t>
            </a:r>
          </a:p>
          <a:p>
            <a:pPr algn="just" eaLnBrk="1" hangingPunct="1">
              <a:buFont typeface="Wingdings" charset="2"/>
              <a:buChar char=""/>
            </a:pPr>
            <a:r>
              <a:rPr lang="ru-RU"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Чистякова М.И. Психогимнастика. – М.: Просвещение, 1995.</a:t>
            </a:r>
          </a:p>
          <a:p>
            <a:pPr algn="just" eaLnBrk="1" hangingPunct="1">
              <a:buFont typeface="Wingdings" charset="2"/>
              <a:buChar char=""/>
            </a:pPr>
            <a:endParaRPr lang="ru-RU" sz="14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2" charset="0"/>
              <a:cs typeface="Microsoft Sans Serif" pitchFamily="3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195263"/>
            <a:ext cx="8059738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2238"/>
            <a:ext cx="82057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283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382000" cy="5926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r>
              <a:rPr lang="ru-RU" sz="17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	</a:t>
            </a:r>
            <a:r>
              <a:rPr lang="ru-RU" sz="17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Планирование работы:</a:t>
            </a:r>
            <a:r>
              <a:rPr lang="ru-RU" sz="17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 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Программа «</a:t>
            </a:r>
            <a:r>
              <a:rPr lang="ru-RU" sz="17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Веракса</a:t>
            </a: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», программа </a:t>
            </a:r>
            <a:r>
              <a:rPr lang="ru-RU" sz="17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Н.В.Нищевой</a:t>
            </a: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;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Планирование индивидуальных и подгрупповых занятий по коррекции всех структурных компонентов речи.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sz="17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Обследование: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Обследование артикуляционного аппарата;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Обследование речевого развития;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Обследование общей и мелкой моторики.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sz="17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Работа с родителями:</a:t>
            </a:r>
          </a:p>
          <a:p>
            <a:pPr eaLnBrk="1" hangingPunct="1">
              <a:buClr>
                <a:srgbClr val="333399"/>
              </a:buClr>
              <a:buFont typeface="Wingdings" charset="2"/>
              <a:buChar char=""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Консультирование;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Домашнее задание.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	</a:t>
            </a:r>
            <a:r>
              <a:rPr lang="ru-RU" sz="17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Занятия: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Конспекты НОД;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Наглядно-дидактический материал к занятиям.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	</a:t>
            </a:r>
            <a:r>
              <a:rPr lang="ru-RU" sz="1700" b="1" u="sng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Научно-методическая, общественная  работа: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Участие в методической работе учреждения;</a:t>
            </a:r>
          </a:p>
          <a:p>
            <a:pPr eaLnBrk="1" hangingPunct="1">
              <a:buFont typeface="Wingdings" charset="2"/>
              <a:buChar char=""/>
            </a:pPr>
            <a:r>
              <a:rPr lang="ru-RU" sz="17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Участие в общественной работе.</a:t>
            </a:r>
            <a:endParaRPr lang="ru-RU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Sans Serif" pitchFamily="32" charset="0"/>
              <a:cs typeface="Microsoft Sans Serif" pitchFamily="32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ru-RU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Tx/>
              <a:buSzTx/>
              <a:buFontTx/>
              <a:buNone/>
            </a:pPr>
            <a:endParaRPr lang="ru-RU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ru-RU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endParaRPr lang="ru-RU" dirty="0">
              <a:solidFill>
                <a:srgbClr val="000000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ru-RU" dirty="0">
                <a:solidFill>
                  <a:srgbClr val="000000"/>
                </a:solidFill>
              </a:rPr>
              <a:t>					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" y="1352550"/>
            <a:ext cx="33893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163" y="1347788"/>
            <a:ext cx="3395662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5138" y="6000750"/>
            <a:ext cx="4071937" cy="37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Утренник «В гостях у Снегурочки»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37075" y="6007100"/>
            <a:ext cx="4071938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Выпускной бал </a:t>
            </a:r>
          </a:p>
          <a:p>
            <a:pPr algn="ctr" eaLnBrk="1" hangingPunct="1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«Алиса в стране чудес»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1306909"/>
            <a:ext cx="4464496" cy="33483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1960" y="3212976"/>
            <a:ext cx="4508930" cy="3381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3825" y="4900613"/>
            <a:ext cx="4071938" cy="37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Утренник «Здравствуй, Осень»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46663" y="2595563"/>
            <a:ext cx="4071937" cy="37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Утренник «Шляпный бал»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6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7624" y="1268760"/>
            <a:ext cx="6855617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195513" y="6000750"/>
            <a:ext cx="4071937" cy="37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Новогодний праздник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1196753"/>
            <a:ext cx="7308304" cy="46805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58888" y="6029325"/>
            <a:ext cx="6049962" cy="37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Игра-драматизация «Лиса и Журавль»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3406775"/>
            <a:ext cx="3071813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828675"/>
            <a:ext cx="58769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72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" dur="18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-0.2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6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33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 additive="repl">
                                        <p:cTn id="19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 additive="repl">
                                        <p:cTn id="20" dur="166" decel="50000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21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 additive="repl">
                                        <p:cTn id="22" dur="166" decel="50000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23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 additive="repl">
                                        <p:cTn id="24" dur="166" decel="50000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 additive="repl">
                                        <p:cTn id="25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 additive="repl">
                                        <p:cTn id="26" dur="166" decel="50000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60363" y="1619250"/>
            <a:ext cx="8555037" cy="4749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eaLnBrk="1" hangingPunct="1"/>
            <a:r>
              <a:rPr lang="ru-RU" sz="2200" b="1" u="sng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ДАТА РОЖДЕНИЯ</a:t>
            </a:r>
            <a:r>
              <a:rPr lang="ru-RU" sz="2200" b="1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: </a:t>
            </a:r>
            <a:r>
              <a: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22.09.1983г.</a:t>
            </a:r>
          </a:p>
          <a:p>
            <a:pPr eaLnBrk="1" hangingPunct="1"/>
            <a:r>
              <a:rPr lang="ru-RU" sz="2200" b="1" u="sng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ДОЛЖНОСТЬ:</a:t>
            </a:r>
            <a:r>
              <a:rPr lang="ru-RU" sz="2200" b="1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  </a:t>
            </a:r>
            <a:r>
              <a: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воспитатель компенсирующей группы для детей с недоразвитием речи </a:t>
            </a:r>
          </a:p>
          <a:p>
            <a:pPr eaLnBrk="1" hangingPunct="1"/>
            <a:r>
              <a:rPr lang="ru-RU" sz="2200" b="1" u="sng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МЕСТО РАБОТЫ:</a:t>
            </a:r>
            <a:r>
              <a:rPr lang="ru-RU" sz="2200" b="1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  </a:t>
            </a:r>
            <a:r>
              <a:rPr lang="ru-RU" sz="2200" b="1">
                <a:solidFill>
                  <a:schemeClr val="tx1"/>
                </a:solidFill>
                <a:latin typeface="Microsoft Sans Serif" pitchFamily="32" charset="0"/>
                <a:cs typeface="Microsoft Sans Serif" pitchFamily="32" charset="0"/>
              </a:rPr>
              <a:t>НЧДОУ «Детский сад №97 ОАО «РЖД»</a:t>
            </a:r>
          </a:p>
          <a:p>
            <a:pPr eaLnBrk="1" hangingPunct="1"/>
            <a:r>
              <a:rPr lang="ru-RU" sz="2200" b="1" u="sng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СТАЖ ПЕДАГОГИЧЕСКОЙ РАБОТЫ:</a:t>
            </a:r>
            <a:r>
              <a:rPr lang="ru-RU" sz="2200" b="1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 </a:t>
            </a:r>
            <a:r>
              <a: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 5 лет</a:t>
            </a:r>
          </a:p>
          <a:p>
            <a:pPr eaLnBrk="1" hangingPunct="1">
              <a:lnSpc>
                <a:spcPct val="60000"/>
              </a:lnSpc>
              <a:spcBef>
                <a:spcPts val="1000"/>
              </a:spcBef>
            </a:pPr>
            <a:r>
              <a:rPr lang="ru-RU" sz="2200" b="1" u="sng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СТАЖ РАБОТЫ В УЧРЕЖДЕНИИ: </a:t>
            </a:r>
            <a:r>
              <a:rPr lang="ru-RU" sz="2200" b="1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 </a:t>
            </a:r>
            <a:r>
              <a:rPr lang="ru-RU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1 год</a:t>
            </a:r>
          </a:p>
          <a:p>
            <a:pPr eaLnBrk="1" hangingPunct="1">
              <a:lnSpc>
                <a:spcPct val="60000"/>
              </a:lnSpc>
              <a:spcBef>
                <a:spcPts val="1000"/>
              </a:spcBef>
            </a:pPr>
            <a:r>
              <a:rPr lang="ru-RU" sz="2200" b="1" u="sng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ОБРАЗОВАНИЕ:</a:t>
            </a:r>
            <a:r>
              <a: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	 Высшее, </a:t>
            </a:r>
          </a:p>
          <a:p>
            <a:pPr eaLnBrk="1" hangingPunct="1">
              <a:lnSpc>
                <a:spcPct val="60000"/>
              </a:lnSpc>
              <a:spcBef>
                <a:spcPts val="1000"/>
              </a:spcBef>
            </a:pPr>
            <a:r>
              <a: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Кубанский Государственный Университет 2008 год.</a:t>
            </a:r>
            <a:r>
              <a:rPr lang="ru-RU" sz="2200">
                <a:solidFill>
                  <a:srgbClr val="000000"/>
                </a:solidFill>
                <a:latin typeface="Microsoft Sans Serif" pitchFamily="32" charset="0"/>
                <a:cs typeface="Microsoft Sans Serif" pitchFamily="32" charset="0"/>
              </a:rPr>
              <a:t> </a:t>
            </a:r>
          </a:p>
          <a:p>
            <a:pPr eaLnBrk="1" hangingPunct="1"/>
            <a:r>
              <a:rPr lang="ru-RU" sz="2200" b="1" u="sng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СПЕЦИАЛИЗАЦИЯ:</a:t>
            </a:r>
            <a:r>
              <a:rPr lang="ru-RU" sz="2200" b="1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 </a:t>
            </a:r>
            <a:r>
              <a: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логопедия</a:t>
            </a:r>
            <a:r>
              <a:rPr lang="ru-RU" sz="2200">
                <a:solidFill>
                  <a:srgbClr val="000000"/>
                </a:solidFill>
                <a:latin typeface="Microsoft Sans Serif" pitchFamily="32" charset="0"/>
                <a:cs typeface="Microsoft Sans Serif" pitchFamily="32" charset="0"/>
              </a:rPr>
              <a:t> </a:t>
            </a:r>
          </a:p>
          <a:p>
            <a:pPr eaLnBrk="1" hangingPunct="1"/>
            <a:r>
              <a:rPr lang="ru-RU" sz="2200" b="1" u="sng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КВАЛИФИКАЦИЯ:</a:t>
            </a:r>
            <a:r>
              <a:rPr lang="ru-RU" sz="2200" b="1">
                <a:solidFill>
                  <a:srgbClr val="0066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  </a:t>
            </a:r>
            <a:r>
              <a:rPr lang="ru-RU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учитель-логопед</a:t>
            </a:r>
          </a:p>
          <a:p>
            <a:pPr algn="ctr" eaLnBrk="1" hangingPunct="1">
              <a:lnSpc>
                <a:spcPct val="60000"/>
              </a:lnSpc>
              <a:spcBef>
                <a:spcPts val="1000"/>
              </a:spcBef>
            </a:pPr>
            <a:endParaRPr lang="ru-RU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endParaRPr lang="ru-RU" sz="1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lnSpc>
                <a:spcPct val="60000"/>
              </a:lnSpc>
              <a:spcBef>
                <a:spcPts val="1000"/>
              </a:spcBef>
            </a:pPr>
            <a:r>
              <a:rPr lang="ru-RU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eaLnBrk="1" hangingPunct="1"/>
            <a:endParaRPr lang="ru-RU" sz="1600" b="1" u="sng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endParaRPr lang="ru-RU" sz="1600" b="1" u="sng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80988"/>
            <a:ext cx="8686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52400" y="2133600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28600" y="5943600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505200" y="3733800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477000" y="6172200"/>
            <a:ext cx="2667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95263"/>
            <a:ext cx="82042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428750"/>
            <a:ext cx="3297237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128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5" y="1428750"/>
            <a:ext cx="340677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152400" y="2133600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28600" y="5943600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3505200" y="3733800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477000" y="6172200"/>
            <a:ext cx="2667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95263"/>
            <a:ext cx="82042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571625"/>
            <a:ext cx="3328988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2" name="Picture 9" descr="H:\Аттестация Сокольской\20130307_1414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200" y="2116138"/>
            <a:ext cx="47974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52400" y="2133600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28600" y="5943600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3505200" y="3733800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477000" y="6172200"/>
            <a:ext cx="2667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95263"/>
            <a:ext cx="82042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" y="1274763"/>
            <a:ext cx="38989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65238"/>
            <a:ext cx="3887788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152400" y="2133600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28600" y="5943600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505200" y="3733800"/>
            <a:ext cx="2895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477000" y="6172200"/>
            <a:ext cx="26670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95263"/>
            <a:ext cx="82042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8" y="1325563"/>
            <a:ext cx="37719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4225" y="1325563"/>
            <a:ext cx="3722688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98450"/>
            <a:ext cx="6523037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8194" name="Group 2"/>
          <p:cNvGraphicFramePr>
            <a:graphicFrameLocks noGrp="1"/>
          </p:cNvGraphicFramePr>
          <p:nvPr/>
        </p:nvGraphicFramePr>
        <p:xfrm>
          <a:off x="304800" y="1752600"/>
          <a:ext cx="8616950" cy="4991287"/>
        </p:xfrm>
        <a:graphic>
          <a:graphicData uri="http://schemas.openxmlformats.org/drawingml/2006/table">
            <a:tbl>
              <a:tblPr/>
              <a:tblGrid>
                <a:gridCol w="914400"/>
                <a:gridCol w="1752600"/>
                <a:gridCol w="2901950"/>
                <a:gridCol w="1828800"/>
                <a:gridCol w="1219200"/>
              </a:tblGrid>
              <a:tr h="5651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№</a:t>
                      </a:r>
                    </a:p>
                  </a:txBody>
                  <a:tcPr marL="90000" marR="90000" marT="26380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Название документа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Содержание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Кем выдан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Когда выдан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СБ 3225832</a:t>
                      </a:r>
                    </a:p>
                  </a:txBody>
                  <a:tcPr marL="90000" marR="90000" marT="26380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Диплом Кубанский базовый медицинский колледж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Специальность: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 Медицинская сестра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Квалификация: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 Анестезиология и реаниматология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Государственная аттестационная комиссия ККБМК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28.06.2003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1146</a:t>
                      </a:r>
                    </a:p>
                  </a:txBody>
                  <a:tcPr marL="90000" marR="90000" marT="26380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Свидетельство Кубанского гос. университета физ. культуры, спорта и туризма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Массажист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Государственная аттестационная комиссия КГУФКСиТ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30.12.2004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ВСГ 3277370</a:t>
                      </a:r>
                    </a:p>
                  </a:txBody>
                  <a:tcPr marL="90000" marR="90000" marT="26380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Диплом Кубанский Государственный университет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Специальность: учитель — логопед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Квалификация: «учитель-логопед дошкольных образовательных учреждений»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Государственная аттестационная комиссия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15.05.2008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12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icrosoft Sans Serif" pitchFamily="32" charset="0"/>
                        <a:cs typeface="Microsoft Sans Serif" pitchFamily="32" charset="0"/>
                      </a:endParaRPr>
                    </a:p>
                  </a:txBody>
                  <a:tcPr marL="90000" marR="90000" marT="263808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Сертификат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Семинары по методикам «Домана - Маниченко»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Microsoft Sans Serif" pitchFamily="32" charset="0"/>
                        <a:cs typeface="Microsoft Sans Serif" pitchFamily="32" charset="0"/>
                      </a:endParaRP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Компания «Умница», директор А.А.Маниченко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68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Microsoft Sans Serif" pitchFamily="32" charset="0"/>
                          <a:cs typeface="Microsoft Sans Serif" pitchFamily="32" charset="0"/>
                        </a:rPr>
                        <a:t>24.04.2010</a:t>
                      </a:r>
                    </a:p>
                  </a:txBody>
                  <a:tcPr marL="90000" marR="90000" marT="263808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22238"/>
            <a:ext cx="82962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928688"/>
            <a:ext cx="4403725" cy="495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714375"/>
            <a:ext cx="3846512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14313" y="6000750"/>
            <a:ext cx="4071937" cy="642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Развитие интеллекта с пеленок по методикам Домана-Маниченко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57688" y="6000750"/>
            <a:ext cx="4429125" cy="642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Конспект НОД по развитию речи </a:t>
            </a:r>
          </a:p>
          <a:p>
            <a:pPr algn="ctr" eaLnBrk="1" hangingPunct="1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«Как мама и папа покупали мебель»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decel="100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1"/>
                                          </p:val>
                                        </p:tav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-.03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285750"/>
            <a:ext cx="2181225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" y="357188"/>
            <a:ext cx="3224213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4313" y="6000750"/>
            <a:ext cx="4071937" cy="642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Занятия в группе «МалышОК», посвященные Дню защиты детей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357688" y="6000750"/>
            <a:ext cx="4429125" cy="368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Sans Serif" pitchFamily="32" charset="0"/>
                <a:cs typeface="Microsoft Sans Serif" pitchFamily="32" charset="0"/>
              </a:rPr>
              <a:t>Праздник 1 сентября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ahoma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489</Words>
  <Application>Microsoft Office PowerPoint</Application>
  <PresentationFormat>Экран (4:3)</PresentationFormat>
  <Paragraphs>90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Lucida Sans Unicode</vt:lpstr>
      <vt:lpstr>Times New Roman</vt:lpstr>
      <vt:lpstr>Tahoma</vt:lpstr>
      <vt:lpstr>Microsoft Sans Serif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Aleksey</dc:creator>
  <cp:lastModifiedBy>Мой комп</cp:lastModifiedBy>
  <cp:revision>80</cp:revision>
  <cp:lastPrinted>1601-01-01T00:00:00Z</cp:lastPrinted>
  <dcterms:created xsi:type="dcterms:W3CDTF">1601-01-01T00:00:00Z</dcterms:created>
  <dcterms:modified xsi:type="dcterms:W3CDTF">2013-06-26T15:54:36Z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