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 varScale="1">
        <p:scale>
          <a:sx n="55" d="100"/>
          <a:sy n="55" d="100"/>
        </p:scale>
        <p:origin x="-11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C917-22AE-406F-A380-2B6C7E059924}" type="datetimeFigureOut">
              <a:rPr lang="ru-RU" smtClean="0"/>
              <a:t>12.08.2013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1C30-2DF9-4278-9B17-91949104138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C917-22AE-406F-A380-2B6C7E059924}" type="datetimeFigureOut">
              <a:rPr lang="ru-RU" smtClean="0"/>
              <a:t>12.08.2013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1C30-2DF9-4278-9B17-9194910413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C917-22AE-406F-A380-2B6C7E059924}" type="datetimeFigureOut">
              <a:rPr lang="ru-RU" smtClean="0"/>
              <a:t>12.08.2013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1C30-2DF9-4278-9B17-9194910413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C917-22AE-406F-A380-2B6C7E059924}" type="datetimeFigureOut">
              <a:rPr lang="ru-RU" smtClean="0"/>
              <a:t>12.08.2013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1C30-2DF9-4278-9B17-9194910413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C917-22AE-406F-A380-2B6C7E059924}" type="datetimeFigureOut">
              <a:rPr lang="ru-RU" smtClean="0"/>
              <a:t>12.08.2013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F11C30-2DF9-4278-9B17-9194910413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C917-22AE-406F-A380-2B6C7E059924}" type="datetimeFigureOut">
              <a:rPr lang="ru-RU" smtClean="0"/>
              <a:t>12.08.2013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1C30-2DF9-4278-9B17-9194910413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C917-22AE-406F-A380-2B6C7E059924}" type="datetimeFigureOut">
              <a:rPr lang="ru-RU" smtClean="0"/>
              <a:t>12.08.2013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1C30-2DF9-4278-9B17-9194910413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C917-22AE-406F-A380-2B6C7E059924}" type="datetimeFigureOut">
              <a:rPr lang="ru-RU" smtClean="0"/>
              <a:t>12.08.2013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1C30-2DF9-4278-9B17-9194910413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C917-22AE-406F-A380-2B6C7E059924}" type="datetimeFigureOut">
              <a:rPr lang="ru-RU" smtClean="0"/>
              <a:t>12.08.2013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1C30-2DF9-4278-9B17-9194910413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C917-22AE-406F-A380-2B6C7E059924}" type="datetimeFigureOut">
              <a:rPr lang="ru-RU" smtClean="0"/>
              <a:t>12.08.2013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1C30-2DF9-4278-9B17-9194910413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C917-22AE-406F-A380-2B6C7E059924}" type="datetimeFigureOut">
              <a:rPr lang="ru-RU" smtClean="0"/>
              <a:t>12.08.2013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1C30-2DF9-4278-9B17-91949104138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82C917-22AE-406F-A380-2B6C7E059924}" type="datetimeFigureOut">
              <a:rPr lang="ru-RU" smtClean="0"/>
              <a:t>12.08.2013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F11C30-2DF9-4278-9B17-919491041389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 advClick="0" advTm="5000">
    <p:wedge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44505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260648"/>
            <a:ext cx="5076056" cy="511256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>
                <a:solidFill>
                  <a:srgbClr val="002060"/>
                </a:solidFill>
              </a:rPr>
              <a:t>Игра, являясь ведущим видом деятельности детей дошкольного и младшего школьного возраста, занимает важное место в их жизни. Это связано с тем, что игра оказывает многогранное влияние на психическое развитие ребенка. В игре дети овладевают новыми знаниями, умениями и навыками, совершенствуют свою речь. Только в игре осваиваются правила человеческого общения. Она позволяет сформировать нравственные и волевые качества ребенка. Говоря о нормально развивающемся ребенке, все это представляется как нечто естественное, изначально присущее детству и не требующее никаких воспитательных усилий.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325336"/>
            <a:ext cx="155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87" y="764704"/>
            <a:ext cx="3456384" cy="496855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13733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Целевое назначение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577624" y="1927040"/>
            <a:ext cx="3095912" cy="4389917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4209985" y="1900360"/>
            <a:ext cx="5069667" cy="51253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Дошкольное детство – большой отрезок жизни ребенка. Ребенок открывает для себя мир человеческих отношений разных видов деятельности. Он испытывает сильное желание включаться в эту взрослую жизнь, активно в ней участвовать, что ему еще недоступно. Кроме того, не менее сильно он стремится к самостоятельности. Из этого противоречия рождается игра – самостоятельная деятельность детей, моделирующая жизнь взрослых.</a:t>
            </a:r>
          </a:p>
        </p:txBody>
      </p:sp>
    </p:spTree>
  </p:cSld>
  <p:clrMapOvr>
    <a:masterClrMapping/>
  </p:clrMapOvr>
  <p:transition spd="med" advClick="0" advTm="13367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Классификация игр 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G_1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5437">
            <a:off x="432183" y="4503888"/>
            <a:ext cx="2521752" cy="178367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66530" y="765041"/>
            <a:ext cx="8208912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36000" rIns="72000" bIns="36000" numCol="2" spcCol="288000" rtlCol="0" anchor="ctr"/>
          <a:lstStyle/>
          <a:p>
            <a:r>
              <a:rPr lang="ru-RU" sz="1600" b="1" dirty="0">
                <a:solidFill>
                  <a:srgbClr val="FF0000"/>
                </a:solidFill>
              </a:rPr>
              <a:t>Игры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Творческие</a:t>
            </a:r>
          </a:p>
          <a:p>
            <a:r>
              <a:rPr lang="ru-RU" sz="1600" dirty="0">
                <a:solidFill>
                  <a:srgbClr val="002060"/>
                </a:solidFill>
              </a:rPr>
              <a:t>(сюжетно-ролевые)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Игры с правилами</a:t>
            </a:r>
          </a:p>
          <a:p>
            <a:r>
              <a:rPr lang="ru-RU" sz="1600" dirty="0">
                <a:solidFill>
                  <a:srgbClr val="002060"/>
                </a:solidFill>
              </a:rPr>
              <a:t>(дидактические, подвижные)</a:t>
            </a: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С </a:t>
            </a:r>
            <a:r>
              <a:rPr lang="ru-RU" sz="1600" b="1" dirty="0">
                <a:solidFill>
                  <a:srgbClr val="FF0000"/>
                </a:solidFill>
              </a:rPr>
              <a:t>учетом места организации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Игры на воздухе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Игры в </a:t>
            </a:r>
            <a:r>
              <a:rPr lang="ru-RU" sz="1600" dirty="0" smtClean="0">
                <a:solidFill>
                  <a:srgbClr val="002060"/>
                </a:solidFill>
              </a:rPr>
              <a:t>помещении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Классификация </a:t>
            </a:r>
            <a:r>
              <a:rPr lang="ru-RU" sz="1600" b="1" dirty="0">
                <a:solidFill>
                  <a:srgbClr val="FF0000"/>
                </a:solidFill>
              </a:rPr>
              <a:t>игр 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По </a:t>
            </a:r>
            <a:r>
              <a:rPr lang="ru-RU" sz="1600" b="1" dirty="0">
                <a:solidFill>
                  <a:srgbClr val="FF0000"/>
                </a:solidFill>
              </a:rPr>
              <a:t>типу организации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Групповые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Подгрупповые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Индивидуальные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в первую половину дня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во вторую половину </a:t>
            </a:r>
            <a:endParaRPr lang="ru-RU" sz="16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9" y="4005064"/>
            <a:ext cx="3659900" cy="2744925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flipV="1">
            <a:off x="457200" y="1554480"/>
            <a:ext cx="154360" cy="218335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Click="0" advTm="14802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160177">
            <a:off x="500016" y="411574"/>
            <a:ext cx="3562784" cy="19433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Опыт полученный в игре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725">
            <a:off x="4890277" y="600628"/>
            <a:ext cx="3551635" cy="3571962"/>
          </a:xfrm>
        </p:spPr>
      </p:pic>
      <p:sp>
        <p:nvSpPr>
          <p:cNvPr id="4" name="Блок-схема: перфолента 3"/>
          <p:cNvSpPr/>
          <p:nvPr/>
        </p:nvSpPr>
        <p:spPr>
          <a:xfrm rot="1168427">
            <a:off x="813402" y="2149297"/>
            <a:ext cx="4334765" cy="45466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2060"/>
                </a:solidFill>
              </a:rPr>
              <a:t>В сюжетно - ролевых играх содержание обучения как бы вплетается в игровой сюжет, интересный и близкий детям по их жизненному опыту. Предлагаемый игровой сюжет предусматривает такое поведение детей, которое обеспечивает усвоение новых знаний, умений, нравственных правил. Дети, действуя в воображаемой ситуации, решая игровые задачи в пределах заданного игрового сюжета, незаметно для себя усваивают заложенный в них учебный материал. Усвоив от старших эти игры, дети могут играть в них сами, повторяя или творчески изменяя их содержание, но сохраняя их обучающую основу и правила игры.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14401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Структура ролевых игр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13967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/>
            </a:r>
            <a:br>
              <a:rPr lang="ru-RU" b="1" i="1" dirty="0" smtClean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Основой сюжетно-ролевой игры является мнимая или воображаемая ситуация, которая заключается в том, что ребенок берет на себя роль взрослого и выполняет ее в созданной им самим игровой </a:t>
            </a:r>
            <a:r>
              <a:rPr lang="ru-RU" dirty="0" smtClean="0">
                <a:solidFill>
                  <a:srgbClr val="002060"/>
                </a:solidFill>
              </a:rPr>
              <a:t>обстановке.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708920"/>
            <a:ext cx="2880321" cy="3456384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4499992" y="2852936"/>
            <a:ext cx="4320480" cy="28083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Например, Андрей, у которого мама работает стилистом-парикмахером, предлагает детям поиграть в </a:t>
            </a:r>
          </a:p>
          <a:p>
            <a:pPr algn="ctr"/>
            <a:r>
              <a:rPr lang="ru-RU" sz="1600" b="1" i="1" dirty="0"/>
              <a:t> </a:t>
            </a:r>
            <a:r>
              <a:rPr lang="ru-RU" sz="1600" b="1" i="1" dirty="0" smtClean="0"/>
              <a:t> </a:t>
            </a:r>
            <a:r>
              <a:rPr lang="en-US" sz="1600" b="1" i="1" dirty="0" smtClean="0"/>
              <a:t>“</a:t>
            </a:r>
            <a:r>
              <a:rPr lang="ru-RU" sz="1600" b="1" i="1" dirty="0" smtClean="0"/>
              <a:t>парикмахерскую</a:t>
            </a:r>
            <a:r>
              <a:rPr lang="en-US" sz="1600" b="1" i="1" dirty="0" smtClean="0"/>
              <a:t>”</a:t>
            </a:r>
            <a:r>
              <a:rPr lang="ru-RU" sz="1600" b="1" i="1" dirty="0" smtClean="0"/>
              <a:t>.Получив согласие,</a:t>
            </a:r>
            <a:r>
              <a:rPr lang="en-US" sz="1600" b="1" i="1" dirty="0" smtClean="0"/>
              <a:t> </a:t>
            </a:r>
            <a:r>
              <a:rPr lang="ru-RU" sz="1600" b="1" i="1" dirty="0" smtClean="0"/>
              <a:t>он надевает форму и преступает к стрижке клиента. </a:t>
            </a:r>
            <a:endParaRPr lang="ru-RU" sz="1600" b="1" i="1" dirty="0"/>
          </a:p>
        </p:txBody>
      </p:sp>
    </p:spTree>
  </p:cSld>
  <p:clrMapOvr>
    <a:masterClrMapping/>
  </p:clrMapOvr>
  <p:transition spd="med" advClick="0" advTm="14426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3312368" cy="4104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3600400" cy="3645024"/>
          </a:xfrm>
          <a:prstGeom prst="rect">
            <a:avLst/>
          </a:prstGeom>
        </p:spPr>
      </p:pic>
      <p:sp>
        <p:nvSpPr>
          <p:cNvPr id="8" name="Облако 7"/>
          <p:cNvSpPr/>
          <p:nvPr/>
        </p:nvSpPr>
        <p:spPr>
          <a:xfrm>
            <a:off x="5004048" y="332656"/>
            <a:ext cx="3888432" cy="2448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Илья и Вадим выбрали роль строителей и распределили обязанности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1067">
        <p:dissolve/>
        <p:sndAc>
          <p:stSnd>
            <p:snd r:embed="rId2" name="chimes.wav"/>
          </p:stSnd>
        </p:sndAc>
      </p:transition>
    </mc:Choice>
    <mc:Fallback xmlns="">
      <p:transition spd="slow" advClick="0" advTm="11067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1" y="3393747"/>
            <a:ext cx="2808312" cy="3016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69" y="3288856"/>
            <a:ext cx="2880320" cy="3226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26064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16-конечная звезда 6"/>
          <p:cNvSpPr/>
          <p:nvPr/>
        </p:nvSpPr>
        <p:spPr>
          <a:xfrm>
            <a:off x="1475656" y="260648"/>
            <a:ext cx="6624736" cy="2808312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Игровое взаимодействие</a:t>
            </a:r>
            <a:r>
              <a:rPr lang="ru-RU" dirty="0" smtClean="0">
                <a:solidFill>
                  <a:srgbClr val="002060"/>
                </a:solidFill>
              </a:rPr>
              <a:t>- это определённый тип поведения ребёнка, который опосредуется ролью, способами взаимодействия с партнёрами и их отношениями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11122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0189"/>
            <a:ext cx="3888432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77072"/>
            <a:ext cx="3840426" cy="2664296"/>
          </a:xfrm>
          <a:prstGeom prst="rect">
            <a:avLst/>
          </a:prstGeom>
        </p:spPr>
      </p:pic>
      <p:sp>
        <p:nvSpPr>
          <p:cNvPr id="3" name="Пятно 2 2"/>
          <p:cNvSpPr/>
          <p:nvPr/>
        </p:nvSpPr>
        <p:spPr>
          <a:xfrm>
            <a:off x="2663280" y="-171400"/>
            <a:ext cx="6480720" cy="46531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138">
            <a:off x="3995428" y="980728"/>
            <a:ext cx="3816424" cy="288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946944"/>
      </p:ext>
    </p:extLst>
  </p:cSld>
  <p:clrMapOvr>
    <a:masterClrMapping/>
  </p:clrMapOvr>
  <p:transition spd="med" advClick="0" advTm="5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348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PowerPoint</vt:lpstr>
      <vt:lpstr>Целевое назначение</vt:lpstr>
      <vt:lpstr>Классификация игр  </vt:lpstr>
      <vt:lpstr>Опыт полученный в игре</vt:lpstr>
      <vt:lpstr>Структура ролевых игр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</dc:title>
  <dc:creator>Alex</dc:creator>
  <cp:lastModifiedBy>Зайцев Николай</cp:lastModifiedBy>
  <cp:revision>39</cp:revision>
  <dcterms:created xsi:type="dcterms:W3CDTF">2013-05-03T07:39:41Z</dcterms:created>
  <dcterms:modified xsi:type="dcterms:W3CDTF">2013-08-12T16:53:23Z</dcterms:modified>
</cp:coreProperties>
</file>