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2" r:id="rId16"/>
    <p:sldId id="270" r:id="rId17"/>
    <p:sldId id="268" r:id="rId18"/>
    <p:sldId id="269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74" autoAdjust="0"/>
  </p:normalViewPr>
  <p:slideViewPr>
    <p:cSldViewPr>
      <p:cViewPr varScale="1">
        <p:scale>
          <a:sx n="69" d="100"/>
          <a:sy n="69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E2B0B-87C6-480C-ACC0-C305B6296B07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50374-3A01-456C-9692-A83605FEDB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125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50374-3A01-456C-9692-A83605FEDB6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277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08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Взаимодействие с родителями в процессе обучения ребёнка мелкой моторики.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3368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2545" y="548680"/>
            <a:ext cx="7522995" cy="5598150"/>
          </a:xfrm>
        </p:spPr>
        <p:txBody>
          <a:bodyPr/>
          <a:lstStyle/>
          <a:p>
            <a:r>
              <a:rPr lang="ru-RU" dirty="0"/>
              <a:t>-</a:t>
            </a:r>
            <a:r>
              <a:rPr lang="ru-RU" sz="2000" b="1" dirty="0"/>
              <a:t>нанизывание бус, пуговиц, на леску;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4088" y="-3301"/>
            <a:ext cx="3779912" cy="28349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028" y="3789040"/>
            <a:ext cx="4091947" cy="30689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288" y="4685145"/>
            <a:ext cx="1979712" cy="217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88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6633"/>
            <a:ext cx="7018939" cy="3744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Игры с металлическим конструктором</a:t>
            </a: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3888" y="2420888"/>
            <a:ext cx="4680520" cy="351039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4279044"/>
            <a:ext cx="1368152" cy="198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6633"/>
            <a:ext cx="7162955" cy="3888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Игры с мелкой магнитной мозаикой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2636912"/>
            <a:ext cx="4896544" cy="367240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17059"/>
            <a:ext cx="2016224" cy="186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89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33"/>
            <a:ext cx="7090946" cy="38164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Проводилась в семье с ребенком следующая работа: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2348881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Использование самомассажа, рисование красками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3284984"/>
            <a:ext cx="4427983" cy="332098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3212976"/>
            <a:ext cx="4283968" cy="32129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27678"/>
            <a:ext cx="2520280" cy="152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25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5" y="1807361"/>
            <a:ext cx="7018939" cy="1189591"/>
          </a:xfrm>
        </p:spPr>
        <p:txBody>
          <a:bodyPr/>
          <a:lstStyle/>
          <a:p>
            <a:r>
              <a:rPr lang="ru-RU" b="1" dirty="0"/>
              <a:t>Вырезание по контуру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4074" y="3933056"/>
            <a:ext cx="3899925" cy="29249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72" y="3374994"/>
            <a:ext cx="3912435" cy="293432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5788" y="116632"/>
            <a:ext cx="1908212" cy="18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8586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708920"/>
            <a:ext cx="6946931" cy="864096"/>
          </a:xfrm>
        </p:spPr>
        <p:txBody>
          <a:bodyPr>
            <a:normAutofit/>
          </a:bodyPr>
          <a:lstStyle/>
          <a:p>
            <a:r>
              <a:rPr lang="ru-RU" b="1" dirty="0"/>
              <a:t>Изготовление из бумаги военной машины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-315416"/>
            <a:ext cx="3995936" cy="299695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3861048"/>
            <a:ext cx="3995936" cy="29969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8264" y="4880774"/>
            <a:ext cx="2045196" cy="184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2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836713"/>
            <a:ext cx="7378978" cy="252027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конце проделанной работы, Воронин Кирилл с мамой объяснили </a:t>
            </a:r>
            <a:r>
              <a:rPr lang="ru-RU" dirty="0" err="1" smtClean="0"/>
              <a:t>ребятам,как</a:t>
            </a:r>
            <a:r>
              <a:rPr lang="ru-RU" dirty="0" smtClean="0"/>
              <a:t> выполняли поделку- военную </a:t>
            </a:r>
            <a:r>
              <a:rPr lang="ru-RU" dirty="0" err="1" smtClean="0"/>
              <a:t>машину,ко</a:t>
            </a:r>
            <a:r>
              <a:rPr lang="ru-RU" dirty="0" smtClean="0"/>
              <a:t> дню защитника Отечества.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2566" y="-243408"/>
            <a:ext cx="2338772" cy="21602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4533094"/>
            <a:ext cx="2448272" cy="22613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2636912"/>
            <a:ext cx="5628117" cy="422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18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Месячная работа по развитию моторики рук в детском саду и семье способствовала:</a:t>
            </a:r>
          </a:p>
          <a:p>
            <a:pPr marL="0" indent="0">
              <a:buNone/>
            </a:pPr>
            <a:r>
              <a:rPr lang="ru-RU" sz="2000" dirty="0" smtClean="0"/>
              <a:t>- развитию речи, воображения, фантазии, смекалки;</a:t>
            </a:r>
          </a:p>
          <a:p>
            <a:pPr marL="0" indent="0">
              <a:buNone/>
            </a:pPr>
            <a:r>
              <a:rPr lang="ru-RU" sz="2000" dirty="0" smtClean="0"/>
              <a:t>- получению знаний о качестве и возможностях различных материалов;</a:t>
            </a:r>
          </a:p>
          <a:p>
            <a:pPr marL="0" indent="0">
              <a:buNone/>
            </a:pPr>
            <a:r>
              <a:rPr lang="ru-RU" sz="2000" dirty="0" smtClean="0"/>
              <a:t>-развитию у ребенка психических процессов: мышления, внимания,  памяти, воображения;</a:t>
            </a:r>
          </a:p>
          <a:p>
            <a:pPr marL="0" indent="0">
              <a:buNone/>
            </a:pPr>
            <a:r>
              <a:rPr lang="ru-RU" sz="2000" dirty="0"/>
              <a:t>- закреплению положительных эмоций.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5517232"/>
            <a:ext cx="1247775" cy="11525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4940969"/>
            <a:ext cx="1247775" cy="11525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312" y="260648"/>
            <a:ext cx="1512168" cy="1659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977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44824"/>
            <a:ext cx="7125112" cy="4051437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Таким образом, у ребенка </a:t>
            </a:r>
            <a:r>
              <a:rPr lang="ru-RU" sz="2400" dirty="0"/>
              <a:t>снизилась утомляемость, повысилась работоспособность, активизировались мыслительные, психические процессы. </a:t>
            </a:r>
            <a:r>
              <a:rPr lang="ru-RU" sz="2400" dirty="0" smtClean="0"/>
              <a:t>Ребенок стал более открытым, активным, </a:t>
            </a:r>
            <a:r>
              <a:rPr lang="ru-RU" sz="2400" dirty="0"/>
              <a:t>повысилась коммуникабельность, </a:t>
            </a:r>
            <a:r>
              <a:rPr lang="ru-RU" sz="2400" dirty="0" smtClean="0"/>
              <a:t> научился </a:t>
            </a:r>
            <a:r>
              <a:rPr lang="ru-RU" sz="2400" dirty="0"/>
              <a:t>работать в коллективе, общаться.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8264" y="4468763"/>
            <a:ext cx="2389237" cy="238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12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-48344"/>
            <a:ext cx="6906344" cy="690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65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444444"/>
                </a:solidFill>
                <a:latin typeface="Arial"/>
                <a:ea typeface="Times New Roman"/>
              </a:rPr>
              <a:t>    </a:t>
            </a:r>
            <a:r>
              <a:rPr lang="ru-RU" sz="2000" dirty="0">
                <a:solidFill>
                  <a:srgbClr val="444444"/>
                </a:solidFill>
                <a:latin typeface="Arial"/>
                <a:ea typeface="Times New Roman"/>
              </a:rPr>
              <a:t>   В настоящее время у большинства  современных детей отмечается общее моторное отставание. Следствие слабого развития моторики, и в частности- руки, это общая неготовность большинства современных детей  к письму или проблемы с речевым развитием. Если с речью не все в порядке, часто это проблемы с моторикой. Однако  даже если речь ребенка  в норме - это вовсе не значит, что ребенок хорошо управляется со своими руками. К сожалению, о проблемах с мелкой моторикой большинство родителей узнают только перед школой. Это оборачивается двойной нагрузкой на ребенка: кроме усвоения новой информации, приходится еще учиться удерживать в непослушных пальцах ручку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4862664"/>
            <a:ext cx="2160240" cy="199533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2280" y="2704"/>
            <a:ext cx="2072177" cy="1954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7826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8136904" cy="5184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Человек, не находящий нужного слова для объяснения, часто помогает себе жестами. И наоборот ребенок сосредоточенно пишущий или рисующий помогает себе, непроизвольно высовывая язык. Исследователь детской речи </a:t>
            </a:r>
            <a:r>
              <a:rPr lang="ru-RU" sz="2000" dirty="0" err="1"/>
              <a:t>М.М.Кольцова</a:t>
            </a:r>
            <a:r>
              <a:rPr lang="ru-RU" sz="2000" dirty="0"/>
              <a:t> пишет о том, что движения пальцев рук исторически, в ходе развития человечества, оказались тесно связанными с речевой функцией. Поэтому развитие и совершенствование  мелкой моторики кисти и пальцев рук в коррекционной работе с детьми должно быть приоритетным.</a:t>
            </a:r>
          </a:p>
          <a:p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-20828"/>
            <a:ext cx="2331674" cy="21536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4" y="4869160"/>
            <a:ext cx="367240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70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7125112" cy="405143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В связи с этим я взяла в группе одного воспитанника и в течение</a:t>
            </a:r>
            <a:r>
              <a:rPr lang="ru-RU" sz="2800" b="1" dirty="0" smtClean="0"/>
              <a:t> </a:t>
            </a:r>
            <a:r>
              <a:rPr lang="ru-RU" sz="2800" dirty="0" smtClean="0"/>
              <a:t>месяца проводила с ним  индивидуальные занятия – игры по развитию мелкой моторики. Работу с Ворониным Кириллом проводила совместно с его родителями. 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0"/>
            <a:ext cx="2376264" cy="219487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4216676"/>
            <a:ext cx="1835696" cy="260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3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7125112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sz="2000" dirty="0" smtClean="0"/>
              <a:t>Были поставлены  </a:t>
            </a:r>
            <a:r>
              <a:rPr lang="ru-RU" sz="2000" dirty="0"/>
              <a:t>следующие задачи:    </a:t>
            </a:r>
          </a:p>
          <a:p>
            <a:r>
              <a:rPr lang="ru-RU" sz="2000" dirty="0"/>
              <a:t>-выявить </a:t>
            </a:r>
            <a:r>
              <a:rPr lang="ru-RU" sz="2000" dirty="0" smtClean="0"/>
              <a:t>способность </a:t>
            </a:r>
            <a:r>
              <a:rPr lang="ru-RU" sz="2000" dirty="0"/>
              <a:t> </a:t>
            </a:r>
            <a:r>
              <a:rPr lang="ru-RU" sz="2000" dirty="0" smtClean="0"/>
              <a:t>ребенка в </a:t>
            </a:r>
            <a:r>
              <a:rPr lang="ru-RU" sz="2000" dirty="0"/>
              <a:t>развитии мелкой моторики;</a:t>
            </a:r>
          </a:p>
          <a:p>
            <a:r>
              <a:rPr lang="ru-RU" sz="2000" dirty="0"/>
              <a:t>-развивать тактильную чувствительность рук </a:t>
            </a:r>
            <a:r>
              <a:rPr lang="ru-RU" sz="2000" dirty="0" smtClean="0"/>
              <a:t>;</a:t>
            </a:r>
            <a:endParaRPr lang="ru-RU" sz="2000" dirty="0"/>
          </a:p>
          <a:p>
            <a:r>
              <a:rPr lang="ru-RU" sz="2000" dirty="0"/>
              <a:t>-сочетать игры и упражнения для тренировки пальцев с </a:t>
            </a:r>
            <a:r>
              <a:rPr lang="ru-RU" sz="2000" dirty="0" smtClean="0"/>
              <a:t>речью;</a:t>
            </a:r>
            <a:endParaRPr lang="ru-RU" sz="2000" dirty="0"/>
          </a:p>
          <a:p>
            <a:r>
              <a:rPr lang="ru-RU" sz="2000" dirty="0"/>
              <a:t>-сформировать элементарные графические навыки;</a:t>
            </a:r>
          </a:p>
          <a:p>
            <a:r>
              <a:rPr lang="ru-RU" sz="2000" dirty="0"/>
              <a:t>-подготовить руку ребенка к письму.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-603448"/>
            <a:ext cx="2399903" cy="22167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4208" y="3861048"/>
            <a:ext cx="2088232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14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Перспективный план работы на месяц по мелкой моторики рук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0393"/>
              </p:ext>
            </p:extLst>
          </p:nvPr>
        </p:nvGraphicFramePr>
        <p:xfrm>
          <a:off x="539552" y="1772816"/>
          <a:ext cx="8352927" cy="4574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4121815"/>
                <a:gridCol w="3078984"/>
              </a:tblGrid>
              <a:tr h="914951">
                <a:tc>
                  <a:txBody>
                    <a:bodyPr/>
                    <a:lstStyle/>
                    <a:p>
                      <a:r>
                        <a:rPr lang="ru-RU" dirty="0" smtClean="0"/>
                        <a:t>недели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 с ребенком в детском саду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</a:t>
                      </a:r>
                      <a:r>
                        <a:rPr lang="ru-RU" baseline="0" dirty="0" smtClean="0"/>
                        <a:t> с ребенком дома</a:t>
                      </a:r>
                      <a:endParaRPr lang="ru-RU" dirty="0"/>
                    </a:p>
                  </a:txBody>
                  <a:tcPr/>
                </a:tc>
              </a:tr>
              <a:tr h="91495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Физминутки</a:t>
                      </a:r>
                      <a:r>
                        <a:rPr lang="ru-RU" dirty="0" smtClean="0"/>
                        <a:t>, самомассаж кистей и пальцев рук, консультация с родителями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Самомассаж, рисование кистью и фломастерами</a:t>
                      </a:r>
                      <a:endParaRPr lang="ru-RU" dirty="0"/>
                    </a:p>
                  </a:txBody>
                  <a:tcPr/>
                </a:tc>
              </a:tr>
              <a:tr h="914951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Использования графического упражнения, перебирания и сортировка круп и семян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Вырезание по контуру</a:t>
                      </a:r>
                      <a:endParaRPr lang="ru-RU" dirty="0"/>
                    </a:p>
                  </a:txBody>
                  <a:tcPr/>
                </a:tc>
              </a:tr>
              <a:tr h="914951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Приемы </a:t>
                      </a:r>
                      <a:r>
                        <a:rPr lang="ru-RU" dirty="0" err="1" smtClean="0"/>
                        <a:t>ниткопись</a:t>
                      </a:r>
                      <a:r>
                        <a:rPr lang="ru-RU" dirty="0" smtClean="0"/>
                        <a:t>, шнуровки,</a:t>
                      </a:r>
                      <a:r>
                        <a:rPr lang="ru-RU" baseline="0" dirty="0" smtClean="0"/>
                        <a:t> нанизывание бусин и пуговиц на леску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Застегивание, </a:t>
                      </a:r>
                      <a:r>
                        <a:rPr lang="ru-RU" dirty="0" err="1" smtClean="0"/>
                        <a:t>растегивание</a:t>
                      </a:r>
                      <a:r>
                        <a:rPr lang="ru-RU" dirty="0" smtClean="0"/>
                        <a:t> пуговиц, завязывание шнурков</a:t>
                      </a:r>
                      <a:endParaRPr lang="ru-RU" dirty="0"/>
                    </a:p>
                  </a:txBody>
                  <a:tcPr/>
                </a:tc>
              </a:tr>
              <a:tr h="91495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Игры с мелкой мозаикой, металлическим конструктором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Изготовление совместно с </a:t>
                      </a:r>
                      <a:r>
                        <a:rPr lang="ru-RU" smtClean="0"/>
                        <a:t>родителями поделки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222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476673"/>
            <a:ext cx="7162955" cy="5382126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Для решения данных задач в своей работе мы использовали </a:t>
            </a:r>
            <a:r>
              <a:rPr lang="ru-RU" sz="2000" dirty="0" smtClean="0"/>
              <a:t>следующие средства</a:t>
            </a:r>
            <a:r>
              <a:rPr lang="ru-RU" sz="2000" dirty="0"/>
              <a:t>:</a:t>
            </a:r>
          </a:p>
          <a:p>
            <a:r>
              <a:rPr lang="ru-RU" sz="2000" dirty="0"/>
              <a:t>-использование физкультминуток (движения сочетаются с речью);</a:t>
            </a:r>
          </a:p>
          <a:p>
            <a:r>
              <a:rPr lang="ru-RU" sz="2000" dirty="0"/>
              <a:t>-самомассаж кистей и пальцев рук</a:t>
            </a:r>
            <a:r>
              <a:rPr lang="ru-RU" dirty="0"/>
              <a:t>;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2120" y="4239090"/>
            <a:ext cx="3491880" cy="26189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20" y="4239090"/>
            <a:ext cx="3491880" cy="261891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3248" y="0"/>
            <a:ext cx="1879185" cy="17728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6895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332657"/>
            <a:ext cx="7378979" cy="5526142"/>
          </a:xfrm>
        </p:spPr>
        <p:txBody>
          <a:bodyPr/>
          <a:lstStyle/>
          <a:p>
            <a:r>
              <a:rPr lang="ru-RU" dirty="0"/>
              <a:t>-</a:t>
            </a:r>
            <a:r>
              <a:rPr lang="ru-RU" sz="2000" dirty="0"/>
              <a:t>использование графических упражнений;</a:t>
            </a:r>
          </a:p>
          <a:p>
            <a:r>
              <a:rPr lang="ru-RU" sz="2000" dirty="0"/>
              <a:t>-перебирание и сортировка круп, семян;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8401" y="3704336"/>
            <a:ext cx="4176464" cy="31323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-459432"/>
            <a:ext cx="2182854" cy="20162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91018"/>
            <a:ext cx="4355976" cy="326698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4128" y="0"/>
            <a:ext cx="3419872" cy="25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87568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3970784" cy="1324743"/>
          </a:xfrm>
        </p:spPr>
        <p:txBody>
          <a:bodyPr/>
          <a:lstStyle/>
          <a:p>
            <a:r>
              <a:rPr lang="ru-RU" sz="2000" dirty="0"/>
              <a:t>-</a:t>
            </a:r>
            <a:r>
              <a:rPr lang="ru-RU" sz="2000" dirty="0" err="1"/>
              <a:t>ниткопись</a:t>
            </a:r>
            <a:r>
              <a:rPr lang="ru-RU" sz="2000" dirty="0"/>
              <a:t>;</a:t>
            </a:r>
          </a:p>
          <a:p>
            <a:r>
              <a:rPr lang="ru-RU" sz="2000" dirty="0"/>
              <a:t>-шнуровки;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3645024"/>
            <a:ext cx="4283968" cy="32129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35" y="3685338"/>
            <a:ext cx="4176464" cy="31323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6136" y="0"/>
            <a:ext cx="3347864" cy="251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98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497</TotalTime>
  <Words>378</Words>
  <Application>Microsoft Office PowerPoint</Application>
  <PresentationFormat>Экран (4:3)</PresentationFormat>
  <Paragraphs>50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Spring</vt:lpstr>
      <vt:lpstr>Взаимодействие с родителями в процессе обучения ребёнка мелкой моторики.</vt:lpstr>
      <vt:lpstr>Презентация PowerPoint</vt:lpstr>
      <vt:lpstr>Презентация PowerPoint</vt:lpstr>
      <vt:lpstr>Презентация PowerPoint</vt:lpstr>
      <vt:lpstr>Презентация PowerPoint</vt:lpstr>
      <vt:lpstr>Перспективный план работы на месяц по мелкой моторики рук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25</cp:revision>
  <dcterms:created xsi:type="dcterms:W3CDTF">2014-02-14T06:44:57Z</dcterms:created>
  <dcterms:modified xsi:type="dcterms:W3CDTF">2014-03-17T13:47:57Z</dcterms:modified>
</cp:coreProperties>
</file>