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0" r:id="rId3"/>
    <p:sldId id="257" r:id="rId4"/>
    <p:sldId id="258" r:id="rId5"/>
    <p:sldId id="259" r:id="rId6"/>
    <p:sldId id="281" r:id="rId7"/>
    <p:sldId id="273" r:id="rId8"/>
    <p:sldId id="269" r:id="rId9"/>
    <p:sldId id="277" r:id="rId10"/>
    <p:sldId id="270" r:id="rId11"/>
    <p:sldId id="271" r:id="rId12"/>
    <p:sldId id="278" r:id="rId13"/>
    <p:sldId id="274" r:id="rId14"/>
    <p:sldId id="282" r:id="rId15"/>
    <p:sldId id="261" r:id="rId16"/>
    <p:sldId id="262" r:id="rId17"/>
    <p:sldId id="263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28" autoAdjust="0"/>
    <p:restoredTop sz="94660"/>
  </p:normalViewPr>
  <p:slideViewPr>
    <p:cSldViewPr>
      <p:cViewPr>
        <p:scale>
          <a:sx n="77" d="100"/>
          <a:sy n="77" d="100"/>
        </p:scale>
        <p:origin x="-4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ACA8EE-9FB9-4779-9E72-F5B945A1D0AF}" type="doc">
      <dgm:prSet loTypeId="urn:microsoft.com/office/officeart/2005/8/layout/arrow2" loCatId="process" qsTypeId="urn:microsoft.com/office/officeart/2005/8/quickstyle/simple1" qsCatId="simple" csTypeId="urn:microsoft.com/office/officeart/2005/8/colors/accent2_2" csCatId="accent2" phldr="1"/>
      <dgm:spPr/>
    </dgm:pt>
    <dgm:pt modelId="{605922CF-EF3D-4CB0-A153-2E098945C49C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Дети</a:t>
          </a:r>
          <a:endParaRPr lang="ru-RU" sz="2800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70527075-CF4B-4E2A-BEF7-7D9E959DC26E}" type="parTrans" cxnId="{887C7338-E8F3-4A04-B772-027E4A160B39}">
      <dgm:prSet/>
      <dgm:spPr/>
      <dgm:t>
        <a:bodyPr/>
        <a:lstStyle/>
        <a:p>
          <a:endParaRPr lang="ru-RU"/>
        </a:p>
      </dgm:t>
    </dgm:pt>
    <dgm:pt modelId="{69D675BB-2F81-43ED-BD7E-59630049C141}" type="sibTrans" cxnId="{887C7338-E8F3-4A04-B772-027E4A160B39}">
      <dgm:prSet/>
      <dgm:spPr/>
      <dgm:t>
        <a:bodyPr/>
        <a:lstStyle/>
        <a:p>
          <a:endParaRPr lang="ru-RU"/>
        </a:p>
      </dgm:t>
    </dgm:pt>
    <dgm:pt modelId="{7767A9DE-3658-46BC-B487-0E8E1D29DB0C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Родители</a:t>
          </a:r>
          <a:endParaRPr lang="ru-RU" sz="2800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298F47F7-CE23-419F-B9AB-282BC7CFD0B7}" type="parTrans" cxnId="{4F64DEFB-2173-4E1F-AC2E-94C2718125F9}">
      <dgm:prSet/>
      <dgm:spPr/>
      <dgm:t>
        <a:bodyPr/>
        <a:lstStyle/>
        <a:p>
          <a:endParaRPr lang="ru-RU"/>
        </a:p>
      </dgm:t>
    </dgm:pt>
    <dgm:pt modelId="{56A7459D-D547-48E3-95E3-CE70C9F43D41}" type="sibTrans" cxnId="{4F64DEFB-2173-4E1F-AC2E-94C2718125F9}">
      <dgm:prSet/>
      <dgm:spPr/>
      <dgm:t>
        <a:bodyPr/>
        <a:lstStyle/>
        <a:p>
          <a:endParaRPr lang="ru-RU"/>
        </a:p>
      </dgm:t>
    </dgm:pt>
    <dgm:pt modelId="{79E9BFE9-FA6D-4E24-A85D-C5DA74C448F5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Воспитатель</a:t>
          </a:r>
        </a:p>
        <a:p>
          <a:r>
            <a:rPr lang="ru-RU" sz="20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Музыкальный руководитель</a:t>
          </a:r>
          <a:endParaRPr lang="ru-RU" sz="2000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gm:t>
    </dgm:pt>
    <dgm:pt modelId="{6B523259-177C-4EB3-8C0A-60109776D9C5}" type="parTrans" cxnId="{107675D1-FD5D-41E5-BEAD-C8E018B9CEAA}">
      <dgm:prSet/>
      <dgm:spPr/>
      <dgm:t>
        <a:bodyPr/>
        <a:lstStyle/>
        <a:p>
          <a:endParaRPr lang="ru-RU"/>
        </a:p>
      </dgm:t>
    </dgm:pt>
    <dgm:pt modelId="{CA2E5A71-6CF5-43AE-AADF-E0E02E564819}" type="sibTrans" cxnId="{107675D1-FD5D-41E5-BEAD-C8E018B9CEAA}">
      <dgm:prSet/>
      <dgm:spPr/>
      <dgm:t>
        <a:bodyPr/>
        <a:lstStyle/>
        <a:p>
          <a:endParaRPr lang="ru-RU"/>
        </a:p>
      </dgm:t>
    </dgm:pt>
    <dgm:pt modelId="{EA57DF6E-1C66-4353-980A-C9A1D74C8FDA}" type="pres">
      <dgm:prSet presAssocID="{E3ACA8EE-9FB9-4779-9E72-F5B945A1D0AF}" presName="arrowDiagram" presStyleCnt="0">
        <dgm:presLayoutVars>
          <dgm:chMax val="5"/>
          <dgm:dir/>
          <dgm:resizeHandles val="exact"/>
        </dgm:presLayoutVars>
      </dgm:prSet>
      <dgm:spPr/>
    </dgm:pt>
    <dgm:pt modelId="{712A78B4-952A-43B6-895B-A85CD6F032E9}" type="pres">
      <dgm:prSet presAssocID="{E3ACA8EE-9FB9-4779-9E72-F5B945A1D0AF}" presName="arrow" presStyleLbl="bgShp" presStyleIdx="0" presStyleCnt="1" custLinFactNeighborX="11568" custLinFactNeighborY="29193"/>
      <dgm:spPr/>
    </dgm:pt>
    <dgm:pt modelId="{B1A5916D-F19B-4728-A3D4-40640D2C36E7}" type="pres">
      <dgm:prSet presAssocID="{E3ACA8EE-9FB9-4779-9E72-F5B945A1D0AF}" presName="arrowDiagram3" presStyleCnt="0"/>
      <dgm:spPr/>
    </dgm:pt>
    <dgm:pt modelId="{8F980A98-D1A7-4813-8B44-9F3A1B9F9013}" type="pres">
      <dgm:prSet presAssocID="{605922CF-EF3D-4CB0-A153-2E098945C49C}" presName="bullet3a" presStyleLbl="node1" presStyleIdx="0" presStyleCnt="3"/>
      <dgm:spPr/>
    </dgm:pt>
    <dgm:pt modelId="{75F1744C-B500-4CC9-B72D-2504054D3C45}" type="pres">
      <dgm:prSet presAssocID="{605922CF-EF3D-4CB0-A153-2E098945C49C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09D876-7132-45EC-A6D0-899576333B4E}" type="pres">
      <dgm:prSet presAssocID="{7767A9DE-3658-46BC-B487-0E8E1D29DB0C}" presName="bullet3b" presStyleLbl="node1" presStyleIdx="1" presStyleCnt="3"/>
      <dgm:spPr/>
    </dgm:pt>
    <dgm:pt modelId="{43BAAF94-C125-4F69-93E1-E6FD124EC357}" type="pres">
      <dgm:prSet presAssocID="{7767A9DE-3658-46BC-B487-0E8E1D29DB0C}" presName="textBox3b" presStyleLbl="revTx" presStyleIdx="1" presStyleCnt="3" custScaleX="145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D0836B-C12B-43C6-A059-04EDA0F7D489}" type="pres">
      <dgm:prSet presAssocID="{79E9BFE9-FA6D-4E24-A85D-C5DA74C448F5}" presName="bullet3c" presStyleLbl="node1" presStyleIdx="2" presStyleCnt="3"/>
      <dgm:spPr/>
    </dgm:pt>
    <dgm:pt modelId="{6754E90C-A85F-4D3D-A13C-35939C30F7BF}" type="pres">
      <dgm:prSet presAssocID="{79E9BFE9-FA6D-4E24-A85D-C5DA74C448F5}" presName="textBox3c" presStyleLbl="revTx" presStyleIdx="2" presStyleCnt="3" custScaleX="148958" custScaleY="78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64DEFB-2173-4E1F-AC2E-94C2718125F9}" srcId="{E3ACA8EE-9FB9-4779-9E72-F5B945A1D0AF}" destId="{7767A9DE-3658-46BC-B487-0E8E1D29DB0C}" srcOrd="1" destOrd="0" parTransId="{298F47F7-CE23-419F-B9AB-282BC7CFD0B7}" sibTransId="{56A7459D-D547-48E3-95E3-CE70C9F43D41}"/>
    <dgm:cxn modelId="{E73AF5B6-EAE8-41D4-BC52-3C2CDA151628}" type="presOf" srcId="{7767A9DE-3658-46BC-B487-0E8E1D29DB0C}" destId="{43BAAF94-C125-4F69-93E1-E6FD124EC357}" srcOrd="0" destOrd="0" presId="urn:microsoft.com/office/officeart/2005/8/layout/arrow2"/>
    <dgm:cxn modelId="{C3515D95-F02F-43FC-8D3B-9945A28EFF5B}" type="presOf" srcId="{E3ACA8EE-9FB9-4779-9E72-F5B945A1D0AF}" destId="{EA57DF6E-1C66-4353-980A-C9A1D74C8FDA}" srcOrd="0" destOrd="0" presId="urn:microsoft.com/office/officeart/2005/8/layout/arrow2"/>
    <dgm:cxn modelId="{A3BF864A-0F36-49E9-A5C7-A1819CEE401A}" type="presOf" srcId="{605922CF-EF3D-4CB0-A153-2E098945C49C}" destId="{75F1744C-B500-4CC9-B72D-2504054D3C45}" srcOrd="0" destOrd="0" presId="urn:microsoft.com/office/officeart/2005/8/layout/arrow2"/>
    <dgm:cxn modelId="{A65C6DA0-DF00-401C-B0E5-2672951C92C3}" type="presOf" srcId="{79E9BFE9-FA6D-4E24-A85D-C5DA74C448F5}" destId="{6754E90C-A85F-4D3D-A13C-35939C30F7BF}" srcOrd="0" destOrd="0" presId="urn:microsoft.com/office/officeart/2005/8/layout/arrow2"/>
    <dgm:cxn modelId="{107675D1-FD5D-41E5-BEAD-C8E018B9CEAA}" srcId="{E3ACA8EE-9FB9-4779-9E72-F5B945A1D0AF}" destId="{79E9BFE9-FA6D-4E24-A85D-C5DA74C448F5}" srcOrd="2" destOrd="0" parTransId="{6B523259-177C-4EB3-8C0A-60109776D9C5}" sibTransId="{CA2E5A71-6CF5-43AE-AADF-E0E02E564819}"/>
    <dgm:cxn modelId="{887C7338-E8F3-4A04-B772-027E4A160B39}" srcId="{E3ACA8EE-9FB9-4779-9E72-F5B945A1D0AF}" destId="{605922CF-EF3D-4CB0-A153-2E098945C49C}" srcOrd="0" destOrd="0" parTransId="{70527075-CF4B-4E2A-BEF7-7D9E959DC26E}" sibTransId="{69D675BB-2F81-43ED-BD7E-59630049C141}"/>
    <dgm:cxn modelId="{61F31F4A-363C-49D2-B230-5443A9ADC994}" type="presParOf" srcId="{EA57DF6E-1C66-4353-980A-C9A1D74C8FDA}" destId="{712A78B4-952A-43B6-895B-A85CD6F032E9}" srcOrd="0" destOrd="0" presId="urn:microsoft.com/office/officeart/2005/8/layout/arrow2"/>
    <dgm:cxn modelId="{6EF7DEB6-8E3F-4B29-9D75-2BC5FAB944BB}" type="presParOf" srcId="{EA57DF6E-1C66-4353-980A-C9A1D74C8FDA}" destId="{B1A5916D-F19B-4728-A3D4-40640D2C36E7}" srcOrd="1" destOrd="0" presId="urn:microsoft.com/office/officeart/2005/8/layout/arrow2"/>
    <dgm:cxn modelId="{4C5630D9-9D4E-42A4-82B2-6BC98C617973}" type="presParOf" srcId="{B1A5916D-F19B-4728-A3D4-40640D2C36E7}" destId="{8F980A98-D1A7-4813-8B44-9F3A1B9F9013}" srcOrd="0" destOrd="0" presId="urn:microsoft.com/office/officeart/2005/8/layout/arrow2"/>
    <dgm:cxn modelId="{723E7BDF-BC19-4330-8EEB-190A2468E5E6}" type="presParOf" srcId="{B1A5916D-F19B-4728-A3D4-40640D2C36E7}" destId="{75F1744C-B500-4CC9-B72D-2504054D3C45}" srcOrd="1" destOrd="0" presId="urn:microsoft.com/office/officeart/2005/8/layout/arrow2"/>
    <dgm:cxn modelId="{65704B84-A912-4489-A1BA-B2E0178E3900}" type="presParOf" srcId="{B1A5916D-F19B-4728-A3D4-40640D2C36E7}" destId="{6509D876-7132-45EC-A6D0-899576333B4E}" srcOrd="2" destOrd="0" presId="urn:microsoft.com/office/officeart/2005/8/layout/arrow2"/>
    <dgm:cxn modelId="{D0003017-AD83-4C3A-BB48-8F91E9AAE554}" type="presParOf" srcId="{B1A5916D-F19B-4728-A3D4-40640D2C36E7}" destId="{43BAAF94-C125-4F69-93E1-E6FD124EC357}" srcOrd="3" destOrd="0" presId="urn:microsoft.com/office/officeart/2005/8/layout/arrow2"/>
    <dgm:cxn modelId="{3CD4587C-B887-4650-890C-C73A05E09833}" type="presParOf" srcId="{B1A5916D-F19B-4728-A3D4-40640D2C36E7}" destId="{71D0836B-C12B-43C6-A059-04EDA0F7D489}" srcOrd="4" destOrd="0" presId="urn:microsoft.com/office/officeart/2005/8/layout/arrow2"/>
    <dgm:cxn modelId="{4664C0B2-48DF-45D5-A58B-7171FC1260DE}" type="presParOf" srcId="{B1A5916D-F19B-4728-A3D4-40640D2C36E7}" destId="{6754E90C-A85F-4D3D-A13C-35939C30F7BF}" srcOrd="5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A78B4-952A-43B6-895B-A85CD6F032E9}">
      <dsp:nvSpPr>
        <dsp:cNvPr id="0" name=""/>
        <dsp:cNvSpPr/>
      </dsp:nvSpPr>
      <dsp:spPr>
        <a:xfrm>
          <a:off x="0" y="523875"/>
          <a:ext cx="8915400" cy="557212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980A98-D1A7-4813-8B44-9F3A1B9F9013}">
      <dsp:nvSpPr>
        <dsp:cNvPr id="0" name=""/>
        <dsp:cNvSpPr/>
      </dsp:nvSpPr>
      <dsp:spPr>
        <a:xfrm>
          <a:off x="1132255" y="4107818"/>
          <a:ext cx="231800" cy="2318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F1744C-B500-4CC9-B72D-2504054D3C45}">
      <dsp:nvSpPr>
        <dsp:cNvPr id="0" name=""/>
        <dsp:cNvSpPr/>
      </dsp:nvSpPr>
      <dsp:spPr>
        <a:xfrm>
          <a:off x="1248156" y="4223718"/>
          <a:ext cx="2077288" cy="1610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826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Дети</a:t>
          </a:r>
          <a:endParaRPr lang="ru-RU" sz="2800" kern="1200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sp:txBody>
      <dsp:txXfrm>
        <a:off x="1248156" y="4223718"/>
        <a:ext cx="2077288" cy="1610344"/>
      </dsp:txXfrm>
    </dsp:sp>
    <dsp:sp modelId="{6509D876-7132-45EC-A6D0-899576333B4E}">
      <dsp:nvSpPr>
        <dsp:cNvPr id="0" name=""/>
        <dsp:cNvSpPr/>
      </dsp:nvSpPr>
      <dsp:spPr>
        <a:xfrm>
          <a:off x="3178340" y="2593314"/>
          <a:ext cx="419023" cy="419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BAAF94-C125-4F69-93E1-E6FD124EC357}">
      <dsp:nvSpPr>
        <dsp:cNvPr id="0" name=""/>
        <dsp:cNvSpPr/>
      </dsp:nvSpPr>
      <dsp:spPr>
        <a:xfrm>
          <a:off x="2900268" y="2802826"/>
          <a:ext cx="3114862" cy="3031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032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Родители</a:t>
          </a:r>
          <a:endParaRPr lang="ru-RU" sz="2800" kern="1200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sp:txBody>
      <dsp:txXfrm>
        <a:off x="2900268" y="2802826"/>
        <a:ext cx="3114862" cy="3031236"/>
      </dsp:txXfrm>
    </dsp:sp>
    <dsp:sp modelId="{71D0836B-C12B-43C6-A059-04EDA0F7D489}">
      <dsp:nvSpPr>
        <dsp:cNvPr id="0" name=""/>
        <dsp:cNvSpPr/>
      </dsp:nvSpPr>
      <dsp:spPr>
        <a:xfrm>
          <a:off x="5638990" y="1671685"/>
          <a:ext cx="579501" cy="5795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54E90C-A85F-4D3D-A13C-35939C30F7BF}">
      <dsp:nvSpPr>
        <dsp:cNvPr id="0" name=""/>
        <dsp:cNvSpPr/>
      </dsp:nvSpPr>
      <dsp:spPr>
        <a:xfrm>
          <a:off x="5404964" y="2379350"/>
          <a:ext cx="3187248" cy="3036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066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Воспитатель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Музыкальный руководитель</a:t>
          </a:r>
          <a:endParaRPr lang="ru-RU" sz="2000" kern="1200" dirty="0">
            <a:solidFill>
              <a:srgbClr val="7030A0"/>
            </a:solidFill>
            <a:latin typeface="Arial" pitchFamily="34" charset="0"/>
            <a:cs typeface="Arial" pitchFamily="34" charset="0"/>
          </a:endParaRPr>
        </a:p>
      </dsp:txBody>
      <dsp:txXfrm>
        <a:off x="5404964" y="2379350"/>
        <a:ext cx="3187248" cy="3036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3B059-3507-4D52-8C2A-40849E1308F8}" type="datetimeFigureOut">
              <a:rPr lang="ru-RU" smtClean="0"/>
              <a:pPr/>
              <a:t>15.01.2013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3155E-E6E1-4ADA-9B02-97B6386D76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89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3155E-E6E1-4ADA-9B02-97B6386D765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И.Ю\педсоветы конс\педсоветы И Ю\педсовет №2\Гурьева\Изображение 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90800" y="4800601"/>
            <a:ext cx="4648200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Творческий проект</a:t>
            </a:r>
          </a:p>
          <a:p>
            <a:pPr algn="ctr"/>
            <a:r>
              <a:rPr lang="ru-RU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«Богатыри земли русской»</a:t>
            </a:r>
          </a:p>
          <a:p>
            <a:pPr algn="ctr"/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Составила: воспитатель ГБДОУ№</a:t>
            </a: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37</a:t>
            </a:r>
            <a:endParaRPr lang="ru-RU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Маркова М.А.</a:t>
            </a:r>
            <a:endParaRPr lang="ru-RU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Образовательная область </a:t>
            </a:r>
            <a:b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«Художественное творчество»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Рисование: «Богатыри земли русской»</a:t>
            </a:r>
          </a:p>
          <a:p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Лепка: «Богатырская наша сила»</a:t>
            </a:r>
          </a:p>
          <a:p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Аппликация: Подарки папам, дедушкам, братьям</a:t>
            </a:r>
          </a:p>
          <a:p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Конструирование из природного материала «33 богатыря»</a:t>
            </a:r>
          </a:p>
          <a:p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Совместная деятельность взрослого и детей: рассматривание репродукций  «Витязь на распутье», К.Васильев, «Илья Муромец», Н.Рерих Васнецов : « 3 богатыря »</a:t>
            </a:r>
          </a:p>
          <a:p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Проведена беседа о творчестве Васнецова.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           </a:t>
            </a:r>
            <a:endParaRPr lang="ru-RU" sz="1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6125" y="4000500"/>
            <a:ext cx="20478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Образовательная область </a:t>
            </a:r>
            <a:b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«Чтение художественной литературы»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Чтение былин «Алеша Попович и Тугарин Змеевич»,</a:t>
            </a:r>
          </a:p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«Илья избавляет Царьград от Идолища», «Илья Муромец и Калин – царь», «Как Илья Муромец богатырем стал», «На заставе богатырской», «Сказка о русских богатырях и нечистой силе», « Илья  Муромец и Соловей- разбойник»,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4038600"/>
            <a:ext cx="16764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495800"/>
            <a:ext cx="10572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4191000"/>
            <a:ext cx="10191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Образовательная область </a:t>
            </a:r>
            <a:b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 Коммуникация »</a:t>
            </a:r>
            <a:b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«Богатырь не родом славен, а подвигом »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Знакомство с пословицами и поговорками о защитниках Земли Русской.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Беседа о смысле пословиц: « Жить – Родине служить.», « Смелого враг не возьмет», « Герой за Родину горой.», « Где смелость там победа.», «Народ и Армия едины», « Смелый боец в бою молодец« Чем крепче дружба, тем легче служба»</a:t>
            </a:r>
          </a:p>
          <a:p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343400"/>
            <a:ext cx="143256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495800"/>
            <a:ext cx="10572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4191000"/>
            <a:ext cx="10191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«Как наши предки – славяне защищали Русь от врагов»</a:t>
            </a:r>
            <a:b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(Образовательная область  «Познание»)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64820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Программные задачи: 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познакомить детей с первыми историческими факторами образования Руси, дать представление об укладе жизни древних славян;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ввести в словарь новые слова: кольчуга, палица, щит, латы, предки, славяне, крепость ,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Руссичи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поселение , городище, Иго, дань.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уточнить и расширить знания детей о силе богатырской Руси, о ее народных героях – богатырях Илье Муромце, Алеше Поповиче, Добрыни Никитиче;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воспитывать интерес к истории Родины, уважение к жизни предков.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6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590391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Этапы </a:t>
            </a:r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реализации проекта</a:t>
            </a:r>
          </a:p>
        </p:txBody>
      </p:sp>
      <p:sp>
        <p:nvSpPr>
          <p:cNvPr id="11267" name="AutoShape 12"/>
          <p:cNvSpPr>
            <a:spLocks noChangeArrowheads="1"/>
          </p:cNvSpPr>
          <p:nvPr/>
        </p:nvSpPr>
        <p:spPr bwMode="auto">
          <a:xfrm>
            <a:off x="684213" y="1196975"/>
            <a:ext cx="1214437" cy="733425"/>
          </a:xfrm>
          <a:prstGeom prst="curvedDownArrow">
            <a:avLst>
              <a:gd name="adj1" fmla="val 33117"/>
              <a:gd name="adj2" fmla="val 66234"/>
              <a:gd name="adj3" fmla="val 33333"/>
            </a:avLst>
          </a:prstGeom>
          <a:gradFill rotWithShape="1">
            <a:gsLst>
              <a:gs pos="0">
                <a:schemeClr val="accent2"/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AutoShape 13"/>
          <p:cNvSpPr>
            <a:spLocks noChangeArrowheads="1"/>
          </p:cNvSpPr>
          <p:nvPr/>
        </p:nvSpPr>
        <p:spPr bwMode="auto">
          <a:xfrm>
            <a:off x="3995738" y="1125538"/>
            <a:ext cx="1214437" cy="733425"/>
          </a:xfrm>
          <a:prstGeom prst="curvedDownArrow">
            <a:avLst>
              <a:gd name="adj1" fmla="val 33117"/>
              <a:gd name="adj2" fmla="val 66234"/>
              <a:gd name="adj3" fmla="val 33333"/>
            </a:avLst>
          </a:prstGeom>
          <a:gradFill flip="none" rotWithShape="1">
            <a:gsLst>
              <a:gs pos="25000">
                <a:srgbClr val="FF0000">
                  <a:alpha val="55000"/>
                </a:srgbClr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AutoShape 14"/>
          <p:cNvSpPr>
            <a:spLocks noChangeArrowheads="1"/>
          </p:cNvSpPr>
          <p:nvPr/>
        </p:nvSpPr>
        <p:spPr bwMode="auto">
          <a:xfrm>
            <a:off x="6948488" y="1196975"/>
            <a:ext cx="1214437" cy="733425"/>
          </a:xfrm>
          <a:prstGeom prst="curvedDownArrow">
            <a:avLst>
              <a:gd name="adj1" fmla="val 33117"/>
              <a:gd name="adj2" fmla="val 66234"/>
              <a:gd name="adj3" fmla="val 33333"/>
            </a:avLst>
          </a:prstGeom>
          <a:gradFill flip="none" rotWithShape="1">
            <a:gsLst>
              <a:gs pos="65000">
                <a:srgbClr val="000082">
                  <a:alpha val="0"/>
                </a:srgbClr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Text Box 15"/>
          <p:cNvSpPr txBox="1">
            <a:spLocks noChangeArrowheads="1"/>
          </p:cNvSpPr>
          <p:nvPr/>
        </p:nvSpPr>
        <p:spPr bwMode="auto">
          <a:xfrm>
            <a:off x="827088" y="1989138"/>
            <a:ext cx="9108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1 этап</a:t>
            </a:r>
          </a:p>
        </p:txBody>
      </p:sp>
      <p:sp>
        <p:nvSpPr>
          <p:cNvPr id="11271" name="Text Box 16"/>
          <p:cNvSpPr txBox="1">
            <a:spLocks noChangeArrowheads="1"/>
          </p:cNvSpPr>
          <p:nvPr/>
        </p:nvSpPr>
        <p:spPr bwMode="auto">
          <a:xfrm>
            <a:off x="4140200" y="1916113"/>
            <a:ext cx="9412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2 этап</a:t>
            </a:r>
          </a:p>
        </p:txBody>
      </p:sp>
      <p:sp>
        <p:nvSpPr>
          <p:cNvPr id="11272" name="Text Box 17"/>
          <p:cNvSpPr txBox="1">
            <a:spLocks noChangeArrowheads="1"/>
          </p:cNvSpPr>
          <p:nvPr/>
        </p:nvSpPr>
        <p:spPr bwMode="auto">
          <a:xfrm>
            <a:off x="7092950" y="1989138"/>
            <a:ext cx="9412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</a:rPr>
              <a:t>3 этап</a:t>
            </a:r>
          </a:p>
        </p:txBody>
      </p:sp>
      <p:sp>
        <p:nvSpPr>
          <p:cNvPr id="11273" name="Text Box 18"/>
          <p:cNvSpPr txBox="1">
            <a:spLocks noChangeArrowheads="1"/>
          </p:cNvSpPr>
          <p:nvPr/>
        </p:nvSpPr>
        <p:spPr bwMode="auto">
          <a:xfrm>
            <a:off x="250825" y="2420938"/>
            <a:ext cx="2449513" cy="338554"/>
          </a:xfrm>
          <a:prstGeom prst="rect">
            <a:avLst/>
          </a:prstGeom>
          <a:noFill/>
          <a:ln w="57150" cmpd="thinThick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 smtClean="0"/>
              <a:t>подготовительный</a:t>
            </a:r>
            <a:endParaRPr lang="ru-RU" sz="1600" dirty="0"/>
          </a:p>
        </p:txBody>
      </p:sp>
      <p:sp>
        <p:nvSpPr>
          <p:cNvPr id="11274" name="Text Box 19"/>
          <p:cNvSpPr txBox="1">
            <a:spLocks noChangeArrowheads="1"/>
          </p:cNvSpPr>
          <p:nvPr/>
        </p:nvSpPr>
        <p:spPr bwMode="auto">
          <a:xfrm>
            <a:off x="3635375" y="2420938"/>
            <a:ext cx="2016125" cy="423862"/>
          </a:xfrm>
          <a:prstGeom prst="rect">
            <a:avLst/>
          </a:prstGeom>
          <a:noFill/>
          <a:ln w="57150" cmpd="thinThick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dirty="0"/>
              <a:t>Проектный</a:t>
            </a:r>
          </a:p>
        </p:txBody>
      </p:sp>
      <p:sp>
        <p:nvSpPr>
          <p:cNvPr id="11275" name="Text Box 21"/>
          <p:cNvSpPr txBox="1">
            <a:spLocks noChangeArrowheads="1"/>
          </p:cNvSpPr>
          <p:nvPr/>
        </p:nvSpPr>
        <p:spPr bwMode="auto">
          <a:xfrm>
            <a:off x="6516688" y="2420938"/>
            <a:ext cx="1997075" cy="423862"/>
          </a:xfrm>
          <a:prstGeom prst="rect">
            <a:avLst/>
          </a:prstGeom>
          <a:noFill/>
          <a:ln w="57150" cmpd="thickThin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800"/>
              <a:t>Результативный</a:t>
            </a:r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468313" y="4149725"/>
            <a:ext cx="8208962" cy="2493985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defRPr/>
            </a:pPr>
            <a:r>
              <a:rPr kumimoji="1" lang="ru-RU" sz="1400" b="1" dirty="0" smtClean="0">
                <a:solidFill>
                  <a:srgbClr val="0000CC"/>
                </a:solidFill>
                <a:latin typeface="Century Gothic" pitchFamily="34" charset="0"/>
              </a:rPr>
              <a:t>Проведение спортивно – музыкального праздника</a:t>
            </a:r>
          </a:p>
          <a:p>
            <a:pPr algn="just">
              <a:defRPr/>
            </a:pPr>
            <a:r>
              <a:rPr kumimoji="1" lang="ru-RU" sz="1400" b="1" dirty="0" smtClean="0">
                <a:solidFill>
                  <a:srgbClr val="0000CC"/>
                </a:solidFill>
                <a:latin typeface="Century Gothic" pitchFamily="34" charset="0"/>
              </a:rPr>
              <a:t> « Богатырская наша сила»</a:t>
            </a:r>
            <a:endParaRPr kumimoji="1" lang="ru-RU" sz="1400" b="1" dirty="0">
              <a:solidFill>
                <a:srgbClr val="0000CC"/>
              </a:solidFill>
              <a:latin typeface="Century Gothic" pitchFamily="34" charset="0"/>
            </a:endParaRPr>
          </a:p>
        </p:txBody>
      </p:sp>
      <p:sp>
        <p:nvSpPr>
          <p:cNvPr id="11277" name="AutoShape 25"/>
          <p:cNvSpPr>
            <a:spLocks noChangeArrowheads="1"/>
          </p:cNvSpPr>
          <p:nvPr/>
        </p:nvSpPr>
        <p:spPr bwMode="auto">
          <a:xfrm rot="6501345">
            <a:off x="6267903" y="3058178"/>
            <a:ext cx="1854024" cy="1148505"/>
          </a:xfrm>
          <a:prstGeom prst="lightningBol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8" name="AutoShape 26"/>
          <p:cNvSpPr>
            <a:spLocks noChangeArrowheads="1"/>
          </p:cNvSpPr>
          <p:nvPr/>
        </p:nvSpPr>
        <p:spPr bwMode="auto">
          <a:xfrm>
            <a:off x="684213" y="1196975"/>
            <a:ext cx="1214437" cy="733425"/>
          </a:xfrm>
          <a:prstGeom prst="curvedDownArrow">
            <a:avLst>
              <a:gd name="adj1" fmla="val 33117"/>
              <a:gd name="adj2" fmla="val 66234"/>
              <a:gd name="adj3" fmla="val 33333"/>
            </a:avLst>
          </a:prstGeom>
          <a:gradFill rotWithShape="1">
            <a:gsLst>
              <a:gs pos="3300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«Если армия сильна, непобедима и страна»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user\Мои документы\И.Ю\педсоветы конс\педсоветы И Ю\педсовет №2\Гурьева\Изображение 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4343399" cy="3651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Documents and Settings\user\Мои документы\И.Ю\педсоветы конс\педсоветы И Ю\педсовет №2\Гурьева\Изображение 0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19400"/>
            <a:ext cx="4373880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:\Documents and Settings\user\Мои документы\И.Ю\педсоветы конс\педсоветы И Ю\педсовет №2\Гурьева\Изображение 1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267200"/>
            <a:ext cx="3197225" cy="2397919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257800" y="1447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Эстафета : « Перенеси картошку в костер»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400" decel="100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«Родина мать – умей за нее постоять»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Documents and Settings\user\Мои документы\И.Ю\педсоветы конс\педсоветы И Ю\педсовет №2\Гурьева\Изображение 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3941371" cy="39624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099" name="Picture 3" descr="C:\Documents and Settings\user\Мои документы\И.Ю\педсоветы конс\педсоветы И Ю\педсовет №2\Гурьева\Изображение 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295400"/>
            <a:ext cx="3568390" cy="36576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100" name="Picture 4" descr="C:\Documents and Settings\user\Мои документы\И.Ю\педсоветы конс\педсоветы И Ю\педсовет №2\Гурьева\Изображение 1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4316" y="1524000"/>
            <a:ext cx="4109884" cy="2895600"/>
          </a:xfrm>
          <a:prstGeom prst="ellipse">
            <a:avLst/>
          </a:prstGeom>
          <a:ln w="190500" cap="rnd">
            <a:solidFill>
              <a:schemeClr val="accent3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1" name="Picture 5" descr="C:\Documents and Settings\user\Мои документы\И.Ю\педсоветы конс\педсоветы И Ю\педсовет №2\Гурьева\Изображение 1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3124200"/>
            <a:ext cx="4038600" cy="3908323"/>
          </a:xfrm>
          <a:prstGeom prst="ellipse">
            <a:avLst/>
          </a:prstGeom>
          <a:ln w="190500" cap="rnd">
            <a:solidFill>
              <a:schemeClr val="accent3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«Богатырь – вот он каков:</a:t>
            </a:r>
            <a:b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он силен, он здоров, </a:t>
            </a:r>
            <a:b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он из лука стрелял, </a:t>
            </a:r>
            <a:b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метко палицу бросал…»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Documents and Settings\user\Мои документы\И.Ю\педсоветы конс\педсоветы И Ю\педсовет №2\Гурьева\Изображение 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2895600" cy="25122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3" name="Picture 3" descr="C:\Documents and Settings\user\Мои документы\И.Ю\педсоветы конс\педсоветы И Ю\педсовет №2\Гурьева\Изображение 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1" y="1524000"/>
            <a:ext cx="1600200" cy="18065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4" name="Picture 4" descr="C:\Documents and Settings\user\Мои документы\И.Ю\педсоветы конс\педсоветы И Ю\педсовет №2\Гурьева\Изображение 1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581400"/>
            <a:ext cx="2815166" cy="21113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5" name="Picture 5" descr="C:\Documents and Settings\user\Мои документы\И.Ю\педсоветы конс\педсоветы И Ю\педсовет №2\Гурьева\Изображение 1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1524000"/>
            <a:ext cx="2611967" cy="19589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6" name="Picture 6" descr="C:\Documents and Settings\user\Мои документы\И.Ю\педсоветы конс\педсоветы И Ю\педсовет №2\Гурьева\Изображение 1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3886200"/>
            <a:ext cx="2611967" cy="19589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Ожидаемый результат: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   Для детей</a:t>
            </a:r>
            <a:r>
              <a:rPr lang="ru-RU" sz="1800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- проявляют творческую активность в познании окружающего мира;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- самостоятельны и гибки в принятии решений;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-  осознают себя субъектом понимающим (что известно, что нет, каким образом можно узнать);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- способны общаться в детском коллективе по поводу обсуждения совместного плана действий;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   Для воспитателей:</a:t>
            </a:r>
            <a:endParaRPr lang="ru-RU" sz="1800" dirty="0" smtClean="0">
              <a:solidFill>
                <a:srgbClr val="002060"/>
              </a:solidFill>
            </a:endParaRPr>
          </a:p>
          <a:p>
            <a:r>
              <a:rPr lang="ru-RU" sz="1800" dirty="0" smtClean="0">
                <a:solidFill>
                  <a:srgbClr val="002060"/>
                </a:solidFill>
              </a:rPr>
              <a:t>-проявляют способность к самостоятельному творческому планированию всего воспитательно-образовательного процесса;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- обладают умением гибко подходить к планированию с учётом интересов и запросов детей;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- осуществляют поисковую педагогическую деятельность;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- реализуют свои творческие умения (в изобразительной, литературной, музыкальной деятельности).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   Для родителей:</a:t>
            </a:r>
            <a:endParaRPr lang="ru-RU" sz="1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rgbClr val="002060"/>
              </a:solidFill>
            </a:endParaRPr>
          </a:p>
          <a:p>
            <a:r>
              <a:rPr lang="ru-RU" sz="1800" dirty="0" smtClean="0">
                <a:solidFill>
                  <a:srgbClr val="002060"/>
                </a:solidFill>
              </a:rPr>
              <a:t>- получили возможность принять активное участие в жизни группы;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- смогли реализовать свои творческие способности.</a:t>
            </a:r>
          </a:p>
          <a:p>
            <a:pPr>
              <a:lnSpc>
                <a:spcPct val="9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-стали более активными, у них появилось</a:t>
            </a:r>
            <a:r>
              <a:rPr lang="ru-RU" sz="18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желание принимать участие в совместных мероприятиях</a:t>
            </a:r>
            <a:r>
              <a:rPr lang="ru-RU" sz="1800" dirty="0" smtClean="0">
                <a:solidFill>
                  <a:srgbClr val="002060"/>
                </a:solidFill>
                <a:latin typeface="Arial" charset="0"/>
              </a:rPr>
              <a:t>,</a:t>
            </a:r>
            <a:r>
              <a:rPr lang="ru-RU" sz="1800" dirty="0" smtClean="0">
                <a:solidFill>
                  <a:srgbClr val="002060"/>
                </a:solidFill>
              </a:rPr>
              <a:t> общие интересы</a:t>
            </a:r>
            <a:r>
              <a:rPr lang="ru-RU" sz="1800" dirty="0" smtClean="0">
                <a:solidFill>
                  <a:srgbClr val="002060"/>
                </a:solidFill>
                <a:latin typeface="Arial" charset="0"/>
              </a:rPr>
              <a:t>.</a:t>
            </a:r>
          </a:p>
          <a:p>
            <a:pPr>
              <a:lnSpc>
                <a:spcPct val="90000"/>
              </a:lnSpc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         - повысилась</a:t>
            </a:r>
            <a:r>
              <a:rPr lang="ru-RU" sz="18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заинтересованность к возрождению народной культуры своего народа. </a:t>
            </a:r>
            <a:endParaRPr lang="ru-RU" sz="1800" dirty="0" smtClean="0">
              <a:solidFill>
                <a:srgbClr val="002060"/>
              </a:solidFill>
              <a:latin typeface="Arial" charset="0"/>
            </a:endParaRPr>
          </a:p>
          <a:p>
            <a:endParaRPr lang="ru-RU" sz="1800" dirty="0" smtClean="0">
              <a:solidFill>
                <a:srgbClr val="002060"/>
              </a:solidFill>
            </a:endParaRPr>
          </a:p>
          <a:p>
            <a:endPara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Предполагаемый результат проекта: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Приобщая детей к истории родного Отечества , родной культуры, традициям и  развивая личность каждого ребенка,   мы  надеемся,  что каждый , кто принимал участие в </a:t>
            </a:r>
            <a:r>
              <a:rPr lang="ru-RU" sz="2800" b="1" smtClean="0">
                <a:solidFill>
                  <a:srgbClr val="7030A0"/>
                </a:solidFill>
              </a:rPr>
              <a:t>данном проекте </a:t>
            </a:r>
            <a:r>
              <a:rPr lang="ru-RU" sz="2800" b="1" dirty="0" smtClean="0">
                <a:solidFill>
                  <a:srgbClr val="7030A0"/>
                </a:solidFill>
              </a:rPr>
              <a:t>будет нести в себе черты русского характера,  так как только на основе прошлого можно понять настоящее, предвидеть будущее. 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  А народ, не передающий все самое ценное из поколения в поколение, - народ без будущего.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</a:p>
          <a:p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76400"/>
            <a:ext cx="7366000" cy="4422775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sz="2800" b="1" i="1" dirty="0" smtClean="0"/>
              <a:t>   Тип проекта </a:t>
            </a:r>
            <a:r>
              <a:rPr lang="ru-RU" sz="2800" b="1" i="1" dirty="0" smtClean="0">
                <a:solidFill>
                  <a:srgbClr val="FFFF00"/>
                </a:solidFill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</a:rPr>
              <a:t>- творческий</a:t>
            </a:r>
            <a:endParaRPr lang="ru-RU" sz="2800" b="1" i="1" dirty="0" smtClean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ru-RU" sz="2800" b="1" i="1" dirty="0" smtClean="0">
                <a:solidFill>
                  <a:srgbClr val="FFFF00"/>
                </a:solidFill>
              </a:rPr>
              <a:t>  </a:t>
            </a:r>
            <a:r>
              <a:rPr lang="ru-RU" sz="2800" b="1" i="1" dirty="0" smtClean="0"/>
              <a:t>Длительность </a:t>
            </a:r>
            <a:r>
              <a:rPr lang="ru-RU" sz="2800" b="1" i="1" dirty="0" smtClean="0">
                <a:solidFill>
                  <a:srgbClr val="C00000"/>
                </a:solidFill>
              </a:rPr>
              <a:t>краткосрочный 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ru-RU" sz="2800" b="1" i="1" dirty="0" smtClean="0">
                <a:solidFill>
                  <a:srgbClr val="C00000"/>
                </a:solidFill>
              </a:rPr>
              <a:t>                                     ( 4 недели )</a:t>
            </a:r>
            <a:endParaRPr lang="ru-RU" sz="2800" b="1" i="1" dirty="0" smtClean="0"/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sz="2800" b="1" i="1" dirty="0" smtClean="0"/>
              <a:t> Участники</a:t>
            </a:r>
            <a:r>
              <a:rPr lang="ru-RU" sz="2800" b="1" i="1" dirty="0" smtClean="0">
                <a:solidFill>
                  <a:srgbClr val="FC6A6A"/>
                </a:solidFill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</a:rPr>
              <a:t>– дети старшего дошкольного возраста, педагоги, родители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sz="2800" b="1" i="1" dirty="0" smtClean="0"/>
              <a:t>  Форма представления </a:t>
            </a:r>
            <a:r>
              <a:rPr lang="ru-RU" sz="2800" b="1" i="1" dirty="0" smtClean="0">
                <a:solidFill>
                  <a:srgbClr val="FFFF00"/>
                </a:solidFill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</a:rPr>
              <a:t> музыкально – спортивный праздник.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sz="2800" b="1" i="1" dirty="0" smtClean="0"/>
              <a:t>  Срок реализации проекта – </a:t>
            </a:r>
            <a:r>
              <a:rPr lang="ru-RU" sz="2800" b="1" i="1" dirty="0" smtClean="0">
                <a:solidFill>
                  <a:srgbClr val="C00000"/>
                </a:solidFill>
              </a:rPr>
              <a:t>февраль 2012 г</a:t>
            </a:r>
            <a:endParaRPr lang="ru-RU" sz="2800" i="1" dirty="0" smtClean="0">
              <a:solidFill>
                <a:srgbClr val="C0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ru-RU" i="1" dirty="0" smtClean="0"/>
          </a:p>
          <a:p>
            <a:pPr eaLnBrk="1" hangingPunct="1">
              <a:defRPr/>
            </a:pPr>
            <a:endParaRPr lang="ru-RU" sz="2800" dirty="0" smtClean="0"/>
          </a:p>
        </p:txBody>
      </p:sp>
      <p:sp>
        <p:nvSpPr>
          <p:cNvPr id="52228" name="AutoShape 4"/>
          <p:cNvSpPr>
            <a:spLocks noGrp="1" noChangeArrowheads="1"/>
          </p:cNvSpPr>
          <p:nvPr>
            <p:ph type="title"/>
          </p:nvPr>
        </p:nvSpPr>
        <p:spPr>
          <a:xfrm>
            <a:off x="1042988" y="228600"/>
            <a:ext cx="7058025" cy="1325563"/>
          </a:xfrm>
          <a:prstGeom prst="wave">
            <a:avLst>
              <a:gd name="adj1" fmla="val 13005"/>
              <a:gd name="adj2" fmla="val 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Паспорт проекта: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Актуальность темы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Во все времена любовь к родине, патриотизм в нашем государстве были чертой национального характера. Исторические элементы патриотизма начали формироваться еще в древности. Стержнем всего российского воспитания являлся патриотизм. Понятие «патриотизм» включает в себя любовь к Родине, к земле, где родился и вырос, гордость за исторические свершения народа. На Руси в 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X –XIII</a:t>
            </a:r>
            <a:r>
              <a:rPr lang="ru-RU" sz="2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веке воспитывали в личность веру в победу, в непобедимость богатырей русских, которым смерть в бою не писана.Духовный, творческий патриотизм надо прививать с раннего детства. К сожалению, в последнее время в обществе утрачиваются традиции патриотического сознания, поэтому актуальность проблемы очевидна. Известна истина: « Что заложено в человеке в начале жизни, то остается навсегда.»</a:t>
            </a:r>
            <a:endParaRPr lang="ru-RU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 родом богатырь славен, а подвигом.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Цель проекта: формирование духовности, чувства патриотизма у детей подготовительного возраста.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Задачи: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Расширение представлений детей о защитниках России.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Воспитание чувства уважения к российскому воину, его силе и смелости;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Развитие речи , обогащения активного словаря дошкольников,  кругозора и эрудиции ;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Привлечение родителей к воспитанию патриотизма в семье.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Участники проекта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762000"/>
          <a:ext cx="89154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Documents and Settings\user\Мои документы\И.Ю\педсоветы конс\педсоветы И Ю\педсовет №2\Гурьева\Изображение 08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04800" y="1981200"/>
            <a:ext cx="3310405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7" name="Picture 3" descr="C:\Documents and Settings\user\Мои документы\И.Ю\педсоветы конс\педсоветы И Ю\педсовет №2\Гурьева\Изображение 13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7504" y="4114800"/>
            <a:ext cx="2885844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" name="Picture 2" descr="C:\Documents and Settings\user\Мои документы\И.Ю\педсоветы конс\педсоветы И Ю\педсовет №2\Гурьева\Изображение 13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7400" y="762000"/>
            <a:ext cx="2819400" cy="26968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6"/>
          <p:cNvSpPr>
            <a:spLocks noChangeArrowheads="1" noChangeShapeType="1" noTextEdit="1"/>
          </p:cNvSpPr>
          <p:nvPr/>
        </p:nvSpPr>
        <p:spPr bwMode="auto">
          <a:xfrm>
            <a:off x="1476375" y="260350"/>
            <a:ext cx="590391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Этапы </a:t>
            </a:r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реализации проекта</a:t>
            </a:r>
          </a:p>
        </p:txBody>
      </p:sp>
      <p:sp>
        <p:nvSpPr>
          <p:cNvPr id="11267" name="AutoShape 12"/>
          <p:cNvSpPr>
            <a:spLocks noChangeArrowheads="1"/>
          </p:cNvSpPr>
          <p:nvPr/>
        </p:nvSpPr>
        <p:spPr bwMode="auto">
          <a:xfrm>
            <a:off x="684213" y="1196975"/>
            <a:ext cx="1214437" cy="733425"/>
          </a:xfrm>
          <a:prstGeom prst="curvedDownArrow">
            <a:avLst>
              <a:gd name="adj1" fmla="val 33117"/>
              <a:gd name="adj2" fmla="val 66234"/>
              <a:gd name="adj3" fmla="val 33333"/>
            </a:avLst>
          </a:prstGeom>
          <a:gradFill rotWithShape="1">
            <a:gsLst>
              <a:gs pos="0">
                <a:schemeClr val="accent2"/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AutoShape 13"/>
          <p:cNvSpPr>
            <a:spLocks noChangeArrowheads="1"/>
          </p:cNvSpPr>
          <p:nvPr/>
        </p:nvSpPr>
        <p:spPr bwMode="auto">
          <a:xfrm>
            <a:off x="3995738" y="1125538"/>
            <a:ext cx="1214437" cy="733425"/>
          </a:xfrm>
          <a:prstGeom prst="curvedDownArrow">
            <a:avLst>
              <a:gd name="adj1" fmla="val 33117"/>
              <a:gd name="adj2" fmla="val 66234"/>
              <a:gd name="adj3" fmla="val 33333"/>
            </a:avLst>
          </a:prstGeom>
          <a:gradFill flip="none" rotWithShape="1">
            <a:gsLst>
              <a:gs pos="25000">
                <a:srgbClr val="FF0000">
                  <a:alpha val="55000"/>
                </a:srgbClr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AutoShape 14"/>
          <p:cNvSpPr>
            <a:spLocks noChangeArrowheads="1"/>
          </p:cNvSpPr>
          <p:nvPr/>
        </p:nvSpPr>
        <p:spPr bwMode="auto">
          <a:xfrm>
            <a:off x="6948488" y="1196975"/>
            <a:ext cx="1214437" cy="733425"/>
          </a:xfrm>
          <a:prstGeom prst="curvedDownArrow">
            <a:avLst>
              <a:gd name="adj1" fmla="val 33117"/>
              <a:gd name="adj2" fmla="val 66234"/>
              <a:gd name="adj3" fmla="val 33333"/>
            </a:avLst>
          </a:prstGeom>
          <a:gradFill flip="none" rotWithShape="1">
            <a:gsLst>
              <a:gs pos="65000">
                <a:srgbClr val="000082">
                  <a:alpha val="0"/>
                </a:srgbClr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Text Box 15"/>
          <p:cNvSpPr txBox="1">
            <a:spLocks noChangeArrowheads="1"/>
          </p:cNvSpPr>
          <p:nvPr/>
        </p:nvSpPr>
        <p:spPr bwMode="auto">
          <a:xfrm>
            <a:off x="827088" y="1989138"/>
            <a:ext cx="9108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1 этап</a:t>
            </a:r>
          </a:p>
        </p:txBody>
      </p:sp>
      <p:sp>
        <p:nvSpPr>
          <p:cNvPr id="11271" name="Text Box 16"/>
          <p:cNvSpPr txBox="1">
            <a:spLocks noChangeArrowheads="1"/>
          </p:cNvSpPr>
          <p:nvPr/>
        </p:nvSpPr>
        <p:spPr bwMode="auto">
          <a:xfrm>
            <a:off x="4140200" y="1916113"/>
            <a:ext cx="9412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2 этап</a:t>
            </a:r>
          </a:p>
        </p:txBody>
      </p:sp>
      <p:sp>
        <p:nvSpPr>
          <p:cNvPr id="11272" name="Text Box 17"/>
          <p:cNvSpPr txBox="1">
            <a:spLocks noChangeArrowheads="1"/>
          </p:cNvSpPr>
          <p:nvPr/>
        </p:nvSpPr>
        <p:spPr bwMode="auto">
          <a:xfrm>
            <a:off x="7092950" y="1989138"/>
            <a:ext cx="9412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3 этап</a:t>
            </a:r>
          </a:p>
        </p:txBody>
      </p:sp>
      <p:sp>
        <p:nvSpPr>
          <p:cNvPr id="11273" name="Text Box 18"/>
          <p:cNvSpPr txBox="1">
            <a:spLocks noChangeArrowheads="1"/>
          </p:cNvSpPr>
          <p:nvPr/>
        </p:nvSpPr>
        <p:spPr bwMode="auto">
          <a:xfrm>
            <a:off x="250825" y="2420938"/>
            <a:ext cx="2449513" cy="338554"/>
          </a:xfrm>
          <a:prstGeom prst="rect">
            <a:avLst/>
          </a:prstGeom>
          <a:noFill/>
          <a:ln w="57150" cmpd="thinThick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 smtClean="0"/>
              <a:t>подготовительный</a:t>
            </a:r>
            <a:endParaRPr lang="ru-RU" sz="1600" dirty="0"/>
          </a:p>
        </p:txBody>
      </p:sp>
      <p:sp>
        <p:nvSpPr>
          <p:cNvPr id="11274" name="Text Box 19"/>
          <p:cNvSpPr txBox="1">
            <a:spLocks noChangeArrowheads="1"/>
          </p:cNvSpPr>
          <p:nvPr/>
        </p:nvSpPr>
        <p:spPr bwMode="auto">
          <a:xfrm>
            <a:off x="3635375" y="2420938"/>
            <a:ext cx="2016125" cy="423862"/>
          </a:xfrm>
          <a:prstGeom prst="rect">
            <a:avLst/>
          </a:prstGeom>
          <a:noFill/>
          <a:ln w="57150" cmpd="thinThick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dirty="0"/>
              <a:t>Проектный</a:t>
            </a:r>
          </a:p>
        </p:txBody>
      </p:sp>
      <p:sp>
        <p:nvSpPr>
          <p:cNvPr id="11275" name="Text Box 21"/>
          <p:cNvSpPr txBox="1">
            <a:spLocks noChangeArrowheads="1"/>
          </p:cNvSpPr>
          <p:nvPr/>
        </p:nvSpPr>
        <p:spPr bwMode="auto">
          <a:xfrm>
            <a:off x="6516688" y="2420938"/>
            <a:ext cx="1997075" cy="423862"/>
          </a:xfrm>
          <a:prstGeom prst="rect">
            <a:avLst/>
          </a:prstGeom>
          <a:noFill/>
          <a:ln w="57150" cmpd="thickThin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800"/>
              <a:t>Результативный</a:t>
            </a:r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1371600" y="3581400"/>
            <a:ext cx="7305675" cy="2362200"/>
          </a:xfrm>
          <a:prstGeom prst="ellipse">
            <a:avLst/>
          </a:prstGeom>
          <a:solidFill>
            <a:schemeClr val="accent6">
              <a:lumMod val="60000"/>
              <a:lumOff val="40000"/>
              <a:alpha val="41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defRPr/>
            </a:pPr>
            <a:endParaRPr kumimoji="1" lang="ru-RU" sz="1400" b="1" dirty="0">
              <a:solidFill>
                <a:srgbClr val="0000CC"/>
              </a:solidFill>
              <a:latin typeface="Century Gothic" pitchFamily="34" charset="0"/>
            </a:endParaRPr>
          </a:p>
        </p:txBody>
      </p:sp>
      <p:sp>
        <p:nvSpPr>
          <p:cNvPr id="11277" name="AutoShape 25"/>
          <p:cNvSpPr>
            <a:spLocks noChangeArrowheads="1"/>
          </p:cNvSpPr>
          <p:nvPr/>
        </p:nvSpPr>
        <p:spPr bwMode="auto">
          <a:xfrm>
            <a:off x="3581400" y="2590800"/>
            <a:ext cx="2016125" cy="936625"/>
          </a:xfrm>
          <a:prstGeom prst="lightningBol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8" name="AutoShape 26"/>
          <p:cNvSpPr>
            <a:spLocks noChangeArrowheads="1"/>
          </p:cNvSpPr>
          <p:nvPr/>
        </p:nvSpPr>
        <p:spPr bwMode="auto">
          <a:xfrm>
            <a:off x="684213" y="1196975"/>
            <a:ext cx="1214437" cy="733425"/>
          </a:xfrm>
          <a:prstGeom prst="curvedDownArrow">
            <a:avLst>
              <a:gd name="adj1" fmla="val 33117"/>
              <a:gd name="adj2" fmla="val 66234"/>
              <a:gd name="adj3" fmla="val 33333"/>
            </a:avLst>
          </a:prstGeom>
          <a:gradFill rotWithShape="1">
            <a:gsLst>
              <a:gs pos="3300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28600" y="533400"/>
            <a:ext cx="19812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Образовательная область «Труд»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00400" y="990600"/>
            <a:ext cx="21336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Образовательная область «Безопасность»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72200" y="381000"/>
            <a:ext cx="17526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Образовательная область «Музыка»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8600" y="1905000"/>
            <a:ext cx="22860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Накормим семью богатырскую (посадка фасоли)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24200" y="2667000"/>
            <a:ext cx="25146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«Богатыри в дозоре. » (правила  поведения в природе)  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72200" y="1676400"/>
            <a:ext cx="2286000" cy="1600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Слушание «Танец с саблями», А.Хачатурян, разучивание ритм. Композиции «Богатырская наша сила», А. </a:t>
            </a:r>
            <a:r>
              <a:rPr lang="ru-RU" sz="1400" dirty="0" err="1" smtClean="0"/>
              <a:t>Пахмутова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3581400"/>
            <a:ext cx="20574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Образовательная</a:t>
            </a:r>
          </a:p>
          <a:p>
            <a:pPr algn="ctr"/>
            <a:r>
              <a:rPr lang="ru-RU" dirty="0" smtClean="0"/>
              <a:t>Область «Здоровье»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52800" y="4114800"/>
            <a:ext cx="22860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Образовательная область «Физическая культура»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7200" y="5029200"/>
            <a:ext cx="1905000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НОД «Богатыри – здоровьем сильны»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352800" y="5334000"/>
            <a:ext cx="3124200" cy="1295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Проведение спортивно – музыкального досуга « Богатырская наша сила» и др.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400800" y="3733800"/>
            <a:ext cx="19812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Образовательная область «Познание»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934200" y="5105400"/>
            <a:ext cx="1905000" cy="1447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НОД </a:t>
            </a:r>
          </a:p>
          <a:p>
            <a:pPr algn="ctr"/>
            <a:r>
              <a:rPr lang="ru-RU" dirty="0" smtClean="0"/>
              <a:t>«Как наши предки -славяне защищали Русь от врагов»</a:t>
            </a:r>
            <a:endParaRPr lang="ru-RU" dirty="0"/>
          </a:p>
        </p:txBody>
      </p:sp>
      <p:cxnSp>
        <p:nvCxnSpPr>
          <p:cNvPr id="18" name="Прямая со стрелкой 17"/>
          <p:cNvCxnSpPr>
            <a:stCxn id="4" idx="2"/>
          </p:cNvCxnSpPr>
          <p:nvPr/>
        </p:nvCxnSpPr>
        <p:spPr>
          <a:xfrm rot="5400000">
            <a:off x="1028700" y="17145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5" idx="2"/>
          </p:cNvCxnSpPr>
          <p:nvPr/>
        </p:nvCxnSpPr>
        <p:spPr>
          <a:xfrm rot="5400000">
            <a:off x="3886200" y="22860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6" idx="2"/>
          </p:cNvCxnSpPr>
          <p:nvPr/>
        </p:nvCxnSpPr>
        <p:spPr>
          <a:xfrm rot="5400000">
            <a:off x="6838950" y="1466850"/>
            <a:ext cx="3810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1524000" y="4724400"/>
            <a:ext cx="533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1" idx="2"/>
          </p:cNvCxnSpPr>
          <p:nvPr/>
        </p:nvCxnSpPr>
        <p:spPr>
          <a:xfrm rot="16200000" flipH="1">
            <a:off x="4381500" y="5143500"/>
            <a:ext cx="304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6" idx="0"/>
          </p:cNvCxnSpPr>
          <p:nvPr/>
        </p:nvCxnSpPr>
        <p:spPr>
          <a:xfrm rot="16200000" flipH="1">
            <a:off x="7600950" y="4819650"/>
            <a:ext cx="457200" cy="11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Образовательная область «Социализация»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Сюжетно – ролевые игры: «Крейсер Аврора», «Пограничники», «Моряки», «Танкисты», «Летчики», «Военные учения», «Парад военной техники», «Крепость»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Подвижные игры: «Чей отряд быстрее соберется», «Не попадись», «Кто самый меткий?», «Найди секретный пакет»; эстафеты: «Кто быстрее доставит донесение?», «Самый меткий (смелый)», «Доставь снаряд на передовую», «Меткий стрелок»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Театрализованные игры: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Дидактические игры: «Что нужно солдату, моряку, летчику», «Чья форма», «Боевые медали»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Образовательная область «Социализация»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Сюжетно – ролевые игры: «Богатырские игрища», «Защитники заставы »,  «Крепость»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Подвижные игры: «Чья дружина  быстрее соберется», «Не попадись», «Кто самый меткий?», эстафеты: «Забрось палицу в логово Соловья разбойника», «Самый меткий (смелый)», «Состязание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поединщиков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» « Кто больше соберет камней », « Сбей богатыря с коня ( бой подушками.)»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 Перетяни богатыря»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Театрализованные игры: « Смотр доспехов богатырских»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Дидактические игры: «Что нужно богатырю на службе и в бою», «Чья форма».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1141</Words>
  <Application>Microsoft Office PowerPoint</Application>
  <PresentationFormat>Экран (4:3)</PresentationFormat>
  <Paragraphs>111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Презентация PowerPoint</vt:lpstr>
      <vt:lpstr>Паспорт проекта:</vt:lpstr>
      <vt:lpstr>Актуальность темы</vt:lpstr>
      <vt:lpstr>Не родом богатырь славен, а подвигом.</vt:lpstr>
      <vt:lpstr>Участники проекта</vt:lpstr>
      <vt:lpstr>Презентация PowerPoint</vt:lpstr>
      <vt:lpstr>Презентация PowerPoint</vt:lpstr>
      <vt:lpstr>Образовательная область «Социализация»</vt:lpstr>
      <vt:lpstr>Образовательная область «Социализация»</vt:lpstr>
      <vt:lpstr>Образовательная область  «Художественное творчество»</vt:lpstr>
      <vt:lpstr>Образовательная область  «Чтение художественной литературы»</vt:lpstr>
      <vt:lpstr>Образовательная область  « Коммуникация » «Богатырь не родом славен, а подвигом »</vt:lpstr>
      <vt:lpstr>«Как наши предки – славяне защищали Русь от врагов» (Образовательная область  «Познание»)</vt:lpstr>
      <vt:lpstr>Презентация PowerPoint</vt:lpstr>
      <vt:lpstr>«Если армия сильна, непобедима и страна»</vt:lpstr>
      <vt:lpstr>«Родина мать – умей за нее постоять»</vt:lpstr>
      <vt:lpstr>«Богатырь – вот он каков:  он силен, он здоров,  он из лука стрелял,  метко палицу бросал…»</vt:lpstr>
      <vt:lpstr>Ожидаемый результат:</vt:lpstr>
      <vt:lpstr>Предполагаемый результат проекта: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Маргарита</dc:creator>
  <cp:lastModifiedBy>Маргарита</cp:lastModifiedBy>
  <cp:revision>75</cp:revision>
  <dcterms:modified xsi:type="dcterms:W3CDTF">2013-01-15T13:15:16Z</dcterms:modified>
</cp:coreProperties>
</file>