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33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425D-CD96-4106-AE65-09399133421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FA4A-942C-4992-8C27-0DE410EE6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FA4A-942C-4992-8C27-0DE410EE60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FA4A-942C-4992-8C27-0DE410EE60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FF99"/>
                </a:solidFill>
              </a:rPr>
              <a:t>Для родителей и  специалистов</a:t>
            </a:r>
            <a:r>
              <a:rPr lang="ru-RU" sz="3200" i="1" dirty="0" smtClean="0">
                <a:solidFill>
                  <a:srgbClr val="66FF99"/>
                </a:solidFill>
              </a:rPr>
              <a:t>: </a:t>
            </a:r>
            <a:r>
              <a:rPr lang="ru-RU" sz="3600" i="1" dirty="0" smtClean="0">
                <a:solidFill>
                  <a:srgbClr val="FFFF00"/>
                </a:solidFill>
              </a:rPr>
              <a:t/>
            </a:r>
            <a:br>
              <a:rPr lang="ru-RU" sz="3600" i="1" dirty="0" smtClean="0">
                <a:solidFill>
                  <a:srgbClr val="FFFF00"/>
                </a:solidFill>
              </a:rPr>
            </a:br>
            <a:r>
              <a:rPr lang="ru-RU" sz="3200" i="1" dirty="0" smtClean="0">
                <a:solidFill>
                  <a:srgbClr val="FFFF00"/>
                </a:solidFill>
              </a:rPr>
              <a:t>Формирование мыслительных операций у </a:t>
            </a:r>
            <a:r>
              <a:rPr lang="ru-RU" sz="3200" i="1" dirty="0" err="1" smtClean="0">
                <a:solidFill>
                  <a:srgbClr val="FFFF00"/>
                </a:solidFill>
              </a:rPr>
              <a:t>гиперактивных</a:t>
            </a:r>
            <a:r>
              <a:rPr lang="ru-RU" sz="3200" i="1" dirty="0" smtClean="0">
                <a:solidFill>
                  <a:srgbClr val="FFFF00"/>
                </a:solidFill>
              </a:rPr>
              <a:t> детей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2928935"/>
            <a:ext cx="4281518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</a:t>
            </a:r>
            <a:r>
              <a:rPr lang="ru-RU" sz="2400" dirty="0" smtClean="0">
                <a:solidFill>
                  <a:srgbClr val="FF0000"/>
                </a:solidFill>
              </a:rPr>
              <a:t> Подготовила:</a:t>
            </a:r>
          </a:p>
          <a:p>
            <a:pPr algn="ctr">
              <a:buNone/>
            </a:pPr>
            <a:r>
              <a:rPr lang="ru-RU" sz="2400" dirty="0" err="1" smtClean="0">
                <a:solidFill>
                  <a:srgbClr val="002060"/>
                </a:solidFill>
              </a:rPr>
              <a:t>Пригожинкова</a:t>
            </a:r>
            <a:r>
              <a:rPr lang="ru-RU" sz="2400" dirty="0" smtClean="0">
                <a:solidFill>
                  <a:srgbClr val="002060"/>
                </a:solidFill>
              </a:rPr>
              <a:t> Ольга Валерьевна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учитель – дефектолог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 </a:t>
            </a:r>
            <a:r>
              <a:rPr lang="ru-RU" sz="2000" dirty="0" smtClean="0">
                <a:solidFill>
                  <a:srgbClr val="002060"/>
                </a:solidFill>
              </a:rPr>
              <a:t>квалификационной категории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ГБДОУ № 40 </a:t>
            </a:r>
            <a:r>
              <a:rPr lang="ru-RU" sz="1800" dirty="0" err="1" smtClean="0">
                <a:solidFill>
                  <a:srgbClr val="002060"/>
                </a:solidFill>
              </a:rPr>
              <a:t>Колпинского</a:t>
            </a:r>
            <a:r>
              <a:rPr lang="ru-RU" sz="1800" dirty="0" smtClean="0">
                <a:solidFill>
                  <a:srgbClr val="002060"/>
                </a:solidFill>
              </a:rPr>
              <a:t> района Санкт - Петербурга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9600"/>
            <a:ext cx="7972452" cy="60482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Общим для детей с синдромом является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1571612"/>
            <a:ext cx="6215106" cy="342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/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трудности в овладениями некоторыми навыками;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неумение организовать свои действия: как последовательность выполнения так и по времени;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трудности в соблюдении инструкций;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проблемы крупной и мелкой моторики;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эмоциональная нестабильность (вспыльчивость, обидчивость);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</a:t>
            </a:r>
            <a:r>
              <a:rPr lang="ru-RU" dirty="0" smtClean="0">
                <a:solidFill>
                  <a:srgbClr val="C00000"/>
                </a:solidFill>
                <a:cs typeface="Times New Roman"/>
                <a:sym typeface="Wingdings 2"/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трудности концентрации внимания;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cs typeface="Times New Roman"/>
                <a:sym typeface="Wingdings 2"/>
              </a:rPr>
              <a:t> </a:t>
            </a:r>
            <a:r>
              <a:rPr lang="ru-RU" dirty="0" smtClean="0">
                <a:solidFill>
                  <a:srgbClr val="002060"/>
                </a:solidFill>
              </a:rPr>
              <a:t>сложные отношения со сверстниками и взрослыми.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812155"/>
            <a:ext cx="4506434" cy="20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00858" cy="1071570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Наряду с этими проблемами </a:t>
            </a:r>
            <a:r>
              <a:rPr lang="ru-RU" sz="2800" i="1" dirty="0" err="1" smtClean="0">
                <a:solidFill>
                  <a:srgbClr val="FFFF00"/>
                </a:solidFill>
              </a:rPr>
              <a:t>гиперактивные</a:t>
            </a:r>
            <a:r>
              <a:rPr lang="ru-RU" sz="2800" i="1" dirty="0" smtClean="0">
                <a:solidFill>
                  <a:srgbClr val="FFFF00"/>
                </a:solidFill>
              </a:rPr>
              <a:t> дети обладают: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571612"/>
            <a:ext cx="7043766" cy="3492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C00000"/>
                </a:solidFill>
              </a:rPr>
              <a:t>высокой познавательной активностью;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0070C0"/>
                </a:solidFill>
              </a:rPr>
              <a:t>широким кругом интересов;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способностью к целостному восприятию мира и отдельных ситуаций;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FF0000"/>
                </a:solidFill>
              </a:rPr>
              <a:t>способностью к озарению;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способностью придумывать много вариантов решения одной проблемы;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чувством юмора;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sym typeface="Wingdings 2"/>
              </a:rPr>
              <a:t> </a:t>
            </a:r>
            <a:r>
              <a:rPr lang="ru-RU" dirty="0" smtClean="0">
                <a:solidFill>
                  <a:srgbClr val="FF0000"/>
                </a:solidFill>
              </a:rPr>
              <a:t>изобретательностью.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Картинки\PUB60COR\PE02278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264320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3116"/>
            <a:ext cx="6215106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Ведущая деятельность для ребенка дошкольника – это игра.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0009" y="3714752"/>
            <a:ext cx="3453991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1571612"/>
            <a:ext cx="400052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Игры и упражнения способствующие развитию мышления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</a:pPr>
            <a:r>
              <a:rPr lang="ru-RU" sz="2800" b="1" i="1" dirty="0" smtClean="0">
                <a:solidFill>
                  <a:srgbClr val="FFFF00"/>
                </a:solidFill>
              </a:rPr>
              <a:t>«Кто кем был, </a:t>
            </a:r>
          </a:p>
          <a:p>
            <a:pPr marL="0" lvl="1" indent="0">
              <a:spcBef>
                <a:spcPts val="0"/>
              </a:spcBef>
            </a:pPr>
            <a:r>
              <a:rPr lang="ru-RU" sz="2800" b="1" i="1" dirty="0" smtClean="0">
                <a:solidFill>
                  <a:srgbClr val="FFFF00"/>
                </a:solidFill>
              </a:rPr>
              <a:t>что  чем было?»</a:t>
            </a:r>
          </a:p>
          <a:p>
            <a:pPr marL="0" indent="0" algn="ctr"/>
            <a:endParaRPr lang="ru-RU" sz="2800" i="1" dirty="0" smtClean="0">
              <a:solidFill>
                <a:srgbClr val="FFFF00"/>
              </a:solidFill>
            </a:endParaRPr>
          </a:p>
          <a:p>
            <a:pPr marL="0" indent="0"/>
            <a:endParaRPr lang="ru-RU" sz="2000" dirty="0" smtClean="0">
              <a:solidFill>
                <a:srgbClr val="FFFF00"/>
              </a:solidFill>
            </a:endParaRPr>
          </a:p>
          <a:p>
            <a:pPr marL="0" indent="0"/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43050"/>
            <a:ext cx="3857652" cy="17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270581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876"/>
            <a:ext cx="2196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00438"/>
            <a:ext cx="345804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43504" y="4357694"/>
            <a:ext cx="2643206" cy="2285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+mn-lt"/>
              </a:rPr>
              <a:t>Минутка тишины</a:t>
            </a:r>
            <a:endParaRPr lang="ru-RU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3"/>
            <a:ext cx="4500594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педагогам и родителям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 </a:t>
            </a:r>
            <a:r>
              <a:rPr lang="ru-RU" sz="2000" dirty="0" smtClean="0">
                <a:solidFill>
                  <a:srgbClr val="0070C0"/>
                </a:solidFill>
              </a:rPr>
              <a:t>Часто менять формы деятельности.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</a:t>
            </a:r>
            <a:r>
              <a:rPr lang="ru-RU" sz="2000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Развивать способность сосредотачиваться на деятельности.</a:t>
            </a: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sym typeface="Wingdings 2"/>
              </a:rPr>
              <a:t></a:t>
            </a:r>
            <a:r>
              <a:rPr lang="ru-RU" sz="2000" dirty="0" smtClean="0">
                <a:solidFill>
                  <a:srgbClr val="00B050"/>
                </a:solidFill>
                <a:sym typeface="Wingdings 2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Развивать мелкую моторику и движения кисти рук.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360" y="2571744"/>
            <a:ext cx="40999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00570"/>
            <a:ext cx="2284397" cy="202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929330"/>
            <a:ext cx="428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упражнения на классификацию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214414" y="1571612"/>
            <a:ext cx="5929354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136525" algn="ctr"/>
            <a:r>
              <a:rPr lang="ru-RU" sz="3300" dirty="0" smtClean="0"/>
              <a:t> </a:t>
            </a:r>
            <a:r>
              <a:rPr lang="ru-RU" sz="3300" b="1" dirty="0" smtClean="0">
                <a:solidFill>
                  <a:srgbClr val="C00000"/>
                </a:solidFill>
              </a:rPr>
              <a:t>Классифицируем на 2 (3, 4) группы </a:t>
            </a:r>
          </a:p>
          <a:p>
            <a:pPr marL="0" indent="136525" algn="ctr"/>
            <a:r>
              <a:rPr lang="ru-RU" sz="3300" b="1" dirty="0" smtClean="0">
                <a:solidFill>
                  <a:srgbClr val="C00000"/>
                </a:solidFill>
              </a:rPr>
              <a:t>по существенным признакам: 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реальные предметы и объекты;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муляжи и игрушки;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геометрические фигуры;</a:t>
            </a:r>
          </a:p>
          <a:p>
            <a:pPr marL="0" indent="136525" algn="l"/>
            <a:r>
              <a:rPr lang="ru-RU" sz="29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▪ </a:t>
            </a:r>
            <a:r>
              <a:rPr lang="ru-RU" sz="2900" dirty="0" smtClean="0">
                <a:solidFill>
                  <a:srgbClr val="C00000"/>
                </a:solidFill>
              </a:rPr>
              <a:t>предметные картинки</a:t>
            </a:r>
            <a:endParaRPr lang="ru-RU" sz="2900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6643702" y="2714620"/>
            <a:ext cx="214314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4000504"/>
            <a:ext cx="235745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дет сад\Фото8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000504"/>
            <a:ext cx="3111493" cy="23336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6215082"/>
            <a:ext cx="557216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643570" y="3571876"/>
            <a:ext cx="3214710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571876"/>
            <a:ext cx="3286148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Развитие </a:t>
            </a:r>
            <a:r>
              <a:rPr lang="ru-RU" smtClean="0">
                <a:solidFill>
                  <a:schemeClr val="accent4">
                    <a:lumMod val="75000"/>
                  </a:schemeClr>
                </a:solidFill>
              </a:rPr>
              <a:t>мыслительных операций анализа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синтеза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43314"/>
            <a:ext cx="3065465" cy="27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w="6350"/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571612"/>
            <a:ext cx="6929486" cy="1757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Развиваем способность выделять </a:t>
            </a:r>
          </a:p>
          <a:p>
            <a:pPr marL="87313" indent="49213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черты сходства и различия, сравниваем 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▪ </a:t>
            </a:r>
            <a:r>
              <a:rPr lang="ru-RU" sz="2400" dirty="0" smtClean="0">
                <a:solidFill>
                  <a:srgbClr val="7030A0"/>
                </a:solidFill>
              </a:rPr>
              <a:t>реальные объекты и игрушки,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▪ </a:t>
            </a:r>
            <a:r>
              <a:rPr lang="ru-RU" sz="2400" dirty="0" smtClean="0">
                <a:solidFill>
                  <a:srgbClr val="7030A0"/>
                </a:solidFill>
              </a:rPr>
              <a:t>фотографии и изображения предметов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8" y="3643314"/>
            <a:ext cx="3143272" cy="28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072074"/>
            <a:ext cx="1543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928802"/>
            <a:ext cx="4143404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443814" cy="1285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Сюжетные  игры  с  проблемными ситуациями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0" y="1928802"/>
            <a:ext cx="4071966" cy="4429156"/>
          </a:xfrm>
        </p:spPr>
        <p:txBody>
          <a:bodyPr>
            <a:normAutofit fontScale="85000" lnSpcReduction="20000"/>
          </a:bodyPr>
          <a:lstStyle/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Через подражание ребенок осваивает способы взаимодействия людей;            учиться строить адекватные отношения.  </a:t>
            </a:r>
          </a:p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К 6 годам ребенок способен предвидеть последствия своих слов и поступков. </a:t>
            </a:r>
          </a:p>
          <a:p>
            <a:pPr indent="261938" algn="l"/>
            <a:r>
              <a:rPr lang="ru-RU" dirty="0" smtClean="0">
                <a:solidFill>
                  <a:srgbClr val="FFFF00"/>
                </a:solidFill>
              </a:rPr>
              <a:t>Он понимает, что такое честность, лживость, доброта и злость, грубость и воспитанность, что такое справедливость.</a:t>
            </a:r>
          </a:p>
          <a:p>
            <a:endParaRPr lang="ru-RU" dirty="0"/>
          </a:p>
        </p:txBody>
      </p:sp>
      <p:pic>
        <p:nvPicPr>
          <p:cNvPr id="5123" name="Picture 3" descr="G:\дет сад\Фото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929090" cy="3000396"/>
          </a:xfrm>
          <a:prstGeom prst="rect">
            <a:avLst/>
          </a:prstGeom>
          <a:noFill/>
        </p:spPr>
      </p:pic>
      <p:pic>
        <p:nvPicPr>
          <p:cNvPr id="5125" name="Picture 5" descr="G:\РИСУНКИ\205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14818"/>
            <a:ext cx="17145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296</Words>
  <PresentationFormat>Экран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Для родителей и  специалистов:  Формирование мыслительных операций у гиперактивных детей</vt:lpstr>
      <vt:lpstr>Общим для детей с синдромом является</vt:lpstr>
      <vt:lpstr>Наряду с этими проблемами гиперактивные дети обладают:</vt:lpstr>
      <vt:lpstr>Ведущая деятельность для ребенка дошкольника – это игра. </vt:lpstr>
      <vt:lpstr>Игры и упражнения способствующие развитию мышления</vt:lpstr>
      <vt:lpstr>Минутка тишины</vt:lpstr>
      <vt:lpstr>упражнения на классификацию </vt:lpstr>
      <vt:lpstr>Развитие мыслительных операций анализа и синтеза</vt:lpstr>
      <vt:lpstr> Сюжетные  игры  с  проблемными ситуациями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мыслительных операций в непосредственной образовательной деятельности у детей с СДВГ</dc:title>
  <cp:lastModifiedBy>User</cp:lastModifiedBy>
  <cp:revision>33</cp:revision>
  <dcterms:modified xsi:type="dcterms:W3CDTF">2012-06-23T10:56:39Z</dcterms:modified>
</cp:coreProperties>
</file>