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activeX/activeX4.xml" ContentType="application/vnd.ms-office.activeX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activeX/activeX15.xml" ContentType="application/vnd.ms-office.activeX+xml"/>
  <Override PartName="/ppt/activeX/activeX17.xml" ContentType="application/vnd.ms-office.activeX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tags/tag4.xml" ContentType="application/vnd.openxmlformats-officedocument.presentationml.tags+xml"/>
  <Override PartName="/ppt/activeX/activeX13.xml" ContentType="application/vnd.ms-office.activeX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Override PartName="/ppt/activeX/activeX11.xml" ContentType="application/vnd.ms-office.activeX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activeX/activeX20.xml" ContentType="application/vnd.ms-office.activeX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14.xml" ContentType="application/vnd.openxmlformats-officedocument.presentationml.tags+xml"/>
  <Override PartName="/ppt/activeX/activeX9.xml" ContentType="application/vnd.ms-office.activeX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activeX/activeX6.xml" ContentType="application/vnd.ms-office.activeX+xml"/>
  <Override PartName="/ppt/activeX/activeX7.xml" ContentType="application/vnd.ms-office.activeX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activeX/activeX18.xml" ContentType="application/vnd.ms-office.activeX+xml"/>
  <Override PartName="/ppt/activeX/activeX19.xml" ContentType="application/vnd.ms-office.activeX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activeX/activeX5.xml" ContentType="application/vnd.ms-office.activeX+xml"/>
  <Override PartName="/ppt/tags/tag7.xml" ContentType="application/vnd.openxmlformats-officedocument.presentationml.tags+xml"/>
  <Override PartName="/ppt/activeX/activeX16.xml" ContentType="application/vnd.ms-office.activeX+xml"/>
  <Default Extension="bin" ContentType="application/vnd.ms-office.vbaPro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activeX/activeX3.xml" ContentType="application/vnd.ms-office.activeX+xml"/>
  <Override PartName="/ppt/tags/tag5.xml" ContentType="application/vnd.openxmlformats-officedocument.presentationml.tags+xml"/>
  <Override PartName="/ppt/activeX/activeX14.xml" ContentType="application/vnd.ms-office.activeX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activeX/activeX1.xml" ContentType="application/vnd.ms-office.activeX+xml"/>
  <Override PartName="/ppt/tags/tag3.xml" ContentType="application/vnd.openxmlformats-officedocument.presentationml.tags+xml"/>
  <Override PartName="/ppt/activeX/activeX12.xml" ContentType="application/vnd.ms-office.activeX+xml"/>
  <Override PartName="/ppt/activeX/activeX21.xml" ContentType="application/vnd.ms-office.activeX+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activeX/activeX10.xml" ContentType="application/vnd.ms-office.activeX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  <Default Extension="vml" ContentType="application/vnd.openxmlformats-officedocument.vmlDrawing"/>
  <Override PartName="/ppt/tags/tag15.xml" ContentType="application/vnd.openxmlformats-officedocument.presentationml.tags+xml"/>
  <Override PartName="/ppt/activeX/activeX8.xml" ContentType="application/vnd.ms-office.activeX+xml"/>
  <Override PartName="/ppt/tags/tag1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cuID" Type="http://schemas.microsoft.com/office/2006/relationships/ui/extensibility" Target="customUI/customUI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8" r:id="rId3"/>
    <p:sldId id="259" r:id="rId4"/>
    <p:sldId id="262" r:id="rId5"/>
    <p:sldId id="264" r:id="rId6"/>
    <p:sldId id="269" r:id="rId7"/>
    <p:sldId id="293" r:id="rId8"/>
    <p:sldId id="272" r:id="rId9"/>
    <p:sldId id="294" r:id="rId10"/>
    <p:sldId id="274" r:id="rId11"/>
    <p:sldId id="295" r:id="rId12"/>
    <p:sldId id="277" r:id="rId13"/>
    <p:sldId id="278" r:id="rId14"/>
    <p:sldId id="281" r:id="rId15"/>
    <p:sldId id="282" r:id="rId16"/>
    <p:sldId id="283" r:id="rId17"/>
    <p:sldId id="285" r:id="rId18"/>
    <p:sldId id="286" r:id="rId19"/>
    <p:sldId id="287" r:id="rId20"/>
    <p:sldId id="289" r:id="rId21"/>
    <p:sldId id="296" r:id="rId22"/>
    <p:sldId id="25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CC3300"/>
    <a:srgbClr val="660066"/>
    <a:srgbClr val="663300"/>
    <a:srgbClr val="FFCC99"/>
    <a:srgbClr val="996633"/>
    <a:srgbClr val="33CC33"/>
    <a:srgbClr val="CCFF99"/>
    <a:srgbClr val="6600CC"/>
    <a:srgbClr val="DDDDD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47" autoAdjust="0"/>
    <p:restoredTop sz="94660"/>
  </p:normalViewPr>
  <p:slideViewPr>
    <p:cSldViewPr>
      <p:cViewPr varScale="1">
        <p:scale>
          <a:sx n="82" d="100"/>
          <a:sy n="82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06/relationships/vbaProject" Target="vbaProject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16777215"/>
  <ax:ocxPr ax:name="ForeColor" ax:value="8388736"/>
  <ax:ocxPr ax:name="Size" ax:value="8202;794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10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ForeColor" ax:value="8388736"/>
  <ax:ocxPr ax:name="BorderStyle" ax:value="1"/>
  <ax:ocxPr ax:name="Size" ax:value="16404;1244"/>
  <ax:ocxPr ax:name="BorderColor" ax:value="8388736"/>
  <ax:ocxPr ax:name="SpecialEffect" ax:value="0"/>
  <ax:ocxPr ax:name="FontName" ax:value="Arial Narrow"/>
  <ax:ocxPr ax:name="FontHeight" ax:value="435"/>
  <ax:ocxPr ax:name="FontCharSet" ax:value="204"/>
  <ax:ocxPr ax:name="FontPitchAndFamily" ax:value="2"/>
</ax:ocx>
</file>

<file path=ppt/activeX/activeX11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ForeColor" ax:value="8388736"/>
  <ax:ocxPr ax:name="BorderStyle" ax:value="1"/>
  <ax:ocxPr ax:name="Size" ax:value="16404;1244"/>
  <ax:ocxPr ax:name="BorderColor" ax:value="8388736"/>
  <ax:ocxPr ax:name="SpecialEffect" ax:value="0"/>
  <ax:ocxPr ax:name="FontName" ax:value="Arial Narrow"/>
  <ax:ocxPr ax:name="FontHeight" ax:value="435"/>
  <ax:ocxPr ax:name="FontCharSet" ax:value="204"/>
  <ax:ocxPr ax:name="FontPitchAndFamily" ax:value="2"/>
</ax:ocx>
</file>

<file path=ppt/activeX/activeX12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ForeColor" ax:value="8388736"/>
  <ax:ocxPr ax:name="BorderStyle" ax:value="1"/>
  <ax:ocxPr ax:name="Size" ax:value="16404;1244"/>
  <ax:ocxPr ax:name="BorderColor" ax:value="8388736"/>
  <ax:ocxPr ax:name="SpecialEffect" ax:value="0"/>
  <ax:ocxPr ax:name="FontName" ax:value="Arial Narrow"/>
  <ax:ocxPr ax:name="FontHeight" ax:value="435"/>
  <ax:ocxPr ax:name="FontCharSet" ax:value="204"/>
  <ax:ocxPr ax:name="FontPitchAndFamily" ax:value="2"/>
</ax:ocx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ForeColor" ax:value="8388736"/>
  <ax:ocxPr ax:name="BorderStyle" ax:value="1"/>
  <ax:ocxPr ax:name="Size" ax:value="16404;1244"/>
  <ax:ocxPr ax:name="BorderColor" ax:value="8388736"/>
  <ax:ocxPr ax:name="SpecialEffect" ax:value="0"/>
  <ax:ocxPr ax:name="FontName" ax:value="Arial Narrow"/>
  <ax:ocxPr ax:name="FontHeight" ax:value="435"/>
  <ax:ocxPr ax:name="FontCharSet" ax:value="204"/>
  <ax:ocxPr ax:name="FontPitchAndFamily" ax:value="2"/>
</ax:ocx>
</file>

<file path=ppt/activeX/activeX14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ForeColor" ax:value="8388736"/>
  <ax:ocxPr ax:name="BorderStyle" ax:value="1"/>
  <ax:ocxPr ax:name="Size" ax:value="16404;1244"/>
  <ax:ocxPr ax:name="BorderColor" ax:value="8388736"/>
  <ax:ocxPr ax:name="SpecialEffect" ax:value="0"/>
  <ax:ocxPr ax:name="FontName" ax:value="Arial Narrow"/>
  <ax:ocxPr ax:name="FontHeight" ax:value="435"/>
  <ax:ocxPr ax:name="FontCharSet" ax:value="204"/>
  <ax:ocxPr ax:name="FontPitchAndFamily" ax:value="2"/>
</ax:ocx>
</file>

<file path=ppt/activeX/activeX15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ForeColor" ax:value="8388736"/>
  <ax:ocxPr ax:name="BorderStyle" ax:value="1"/>
  <ax:ocxPr ax:name="Size" ax:value="16404;1244"/>
  <ax:ocxPr ax:name="BorderColor" ax:value="8388736"/>
  <ax:ocxPr ax:name="SpecialEffect" ax:value="0"/>
  <ax:ocxPr ax:name="FontName" ax:value="Arial Narrow"/>
  <ax:ocxPr ax:name="FontHeight" ax:value="435"/>
  <ax:ocxPr ax:name="FontCharSet" ax:value="204"/>
  <ax:ocxPr ax:name="FontPitchAndFamily" ax:value="2"/>
</ax:ocx>
</file>

<file path=ppt/activeX/activeX16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ForeColor" ax:value="8388736"/>
  <ax:ocxPr ax:name="BorderStyle" ax:value="1"/>
  <ax:ocxPr ax:name="Size" ax:value="16404;1244"/>
  <ax:ocxPr ax:name="BorderColor" ax:value="8388736"/>
  <ax:ocxPr ax:name="SpecialEffect" ax:value="0"/>
  <ax:ocxPr ax:name="FontName" ax:value="Arial Narrow"/>
  <ax:ocxPr ax:name="FontHeight" ax:value="435"/>
  <ax:ocxPr ax:name="FontCharSet" ax:value="204"/>
  <ax:ocxPr ax:name="FontPitchAndFamily" ax:value="2"/>
</ax:ocx>
</file>

<file path=ppt/activeX/activeX17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ForeColor" ax:value="8388736"/>
  <ax:ocxPr ax:name="BorderStyle" ax:value="1"/>
  <ax:ocxPr ax:name="Size" ax:value="16404;1244"/>
  <ax:ocxPr ax:name="BorderColor" ax:value="8388736"/>
  <ax:ocxPr ax:name="SpecialEffect" ax:value="0"/>
  <ax:ocxPr ax:name="FontName" ax:value="Arial Narrow"/>
  <ax:ocxPr ax:name="FontHeight" ax:value="435"/>
  <ax:ocxPr ax:name="FontCharSet" ax:value="204"/>
  <ax:ocxPr ax:name="FontPitchAndFamily" ax:value="2"/>
</ax:ocx>
</file>

<file path=ppt/activeX/activeX18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ForeColor" ax:value="8388736"/>
  <ax:ocxPr ax:name="BorderStyle" ax:value="1"/>
  <ax:ocxPr ax:name="Size" ax:value="16404;1244"/>
  <ax:ocxPr ax:name="BorderColor" ax:value="8388736"/>
  <ax:ocxPr ax:name="SpecialEffect" ax:value="0"/>
  <ax:ocxPr ax:name="FontName" ax:value="Arial Narrow"/>
  <ax:ocxPr ax:name="FontHeight" ax:value="435"/>
  <ax:ocxPr ax:name="FontCharSet" ax:value="204"/>
  <ax:ocxPr ax:name="FontPitchAndFamily" ax:value="2"/>
</ax:ocx>
</file>

<file path=ppt/activeX/activeX19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ForeColor" ax:value="8388736"/>
  <ax:ocxPr ax:name="BorderStyle" ax:value="1"/>
  <ax:ocxPr ax:name="Size" ax:value="16404;1244"/>
  <ax:ocxPr ax:name="BorderColor" ax:value="8388736"/>
  <ax:ocxPr ax:name="SpecialEffect" ax:value="0"/>
  <ax:ocxPr ax:name="FontName" ax:value="Arial Narrow"/>
  <ax:ocxPr ax:name="FontHeight" ax:value="435"/>
  <ax:ocxPr ax:name="FontCharSet" ax:value="204"/>
  <ax:ocxPr ax:name="FontPitchAndFamily" ax:value="2"/>
</ax:ocx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ForeColor" ax:value="8388736"/>
  <ax:ocxPr ax:name="BorderStyle" ax:value="1"/>
  <ax:ocxPr ax:name="Size" ax:value="16404;1244"/>
  <ax:ocxPr ax:name="BorderColor" ax:value="8388736"/>
  <ax:ocxPr ax:name="SpecialEffect" ax:value="0"/>
  <ax:ocxPr ax:name="FontName" ax:value="Arial Narrow"/>
  <ax:ocxPr ax:name="FontHeight" ax:value="435"/>
  <ax:ocxPr ax:name="FontCharSet" ax:value="204"/>
  <ax:ocxPr ax:name="FontPitchAndFamily" ax:value="2"/>
</ax:ocx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ForeColor" ax:value="8388736"/>
  <ax:ocxPr ax:name="BorderStyle" ax:value="1"/>
  <ax:ocxPr ax:name="Size" ax:value="16404;1244"/>
  <ax:ocxPr ax:name="BorderColor" ax:value="8388736"/>
  <ax:ocxPr ax:name="SpecialEffect" ax:value="0"/>
  <ax:ocxPr ax:name="FontName" ax:value="Arial Narrow"/>
  <ax:ocxPr ax:name="FontHeight" ax:value="435"/>
  <ax:ocxPr ax:name="FontCharSet" ax:value="204"/>
  <ax:ocxPr ax:name="FontPitchAndFamily" ax:value="2"/>
</ax:ocx>
</file>

<file path=ppt/activeX/activeX21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ForeColor" ax:value="8388736"/>
  <ax:ocxPr ax:name="BorderStyle" ax:value="1"/>
  <ax:ocxPr ax:name="Size" ax:value="16404;1244"/>
  <ax:ocxPr ax:name="BorderColor" ax:value="8388736"/>
  <ax:ocxPr ax:name="SpecialEffect" ax:value="0"/>
  <ax:ocxPr ax:name="FontName" ax:value="Arial Narrow"/>
  <ax:ocxPr ax:name="FontHeight" ax:value="435"/>
  <ax:ocxPr ax:name="FontCharSet" ax:value="204"/>
  <ax:ocxPr ax:name="FontPitchAndFamily" ax:value="2"/>
</ax:ocx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ForeColor" ax:value="8388736"/>
  <ax:ocxPr ax:name="BorderStyle" ax:value="1"/>
  <ax:ocxPr ax:name="Size" ax:value="16404;1244"/>
  <ax:ocxPr ax:name="BorderColor" ax:value="8388736"/>
  <ax:ocxPr ax:name="SpecialEffect" ax:value="0"/>
  <ax:ocxPr ax:name="FontName" ax:value="Arial Narrow"/>
  <ax:ocxPr ax:name="FontHeight" ax:value="435"/>
  <ax:ocxPr ax:name="FontCharSet" ax:value="204"/>
  <ax:ocxPr ax:name="FontPitchAndFamily" ax:value="2"/>
</ax:ocx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ForeColor" ax:value="8388736"/>
  <ax:ocxPr ax:name="BorderStyle" ax:value="1"/>
  <ax:ocxPr ax:name="Size" ax:value="16404;1244"/>
  <ax:ocxPr ax:name="BorderColor" ax:value="8388736"/>
  <ax:ocxPr ax:name="SpecialEffect" ax:value="0"/>
  <ax:ocxPr ax:name="FontName" ax:value="Arial Narrow"/>
  <ax:ocxPr ax:name="FontHeight" ax:value="435"/>
  <ax:ocxPr ax:name="FontCharSet" ax:value="204"/>
  <ax:ocxPr ax:name="FontPitchAndFamily" ax:value="2"/>
</ax:ocx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ForeColor" ax:value="8388736"/>
  <ax:ocxPr ax:name="BorderStyle" ax:value="1"/>
  <ax:ocxPr ax:name="Size" ax:value="16404;1244"/>
  <ax:ocxPr ax:name="BorderColor" ax:value="8388736"/>
  <ax:ocxPr ax:name="SpecialEffect" ax:value="0"/>
  <ax:ocxPr ax:name="FontName" ax:value="Arial Narrow"/>
  <ax:ocxPr ax:name="FontHeight" ax:value="435"/>
  <ax:ocxPr ax:name="FontCharSet" ax:value="204"/>
  <ax:ocxPr ax:name="FontPitchAndFamily" ax:value="2"/>
</ax:ocx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ForeColor" ax:value="8388736"/>
  <ax:ocxPr ax:name="BorderStyle" ax:value="1"/>
  <ax:ocxPr ax:name="Size" ax:value="16404;1244"/>
  <ax:ocxPr ax:name="BorderColor" ax:value="8388736"/>
  <ax:ocxPr ax:name="SpecialEffect" ax:value="0"/>
  <ax:ocxPr ax:name="FontName" ax:value="Arial Narrow"/>
  <ax:ocxPr ax:name="FontHeight" ax:value="435"/>
  <ax:ocxPr ax:name="FontCharSet" ax:value="204"/>
  <ax:ocxPr ax:name="FontPitchAndFamily" ax:value="2"/>
</ax:ocx>
</file>

<file path=ppt/activeX/activeX7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ForeColor" ax:value="8388736"/>
  <ax:ocxPr ax:name="BorderStyle" ax:value="1"/>
  <ax:ocxPr ax:name="Size" ax:value="16404;1244"/>
  <ax:ocxPr ax:name="BorderColor" ax:value="8388736"/>
  <ax:ocxPr ax:name="SpecialEffect" ax:value="0"/>
  <ax:ocxPr ax:name="FontName" ax:value="Arial Narrow"/>
  <ax:ocxPr ax:name="FontHeight" ax:value="435"/>
  <ax:ocxPr ax:name="FontCharSet" ax:value="204"/>
  <ax:ocxPr ax:name="FontPitchAndFamily" ax:value="2"/>
</ax:ocx>
</file>

<file path=ppt/activeX/activeX8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ForeColor" ax:value="8388736"/>
  <ax:ocxPr ax:name="BorderStyle" ax:value="1"/>
  <ax:ocxPr ax:name="Size" ax:value="16404;1244"/>
  <ax:ocxPr ax:name="BorderColor" ax:value="8388736"/>
  <ax:ocxPr ax:name="SpecialEffect" ax:value="0"/>
  <ax:ocxPr ax:name="FontName" ax:value="Calibri"/>
  <ax:ocxPr ax:name="FontHeight" ax:value="435"/>
  <ax:ocxPr ax:name="FontCharSet" ax:value="204"/>
  <ax:ocxPr ax:name="FontPitchAndFamily" ax:value="2"/>
</ax:ocx>
</file>

<file path=ppt/activeX/activeX9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ForeColor" ax:value="8388736"/>
  <ax:ocxPr ax:name="BorderStyle" ax:value="1"/>
  <ax:ocxPr ax:name="Size" ax:value="16404;1244"/>
  <ax:ocxPr ax:name="BorderColor" ax:value="8388736"/>
  <ax:ocxPr ax:name="SpecialEffect" ax:value="0"/>
  <ax:ocxPr ax:name="FontName" ax:value="Arial Narrow"/>
  <ax:ocxPr ax:name="FontHeight" ax:value="435"/>
  <ax:ocxPr ax:name="FontCharSet" ax:value="204"/>
  <ax:ocxPr ax:name="FontPitchAndFamily" ax:value="2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DD22A-0AA9-4CF5-9010-F4F19F86E8A8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8681-29FD-449C-94B3-EDED9152E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2077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Версия от 08.10.2011 г. Последнюю версию конструктора смотрите на сайте «Тестирование в </a:t>
            </a:r>
            <a:r>
              <a:rPr lang="en-US" dirty="0" smtClean="0"/>
              <a:t>MS PowerPoint</a:t>
            </a:r>
            <a:r>
              <a:rPr lang="ru-RU" dirty="0" smtClean="0"/>
              <a:t>» http://www.rosinka.vrn.ru/pp/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3742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  конструкторе использована идея перемещения объектов в режиме просмотра демонстрации, предложенная Гансом </a:t>
            </a:r>
            <a:r>
              <a:rPr lang="ru-RU" dirty="0" err="1" smtClean="0"/>
              <a:t>Хофманом</a:t>
            </a:r>
            <a:r>
              <a:rPr lang="ru-RU" dirty="0" smtClean="0"/>
              <a:t> (</a:t>
            </a:r>
            <a:r>
              <a:rPr lang="ru-RU" dirty="0" err="1" smtClean="0"/>
              <a:t>Hans</a:t>
            </a:r>
            <a:r>
              <a:rPr lang="ru-RU" dirty="0" smtClean="0"/>
              <a:t> </a:t>
            </a:r>
            <a:r>
              <a:rPr lang="ru-RU" dirty="0" err="1" smtClean="0"/>
              <a:t>Werner</a:t>
            </a:r>
            <a:r>
              <a:rPr lang="ru-RU" dirty="0" smtClean="0"/>
              <a:t> </a:t>
            </a:r>
            <a:r>
              <a:rPr lang="ru-RU" dirty="0" err="1" smtClean="0"/>
              <a:t>Hofmann</a:t>
            </a:r>
            <a:r>
              <a:rPr lang="ru-RU" dirty="0" smtClean="0"/>
              <a:t> </a:t>
            </a:r>
            <a:r>
              <a:rPr lang="en-US" dirty="0" smtClean="0"/>
              <a:t>hw@lemitec.de</a:t>
            </a:r>
            <a:r>
              <a:rPr lang="ru-RU" smtClean="0"/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544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411560" y="3212976"/>
            <a:ext cx="6400800" cy="648072"/>
          </a:xfrm>
        </p:spPr>
        <p:txBody>
          <a:bodyPr/>
          <a:lstStyle>
            <a:lvl1pPr marL="342900" indent="-342900" algn="ctr">
              <a:spcBef>
                <a:spcPct val="20000"/>
              </a:spcBef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ru-RU" sz="3200" dirty="0" smtClean="0">
                <a:latin typeface="Arial" charset="0"/>
              </a:rPr>
              <a:t>по предмету, теме</a:t>
            </a:r>
            <a:endParaRPr lang="ru-RU" sz="3200" dirty="0">
              <a:latin typeface="Arial" charset="0"/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дание и отве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276672" y="198120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1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Содержимое 2"/>
          <p:cNvSpPr>
            <a:spLocks noGrp="1"/>
          </p:cNvSpPr>
          <p:nvPr>
            <p:ph idx="13" hasCustomPrompt="1"/>
          </p:nvPr>
        </p:nvSpPr>
        <p:spPr>
          <a:xfrm>
            <a:off x="1276672" y="2615164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2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4" hasCustomPrompt="1"/>
          </p:nvPr>
        </p:nvSpPr>
        <p:spPr>
          <a:xfrm>
            <a:off x="1276672" y="3249128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3</a:t>
            </a:r>
          </a:p>
        </p:txBody>
      </p:sp>
      <p:sp>
        <p:nvSpPr>
          <p:cNvPr id="9" name="Содержимое 2"/>
          <p:cNvSpPr>
            <a:spLocks noGrp="1"/>
          </p:cNvSpPr>
          <p:nvPr>
            <p:ph idx="15" hasCustomPrompt="1"/>
          </p:nvPr>
        </p:nvSpPr>
        <p:spPr>
          <a:xfrm>
            <a:off x="1276672" y="3883092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4</a:t>
            </a:r>
          </a:p>
        </p:txBody>
      </p:sp>
      <p:sp>
        <p:nvSpPr>
          <p:cNvPr id="10" name="Содержимое 2"/>
          <p:cNvSpPr>
            <a:spLocks noGrp="1"/>
          </p:cNvSpPr>
          <p:nvPr>
            <p:ph idx="16" hasCustomPrompt="1"/>
          </p:nvPr>
        </p:nvSpPr>
        <p:spPr>
          <a:xfrm>
            <a:off x="1276672" y="4517056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5</a:t>
            </a:r>
          </a:p>
        </p:txBody>
      </p:sp>
      <p:sp>
        <p:nvSpPr>
          <p:cNvPr id="11" name="Содержимое 2"/>
          <p:cNvSpPr>
            <a:spLocks noGrp="1"/>
          </p:cNvSpPr>
          <p:nvPr>
            <p:ph idx="17" hasCustomPrompt="1"/>
          </p:nvPr>
        </p:nvSpPr>
        <p:spPr>
          <a:xfrm>
            <a:off x="1276672" y="515102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еремещаемые объе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9580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Ввод отве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1"/>
            <a:ext cx="7704856" cy="3240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04856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9003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Информацион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66800" y="304800"/>
            <a:ext cx="7543800" cy="1431925"/>
          </a:xfrm>
        </p:spPr>
        <p:txBody>
          <a:bodyPr anchor="t"/>
          <a:lstStyle>
            <a:lvl1pPr>
              <a:defRPr b="0"/>
            </a:lvl1pPr>
          </a:lstStyle>
          <a:p>
            <a:r>
              <a:rPr lang="ru-RU" dirty="0" smtClean="0"/>
              <a:t>Текст заголовка</a:t>
            </a:r>
            <a:endParaRPr lang="ru-RU" dirty="0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0"/>
            <a:ext cx="7643192" cy="39604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19811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7168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68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7168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05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69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0131662-8875-4E84-BC6B-F057167AD8AA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7169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169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0.xml"/><Relationship Id="rId2" Type="http://schemas.openxmlformats.org/officeDocument/2006/relationships/tags" Target="../tags/tag10.xml"/><Relationship Id="rId1" Type="http://schemas.openxmlformats.org/officeDocument/2006/relationships/vmlDrawing" Target="../drawings/vmlDrawing10.vml"/><Relationship Id="rId4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1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1.vml"/><Relationship Id="rId4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2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2.vml"/><Relationship Id="rId4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3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3.vml"/><Relationship Id="rId4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4.xml"/><Relationship Id="rId2" Type="http://schemas.openxmlformats.org/officeDocument/2006/relationships/tags" Target="../tags/tag14.xml"/><Relationship Id="rId1" Type="http://schemas.openxmlformats.org/officeDocument/2006/relationships/vmlDrawing" Target="../drawings/vmlDrawing14.vml"/><Relationship Id="rId4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5.xml"/><Relationship Id="rId2" Type="http://schemas.openxmlformats.org/officeDocument/2006/relationships/tags" Target="../tags/tag15.xml"/><Relationship Id="rId1" Type="http://schemas.openxmlformats.org/officeDocument/2006/relationships/vmlDrawing" Target="../drawings/vmlDrawing15.vml"/><Relationship Id="rId4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6.xml"/><Relationship Id="rId2" Type="http://schemas.openxmlformats.org/officeDocument/2006/relationships/tags" Target="../tags/tag16.xml"/><Relationship Id="rId1" Type="http://schemas.openxmlformats.org/officeDocument/2006/relationships/vmlDrawing" Target="../drawings/vmlDrawing16.vml"/><Relationship Id="rId4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7.xml"/><Relationship Id="rId2" Type="http://schemas.openxmlformats.org/officeDocument/2006/relationships/tags" Target="../tags/tag17.xml"/><Relationship Id="rId1" Type="http://schemas.openxmlformats.org/officeDocument/2006/relationships/vmlDrawing" Target="../drawings/vmlDrawing17.vml"/><Relationship Id="rId4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8.xml"/><Relationship Id="rId2" Type="http://schemas.openxmlformats.org/officeDocument/2006/relationships/tags" Target="../tags/tag18.xml"/><Relationship Id="rId1" Type="http://schemas.openxmlformats.org/officeDocument/2006/relationships/vmlDrawing" Target="../drawings/vmlDrawing18.vml"/><Relationship Id="rId4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9.xml"/><Relationship Id="rId2" Type="http://schemas.openxmlformats.org/officeDocument/2006/relationships/tags" Target="../tags/tag19.xml"/><Relationship Id="rId1" Type="http://schemas.openxmlformats.org/officeDocument/2006/relationships/vmlDrawing" Target="../drawings/vmlDrawing19.vml"/><Relationship Id="rId4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4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0.xml"/><Relationship Id="rId2" Type="http://schemas.openxmlformats.org/officeDocument/2006/relationships/tags" Target="../tags/tag20.xml"/><Relationship Id="rId1" Type="http://schemas.openxmlformats.org/officeDocument/2006/relationships/vmlDrawing" Target="../drawings/vmlDrawing20.vml"/><Relationship Id="rId4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1.xml"/><Relationship Id="rId2" Type="http://schemas.openxmlformats.org/officeDocument/2006/relationships/tags" Target="../tags/tag21.xml"/><Relationship Id="rId1" Type="http://schemas.openxmlformats.org/officeDocument/2006/relationships/vmlDrawing" Target="../drawings/vmlDrawing21.vml"/><Relationship Id="rId4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3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4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4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4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5.xml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4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6.xml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4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7.xml"/><Relationship Id="rId2" Type="http://schemas.openxmlformats.org/officeDocument/2006/relationships/tags" Target="../tags/tag7.xml"/><Relationship Id="rId1" Type="http://schemas.openxmlformats.org/officeDocument/2006/relationships/vmlDrawing" Target="../drawings/vmlDrawing7.vml"/><Relationship Id="rId4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8.xml"/><Relationship Id="rId2" Type="http://schemas.openxmlformats.org/officeDocument/2006/relationships/tags" Target="../tags/tag8.xml"/><Relationship Id="rId1" Type="http://schemas.openxmlformats.org/officeDocument/2006/relationships/vmlDrawing" Target="../drawings/vmlDrawing8.vml"/><Relationship Id="rId4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9.xml"/><Relationship Id="rId2" Type="http://schemas.openxmlformats.org/officeDocument/2006/relationships/tags" Target="../tags/tag9.xml"/><Relationship Id="rId1" Type="http://schemas.openxmlformats.org/officeDocument/2006/relationships/vmlDrawing" Target="../drawings/vmlDrawing9.vml"/><Relationship Id="rId4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Sl_First">
    <p:bg>
      <p:bgPr>
        <a:blipFill dpi="0" rotWithShape="1">
          <a:blip r:embed="rId6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x_min"/>
          <p:cNvSpPr txBox="1">
            <a:spLocks noChangeArrowheads="1"/>
          </p:cNvSpPr>
          <p:nvPr/>
        </p:nvSpPr>
        <p:spPr bwMode="auto">
          <a:xfrm>
            <a:off x="8629650" y="6441306"/>
            <a:ext cx="4318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dirty="0">
                <a:solidFill>
                  <a:schemeClr val="bg2"/>
                </a:solidFill>
                <a:latin typeface="Arial" charset="0"/>
              </a:rPr>
              <a:t>мин.</a:t>
            </a:r>
          </a:p>
        </p:txBody>
      </p:sp>
      <p:sp>
        <p:nvSpPr>
          <p:cNvPr id="4" name="Out_Tim"/>
          <p:cNvSpPr txBox="1">
            <a:spLocks noChangeArrowheads="1"/>
          </p:cNvSpPr>
          <p:nvPr/>
        </p:nvSpPr>
        <p:spPr bwMode="auto">
          <a:xfrm>
            <a:off x="8053388" y="6385743"/>
            <a:ext cx="503237" cy="323850"/>
          </a:xfrm>
          <a:prstGeom prst="rect">
            <a:avLst/>
          </a:prstGeom>
          <a:noFill/>
          <a:ln w="38100" cmpd="dbl">
            <a:solidFill>
              <a:schemeClr val="bg2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chemeClr val="bg2"/>
                </a:solidFill>
                <a:latin typeface="Arial" charset="0"/>
              </a:rPr>
              <a:t>10</a:t>
            </a:r>
            <a:endParaRPr lang="ru-RU" b="1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5" name="Tx_Tim"/>
          <p:cNvSpPr txBox="1">
            <a:spLocks noChangeArrowheads="1"/>
          </p:cNvSpPr>
          <p:nvPr/>
        </p:nvSpPr>
        <p:spPr bwMode="auto">
          <a:xfrm>
            <a:off x="6012000" y="6441306"/>
            <a:ext cx="1872000" cy="215444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dirty="0">
                <a:solidFill>
                  <a:schemeClr val="bg2"/>
                </a:solidFill>
                <a:latin typeface="Arial" charset="0"/>
              </a:rPr>
              <a:t>Время тестирования</a:t>
            </a:r>
          </a:p>
        </p:txBody>
      </p:sp>
      <p:sp>
        <p:nvSpPr>
          <p:cNvPr id="6" name="Dalee">
            <a:hlinkClick r:id="" action="ppaction://macro?name=Pusk" highlightClick="1"/>
          </p:cNvPr>
          <p:cNvSpPr>
            <a:spLocks noChangeArrowheads="1"/>
          </p:cNvSpPr>
          <p:nvPr/>
        </p:nvSpPr>
        <p:spPr bwMode="auto">
          <a:xfrm>
            <a:off x="3348000" y="6378600"/>
            <a:ext cx="2340000" cy="338137"/>
          </a:xfrm>
          <a:prstGeom prst="actionButtonBlank">
            <a:avLst/>
          </a:prstGeom>
          <a:noFill/>
          <a:ln w="31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>
                <a:solidFill>
                  <a:schemeClr val="bg2"/>
                </a:solidFill>
                <a:latin typeface="Arial" charset="0"/>
                <a:cs typeface="Arial" charset="0"/>
                <a:sym typeface="Webdings" pitchFamily="18" charset="2"/>
              </a:rPr>
              <a:t>Начать тестирование</a:t>
            </a:r>
          </a:p>
        </p:txBody>
      </p:sp>
      <p:sp>
        <p:nvSpPr>
          <p:cNvPr id="7" name="Out_Zd"/>
          <p:cNvSpPr txBox="1">
            <a:spLocks noChangeArrowheads="1"/>
          </p:cNvSpPr>
          <p:nvPr/>
        </p:nvSpPr>
        <p:spPr bwMode="auto">
          <a:xfrm>
            <a:off x="1835150" y="6385743"/>
            <a:ext cx="503238" cy="323850"/>
          </a:xfrm>
          <a:prstGeom prst="rect">
            <a:avLst/>
          </a:prstGeom>
          <a:noFill/>
          <a:ln w="38100" cmpd="dbl">
            <a:solidFill>
              <a:schemeClr val="bg2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bg2"/>
                </a:solidFill>
                <a:latin typeface="Arial" charset="0"/>
              </a:rPr>
              <a:t>20</a:t>
            </a:r>
            <a:endParaRPr lang="ru-RU" b="1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8" name="Tx_Zd"/>
          <p:cNvSpPr txBox="1">
            <a:spLocks noChangeArrowheads="1"/>
          </p:cNvSpPr>
          <p:nvPr/>
        </p:nvSpPr>
        <p:spPr bwMode="auto">
          <a:xfrm>
            <a:off x="359999" y="6441306"/>
            <a:ext cx="1296000" cy="215444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dirty="0">
                <a:solidFill>
                  <a:schemeClr val="bg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9" name="Text FI"/>
          <p:cNvSpPr txBox="1">
            <a:spLocks noChangeArrowheads="1"/>
          </p:cNvSpPr>
          <p:nvPr/>
        </p:nvSpPr>
        <p:spPr bwMode="auto">
          <a:xfrm>
            <a:off x="3300413" y="5156200"/>
            <a:ext cx="2520950" cy="237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dirty="0">
                <a:solidFill>
                  <a:srgbClr val="660066"/>
                </a:solidFill>
                <a:latin typeface="Arial" charset="0"/>
              </a:rPr>
              <a:t>Введите фамилию и имя</a:t>
            </a:r>
          </a:p>
        </p:txBody>
      </p:sp>
    </p:spTree>
    <p:custDataLst>
      <p:tags r:id="rId2"/>
    </p:custDataLst>
    <p:controls>
      <p:control spid="1086" name="TextBox1" r:id="rId3" imgW="2952720" imgH="285840"/>
    </p:controls>
    <p:extLst>
      <p:ext uri="{BB962C8B-B14F-4D97-AF65-F5344CB8AC3E}">
        <p14:creationId xmlns="" xmlns:p14="http://schemas.microsoft.com/office/powerpoint/2010/main" val="21041193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  <a:solidFill>
            <a:srgbClr val="660066"/>
          </a:solidFill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bg2"/>
            </a:solidFill>
            <a:ln>
              <a:solidFill>
                <a:srgbClr val="800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rgbClr val="660066"/>
          </a:solidFill>
          <a:ln w="38100" cmpd="dbl">
            <a:solidFill>
              <a:schemeClr val="bg2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noFill/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bg2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57290" y="6429396"/>
            <a:ext cx="504190" cy="289823"/>
          </a:xfrm>
          <a:prstGeom prst="rect">
            <a:avLst/>
          </a:prstGeom>
          <a:solidFill>
            <a:srgbClr val="660066"/>
          </a:solidFill>
          <a:ln w="38100" cmpd="dbl">
            <a:solidFill>
              <a:schemeClr val="bg2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bg2"/>
                </a:solidFill>
                <a:latin typeface="Arial"/>
              </a:rPr>
              <a:t>9</a:t>
            </a:r>
            <a:endParaRPr lang="ru-RU" b="1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0034" y="6500834"/>
            <a:ext cx="762000" cy="21544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vert="horz" lIns="0" tIns="0" rIns="0" bIns="0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chemeClr val="bg2"/>
                </a:solidFill>
                <a:latin typeface="Arial"/>
              </a:rPr>
              <a:t>Задание</a:t>
            </a:r>
            <a:endParaRPr lang="ru-RU" sz="14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928794" y="6500834"/>
            <a:ext cx="684000" cy="21544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vert="horz" wrap="square" lIns="0" tIns="0" rIns="0" bIns="0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chemeClr val="bg2"/>
                </a:solidFill>
                <a:latin typeface="Arial"/>
              </a:rPr>
              <a:t>1 балл</a:t>
            </a:r>
            <a:endParaRPr lang="ru-RU" sz="14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14282" y="5429264"/>
            <a:ext cx="2660652" cy="461665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algn="r"/>
            <a:r>
              <a:rPr lang="ru-RU" sz="2400" i="1" dirty="0" smtClean="0">
                <a:solidFill>
                  <a:srgbClr val="660066"/>
                </a:solidFill>
                <a:latin typeface="Arial"/>
              </a:rPr>
              <a:t>Введите ответ:</a:t>
            </a:r>
            <a:endParaRPr lang="ru-RU" sz="2400" i="1" dirty="0">
              <a:solidFill>
                <a:srgbClr val="660066"/>
              </a:solidFill>
              <a:latin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0034" y="2786058"/>
            <a:ext cx="81439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(35)Это понимать надо!</a:t>
            </a:r>
            <a:endParaRPr lang="ru-RU" sz="2800" dirty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643042" y="571480"/>
            <a:ext cx="70009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Выпишите </a:t>
            </a:r>
            <a:r>
              <a:rPr lang="ru-RU" sz="2400" b="1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грамматическую основу </a:t>
            </a:r>
            <a:r>
              <a:rPr lang="ru-RU" sz="240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предложения 35</a:t>
            </a:r>
            <a:endParaRPr lang="ru-RU" sz="2400" dirty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2"/>
    </p:custDataLst>
    <p:controls>
      <p:control spid="31746" name="KAN_1" r:id="rId3" imgW="5905440" imgH="4478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  <a:solidFill>
            <a:srgbClr val="660066"/>
          </a:solidFill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bg2"/>
            </a:solidFill>
            <a:ln>
              <a:solidFill>
                <a:srgbClr val="800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rgbClr val="660066"/>
          </a:solidFill>
          <a:ln w="38100" cmpd="dbl">
            <a:solidFill>
              <a:schemeClr val="bg2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noFill/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bg2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57290" y="6429396"/>
            <a:ext cx="504190" cy="289823"/>
          </a:xfrm>
          <a:prstGeom prst="rect">
            <a:avLst/>
          </a:prstGeom>
          <a:solidFill>
            <a:srgbClr val="660066"/>
          </a:solidFill>
          <a:ln w="38100" cmpd="dbl">
            <a:solidFill>
              <a:schemeClr val="bg2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bg2"/>
                </a:solidFill>
                <a:latin typeface="Arial"/>
              </a:rPr>
              <a:t>10</a:t>
            </a:r>
            <a:endParaRPr lang="ru-RU" b="1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0034" y="6500834"/>
            <a:ext cx="762000" cy="21544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vert="horz" lIns="0" tIns="0" rIns="0" bIns="0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chemeClr val="bg2"/>
                </a:solidFill>
                <a:latin typeface="Arial"/>
              </a:rPr>
              <a:t>Задание</a:t>
            </a:r>
            <a:endParaRPr lang="ru-RU" sz="14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928794" y="6500834"/>
            <a:ext cx="684000" cy="21544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vert="horz" wrap="square" lIns="0" tIns="0" rIns="0" bIns="0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chemeClr val="bg2"/>
                </a:solidFill>
                <a:latin typeface="Arial"/>
              </a:rPr>
              <a:t>1 балл</a:t>
            </a:r>
            <a:endParaRPr lang="ru-RU" sz="14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14282" y="5429264"/>
            <a:ext cx="2660652" cy="461665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algn="r"/>
            <a:r>
              <a:rPr lang="ru-RU" sz="2400" i="1" dirty="0" smtClean="0">
                <a:solidFill>
                  <a:srgbClr val="660066"/>
                </a:solidFill>
                <a:latin typeface="Arial"/>
              </a:rPr>
              <a:t>Введите ответ:</a:t>
            </a:r>
            <a:endParaRPr lang="ru-RU" sz="2400" i="1" dirty="0">
              <a:solidFill>
                <a:srgbClr val="660066"/>
              </a:solidFill>
              <a:latin typeface="Arial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643042" y="571480"/>
            <a:ext cx="70009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Выпишите </a:t>
            </a:r>
            <a:r>
              <a:rPr lang="ru-RU" sz="2400" b="1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грамматическую основу </a:t>
            </a:r>
            <a:r>
              <a:rPr lang="ru-RU" sz="240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предложения 19</a:t>
            </a:r>
            <a:endParaRPr lang="ru-RU" sz="2400" dirty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57158" y="2643182"/>
            <a:ext cx="83582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/>
            <a:r>
              <a:rPr lang="ru-RU" sz="280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(19)Но меня и так очень любили и баловали в детстве.</a:t>
            </a:r>
            <a:endParaRPr lang="ru-RU" sz="2800" dirty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2"/>
    </p:custDataLst>
    <p:controls>
      <p:control spid="53250" name="KAN_1" r:id="rId3" imgW="5905440" imgH="4478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  <a:solidFill>
            <a:srgbClr val="660066"/>
          </a:solidFill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bg2"/>
            </a:solidFill>
            <a:ln>
              <a:solidFill>
                <a:srgbClr val="800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rgbClr val="660066"/>
          </a:solidFill>
          <a:ln w="38100" cmpd="dbl">
            <a:solidFill>
              <a:schemeClr val="bg2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noFill/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bg2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57290" y="6429396"/>
            <a:ext cx="504190" cy="289823"/>
          </a:xfrm>
          <a:prstGeom prst="rect">
            <a:avLst/>
          </a:prstGeom>
          <a:solidFill>
            <a:srgbClr val="660066"/>
          </a:solidFill>
          <a:ln w="38100" cmpd="dbl">
            <a:solidFill>
              <a:schemeClr val="bg2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bg2"/>
                </a:solidFill>
                <a:latin typeface="Arial"/>
              </a:rPr>
              <a:t>11</a:t>
            </a:r>
            <a:endParaRPr lang="ru-RU" b="1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0034" y="6500834"/>
            <a:ext cx="762000" cy="21544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vert="horz" lIns="0" tIns="0" rIns="0" bIns="0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chemeClr val="bg2"/>
                </a:solidFill>
                <a:latin typeface="Arial"/>
              </a:rPr>
              <a:t>Задание</a:t>
            </a:r>
            <a:endParaRPr lang="ru-RU" sz="14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928794" y="6500834"/>
            <a:ext cx="684000" cy="21544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vert="horz" wrap="square" lIns="0" tIns="0" rIns="0" bIns="0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chemeClr val="bg2"/>
                </a:solidFill>
                <a:latin typeface="Arial"/>
              </a:rPr>
              <a:t>1 балл</a:t>
            </a:r>
            <a:endParaRPr lang="ru-RU" sz="14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14282" y="5429264"/>
            <a:ext cx="2660652" cy="461665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algn="r"/>
            <a:r>
              <a:rPr lang="ru-RU" sz="2400" i="1" dirty="0" smtClean="0">
                <a:solidFill>
                  <a:srgbClr val="660066"/>
                </a:solidFill>
                <a:latin typeface="Arial"/>
              </a:rPr>
              <a:t>Введите ответ:</a:t>
            </a:r>
            <a:endParaRPr lang="ru-RU" sz="2400" i="1" dirty="0">
              <a:solidFill>
                <a:srgbClr val="660066"/>
              </a:solidFill>
              <a:latin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7158" y="2928934"/>
            <a:ext cx="84296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660066"/>
                </a:solidFill>
              </a:rPr>
              <a:t>(20)Облака точно густой, чёрный дым. </a:t>
            </a:r>
            <a:endParaRPr lang="ru-RU" sz="2800" dirty="0">
              <a:solidFill>
                <a:srgbClr val="660066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714480" y="571480"/>
            <a:ext cx="69294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660066"/>
                </a:solidFill>
              </a:rPr>
              <a:t>Выпишите </a:t>
            </a:r>
            <a:r>
              <a:rPr lang="ru-RU" sz="2400" b="1" dirty="0" smtClean="0">
                <a:solidFill>
                  <a:srgbClr val="660066"/>
                </a:solidFill>
              </a:rPr>
              <a:t>грамматическую основу </a:t>
            </a:r>
            <a:r>
              <a:rPr lang="ru-RU" sz="2400" dirty="0" smtClean="0">
                <a:solidFill>
                  <a:srgbClr val="660066"/>
                </a:solidFill>
              </a:rPr>
              <a:t>предложения 20</a:t>
            </a:r>
            <a:endParaRPr lang="ru-RU" sz="2400" dirty="0">
              <a:solidFill>
                <a:srgbClr val="660066"/>
              </a:solidFill>
            </a:endParaRPr>
          </a:p>
        </p:txBody>
      </p:sp>
    </p:spTree>
    <p:custDataLst>
      <p:tags r:id="rId2"/>
    </p:custDataLst>
    <p:controls>
      <p:control spid="34818" name="KAN_1" r:id="rId3" imgW="5905440" imgH="4478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  <a:solidFill>
            <a:srgbClr val="660066"/>
          </a:solidFill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bg2"/>
            </a:solidFill>
            <a:ln>
              <a:solidFill>
                <a:srgbClr val="800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rgbClr val="660066"/>
          </a:solidFill>
          <a:ln w="38100" cmpd="dbl">
            <a:solidFill>
              <a:schemeClr val="bg2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noFill/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bg2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57290" y="6429396"/>
            <a:ext cx="504190" cy="289823"/>
          </a:xfrm>
          <a:prstGeom prst="rect">
            <a:avLst/>
          </a:prstGeom>
          <a:solidFill>
            <a:srgbClr val="660066"/>
          </a:solidFill>
          <a:ln w="38100" cmpd="dbl">
            <a:solidFill>
              <a:schemeClr val="bg2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bg2"/>
                </a:solidFill>
                <a:latin typeface="Arial"/>
              </a:rPr>
              <a:t>12</a:t>
            </a:r>
            <a:endParaRPr lang="ru-RU" b="1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0034" y="6500834"/>
            <a:ext cx="762000" cy="21544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vert="horz" lIns="0" tIns="0" rIns="0" bIns="0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chemeClr val="bg2"/>
                </a:solidFill>
                <a:latin typeface="Arial"/>
              </a:rPr>
              <a:t>Задание</a:t>
            </a:r>
            <a:endParaRPr lang="ru-RU" sz="14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928794" y="6500834"/>
            <a:ext cx="684000" cy="21544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vert="horz" wrap="square" lIns="0" tIns="0" rIns="0" bIns="0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chemeClr val="bg2"/>
                </a:solidFill>
                <a:latin typeface="Arial"/>
              </a:rPr>
              <a:t>1 балл</a:t>
            </a:r>
            <a:endParaRPr lang="ru-RU" sz="14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14282" y="5429264"/>
            <a:ext cx="2660652" cy="461665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algn="r"/>
            <a:r>
              <a:rPr lang="ru-RU" sz="2400" i="1" dirty="0" smtClean="0">
                <a:solidFill>
                  <a:srgbClr val="660066"/>
                </a:solidFill>
                <a:latin typeface="Arial"/>
              </a:rPr>
              <a:t>Введите ответ:</a:t>
            </a:r>
            <a:endParaRPr lang="ru-RU" sz="2400" i="1" dirty="0">
              <a:solidFill>
                <a:srgbClr val="660066"/>
              </a:solidFill>
              <a:latin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5720" y="2786058"/>
            <a:ext cx="8572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(29)Никакой войны для них нет.</a:t>
            </a:r>
            <a:endParaRPr lang="ru-RU" sz="2800" dirty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643042" y="500042"/>
            <a:ext cx="70009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Выпишите </a:t>
            </a:r>
            <a:r>
              <a:rPr lang="ru-RU" sz="2400" b="1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грамматическую основу </a:t>
            </a:r>
            <a:r>
              <a:rPr lang="ru-RU" sz="240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предложения 29</a:t>
            </a:r>
            <a:endParaRPr lang="ru-RU" sz="2400" dirty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2"/>
    </p:custDataLst>
    <p:controls>
      <p:control spid="35842" name="KAN_1" r:id="rId3" imgW="5905440" imgH="4478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  <a:solidFill>
            <a:srgbClr val="660066"/>
          </a:solidFill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bg2"/>
            </a:solidFill>
            <a:ln>
              <a:solidFill>
                <a:srgbClr val="800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rgbClr val="660066"/>
          </a:solidFill>
          <a:ln w="38100" cmpd="dbl">
            <a:solidFill>
              <a:schemeClr val="bg2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noFill/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bg2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57290" y="6429396"/>
            <a:ext cx="504190" cy="289823"/>
          </a:xfrm>
          <a:prstGeom prst="rect">
            <a:avLst/>
          </a:prstGeom>
          <a:solidFill>
            <a:srgbClr val="660066"/>
          </a:solidFill>
          <a:ln w="38100" cmpd="dbl">
            <a:solidFill>
              <a:schemeClr val="bg2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bg2"/>
                </a:solidFill>
                <a:latin typeface="Arial"/>
              </a:rPr>
              <a:t>13</a:t>
            </a:r>
            <a:endParaRPr lang="ru-RU" b="1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0034" y="6500834"/>
            <a:ext cx="762000" cy="21544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vert="horz" lIns="0" tIns="0" rIns="0" bIns="0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chemeClr val="bg2"/>
                </a:solidFill>
                <a:latin typeface="Arial"/>
              </a:rPr>
              <a:t>Задание</a:t>
            </a:r>
            <a:endParaRPr lang="ru-RU" sz="14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928794" y="6500834"/>
            <a:ext cx="684000" cy="21544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vert="horz" wrap="square" lIns="0" tIns="0" rIns="0" bIns="0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chemeClr val="bg2"/>
                </a:solidFill>
                <a:latin typeface="Arial"/>
              </a:rPr>
              <a:t>1 балл</a:t>
            </a:r>
            <a:endParaRPr lang="ru-RU" sz="14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14282" y="5429264"/>
            <a:ext cx="2660652" cy="461665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algn="r"/>
            <a:r>
              <a:rPr lang="ru-RU" sz="2400" i="1" dirty="0" smtClean="0">
                <a:solidFill>
                  <a:srgbClr val="660066"/>
                </a:solidFill>
                <a:latin typeface="Arial"/>
              </a:rPr>
              <a:t>Введите ответ:</a:t>
            </a:r>
            <a:endParaRPr lang="ru-RU" sz="2400" i="1" dirty="0">
              <a:solidFill>
                <a:srgbClr val="660066"/>
              </a:solidFill>
              <a:latin typeface="Arial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57158" y="2714620"/>
            <a:ext cx="85011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/>
            <a:r>
              <a:rPr lang="ru-RU" sz="280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(5)Приятно пахнет ночной влагой, растениями, сырой землёй.</a:t>
            </a:r>
            <a:endParaRPr lang="ru-RU" sz="2800" dirty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643042" y="500042"/>
            <a:ext cx="70009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Выпишите </a:t>
            </a:r>
            <a:r>
              <a:rPr lang="ru-RU" sz="2400" b="1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грамматическую основу </a:t>
            </a:r>
            <a:r>
              <a:rPr lang="ru-RU" sz="240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предложения 5</a:t>
            </a:r>
            <a:endParaRPr lang="ru-RU" sz="2400" dirty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2"/>
    </p:custDataLst>
    <p:controls>
      <p:control spid="38914" name="KAN_1" r:id="rId3" imgW="5905440" imgH="4478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  <a:solidFill>
            <a:srgbClr val="660066"/>
          </a:solidFill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bg2"/>
            </a:solidFill>
            <a:ln>
              <a:solidFill>
                <a:srgbClr val="800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rgbClr val="660066"/>
          </a:solidFill>
          <a:ln w="38100" cmpd="dbl">
            <a:solidFill>
              <a:schemeClr val="bg2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noFill/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bg2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57290" y="6429396"/>
            <a:ext cx="504190" cy="289823"/>
          </a:xfrm>
          <a:prstGeom prst="rect">
            <a:avLst/>
          </a:prstGeom>
          <a:solidFill>
            <a:srgbClr val="660066"/>
          </a:solidFill>
          <a:ln w="38100" cmpd="dbl">
            <a:solidFill>
              <a:schemeClr val="bg2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bg2"/>
                </a:solidFill>
                <a:latin typeface="Arial"/>
              </a:rPr>
              <a:t>14</a:t>
            </a:r>
            <a:endParaRPr lang="ru-RU" b="1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0034" y="6500834"/>
            <a:ext cx="762000" cy="21544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vert="horz" lIns="0" tIns="0" rIns="0" bIns="0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chemeClr val="bg2"/>
                </a:solidFill>
                <a:latin typeface="Arial"/>
              </a:rPr>
              <a:t>Задание</a:t>
            </a:r>
            <a:endParaRPr lang="ru-RU" sz="14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928794" y="6500834"/>
            <a:ext cx="684000" cy="21544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vert="horz" wrap="square" lIns="0" tIns="0" rIns="0" bIns="0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chemeClr val="bg2"/>
                </a:solidFill>
                <a:latin typeface="Arial"/>
              </a:rPr>
              <a:t>1 балл</a:t>
            </a:r>
            <a:endParaRPr lang="ru-RU" sz="14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14282" y="5429264"/>
            <a:ext cx="2660652" cy="461665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algn="r"/>
            <a:r>
              <a:rPr lang="ru-RU" sz="2400" i="1" dirty="0" smtClean="0">
                <a:solidFill>
                  <a:srgbClr val="660066"/>
                </a:solidFill>
                <a:latin typeface="Arial"/>
              </a:rPr>
              <a:t>Введите ответ:</a:t>
            </a:r>
            <a:endParaRPr lang="ru-RU" sz="2400" i="1" dirty="0">
              <a:solidFill>
                <a:srgbClr val="660066"/>
              </a:solidFill>
              <a:latin typeface="Arial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57158" y="2786058"/>
            <a:ext cx="85011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/>
            <a:r>
              <a:rPr lang="ru-RU" sz="280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(19)Шкатулку поставили на стол и в конце концов забыли о ней. </a:t>
            </a:r>
            <a:endParaRPr lang="ru-RU" sz="2800" dirty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643042" y="500042"/>
            <a:ext cx="70009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Выпишите </a:t>
            </a:r>
            <a:r>
              <a:rPr lang="ru-RU" sz="2400" b="1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грамматическую основу </a:t>
            </a:r>
            <a:r>
              <a:rPr lang="ru-RU" sz="240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предложения 19</a:t>
            </a:r>
            <a:endParaRPr lang="ru-RU" sz="2400" dirty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2"/>
    </p:custDataLst>
    <p:controls>
      <p:control spid="39938" name="KAN_1" r:id="rId3" imgW="5905440" imgH="4478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  <a:solidFill>
            <a:srgbClr val="660066"/>
          </a:solidFill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bg2"/>
            </a:solidFill>
            <a:ln>
              <a:solidFill>
                <a:srgbClr val="800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rgbClr val="660066"/>
          </a:solidFill>
          <a:ln w="38100" cmpd="dbl">
            <a:solidFill>
              <a:schemeClr val="bg2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noFill/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bg2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57290" y="6429396"/>
            <a:ext cx="504190" cy="289823"/>
          </a:xfrm>
          <a:prstGeom prst="rect">
            <a:avLst/>
          </a:prstGeom>
          <a:solidFill>
            <a:srgbClr val="660066"/>
          </a:solidFill>
          <a:ln w="38100" cmpd="dbl">
            <a:solidFill>
              <a:schemeClr val="bg2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bg2"/>
                </a:solidFill>
                <a:latin typeface="Arial"/>
              </a:rPr>
              <a:t>15</a:t>
            </a:r>
            <a:endParaRPr lang="ru-RU" b="1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0034" y="6500834"/>
            <a:ext cx="762000" cy="21544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vert="horz" lIns="0" tIns="0" rIns="0" bIns="0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chemeClr val="bg2"/>
                </a:solidFill>
                <a:latin typeface="Arial"/>
              </a:rPr>
              <a:t>Задание</a:t>
            </a:r>
            <a:endParaRPr lang="ru-RU" sz="14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928794" y="6500834"/>
            <a:ext cx="684000" cy="21544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vert="horz" wrap="square" lIns="0" tIns="0" rIns="0" bIns="0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chemeClr val="bg2"/>
                </a:solidFill>
                <a:latin typeface="Arial"/>
              </a:rPr>
              <a:t>1 балл</a:t>
            </a:r>
            <a:endParaRPr lang="ru-RU" sz="14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14282" y="5429264"/>
            <a:ext cx="2660652" cy="461665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algn="r"/>
            <a:r>
              <a:rPr lang="ru-RU" sz="2400" i="1" dirty="0" smtClean="0">
                <a:solidFill>
                  <a:srgbClr val="660066"/>
                </a:solidFill>
                <a:latin typeface="Arial"/>
              </a:rPr>
              <a:t>Введите ответ:</a:t>
            </a:r>
            <a:endParaRPr lang="ru-RU" sz="2400" i="1" dirty="0">
              <a:solidFill>
                <a:srgbClr val="660066"/>
              </a:solidFill>
              <a:latin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5720" y="2857496"/>
            <a:ext cx="85011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(60)В эти минуты не было вокруг меня зла. </a:t>
            </a:r>
            <a:endParaRPr lang="ru-RU" sz="2800" dirty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643042" y="571480"/>
            <a:ext cx="70009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Выпишите </a:t>
            </a:r>
            <a:r>
              <a:rPr lang="ru-RU" sz="2400" b="1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грамматическую основу </a:t>
            </a:r>
            <a:r>
              <a:rPr lang="ru-RU" sz="240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предложения 60</a:t>
            </a:r>
            <a:endParaRPr lang="ru-RU" sz="2400" dirty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2"/>
    </p:custDataLst>
    <p:controls>
      <p:control spid="40962" name="KAN_1" r:id="rId3" imgW="5905440" imgH="4478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  <a:solidFill>
            <a:srgbClr val="660066"/>
          </a:solidFill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bg2"/>
            </a:solidFill>
            <a:ln>
              <a:solidFill>
                <a:srgbClr val="800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rgbClr val="660066"/>
          </a:solidFill>
          <a:ln w="38100" cmpd="dbl">
            <a:solidFill>
              <a:schemeClr val="bg2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noFill/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bg2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57290" y="6429396"/>
            <a:ext cx="504190" cy="289823"/>
          </a:xfrm>
          <a:prstGeom prst="rect">
            <a:avLst/>
          </a:prstGeom>
          <a:solidFill>
            <a:srgbClr val="660066"/>
          </a:solidFill>
          <a:ln w="38100" cmpd="dbl">
            <a:solidFill>
              <a:schemeClr val="bg2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bg2"/>
                </a:solidFill>
                <a:latin typeface="Arial"/>
              </a:rPr>
              <a:t>16</a:t>
            </a:r>
            <a:endParaRPr lang="ru-RU" b="1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0034" y="6500834"/>
            <a:ext cx="762000" cy="21544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vert="horz" lIns="0" tIns="0" rIns="0" bIns="0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chemeClr val="bg2"/>
                </a:solidFill>
                <a:latin typeface="Arial"/>
              </a:rPr>
              <a:t>Задание</a:t>
            </a:r>
            <a:endParaRPr lang="ru-RU" sz="14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928794" y="6500834"/>
            <a:ext cx="684000" cy="21544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vert="horz" wrap="square" lIns="0" tIns="0" rIns="0" bIns="0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chemeClr val="bg2"/>
                </a:solidFill>
                <a:latin typeface="Arial"/>
              </a:rPr>
              <a:t>1 балл</a:t>
            </a:r>
            <a:endParaRPr lang="ru-RU" sz="14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14282" y="5429264"/>
            <a:ext cx="2660652" cy="461665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algn="r"/>
            <a:r>
              <a:rPr lang="ru-RU" sz="2400" i="1" dirty="0" smtClean="0">
                <a:solidFill>
                  <a:srgbClr val="660066"/>
                </a:solidFill>
                <a:latin typeface="Arial"/>
              </a:rPr>
              <a:t>Введите ответ:</a:t>
            </a:r>
            <a:endParaRPr lang="ru-RU" sz="2400" i="1" dirty="0">
              <a:solidFill>
                <a:srgbClr val="660066"/>
              </a:solidFill>
              <a:latin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00034" y="2643182"/>
            <a:ext cx="82868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/>
            <a:r>
              <a:rPr lang="ru-RU" sz="2800" dirty="0" smtClean="0">
                <a:solidFill>
                  <a:srgbClr val="660066"/>
                </a:solidFill>
              </a:rPr>
              <a:t>(12)К третьему году жизни он, по-моему, стал хозяином округи.</a:t>
            </a:r>
            <a:endParaRPr lang="ru-RU" sz="2800" dirty="0">
              <a:solidFill>
                <a:srgbClr val="660066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643042" y="500042"/>
            <a:ext cx="69294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Выпишите </a:t>
            </a:r>
            <a:r>
              <a:rPr lang="ru-RU" sz="2400" b="1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грамматическую основу </a:t>
            </a:r>
            <a:r>
              <a:rPr lang="ru-RU" sz="240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предложения 12</a:t>
            </a:r>
            <a:endParaRPr lang="ru-RU" sz="2400" dirty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2"/>
    </p:custDataLst>
    <p:controls>
      <p:control spid="43010" name="KAN_1" r:id="rId3" imgW="5905440" imgH="4478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  <a:solidFill>
            <a:srgbClr val="660066"/>
          </a:solidFill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bg2"/>
            </a:solidFill>
            <a:ln>
              <a:solidFill>
                <a:srgbClr val="800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rgbClr val="660066"/>
          </a:solidFill>
          <a:ln w="38100" cmpd="dbl">
            <a:solidFill>
              <a:schemeClr val="bg2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noFill/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bg2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57290" y="6429396"/>
            <a:ext cx="504190" cy="289823"/>
          </a:xfrm>
          <a:prstGeom prst="rect">
            <a:avLst/>
          </a:prstGeom>
          <a:solidFill>
            <a:srgbClr val="660066"/>
          </a:solidFill>
          <a:ln w="38100" cmpd="dbl">
            <a:solidFill>
              <a:schemeClr val="bg2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bg2"/>
                </a:solidFill>
                <a:latin typeface="Arial"/>
              </a:rPr>
              <a:t>17</a:t>
            </a:r>
            <a:endParaRPr lang="ru-RU" b="1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0034" y="6500834"/>
            <a:ext cx="762000" cy="21544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vert="horz" lIns="0" tIns="0" rIns="0" bIns="0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chemeClr val="bg2"/>
                </a:solidFill>
                <a:latin typeface="Arial"/>
              </a:rPr>
              <a:t>Задание</a:t>
            </a:r>
            <a:endParaRPr lang="ru-RU" sz="14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928794" y="6500834"/>
            <a:ext cx="684000" cy="21544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vert="horz" wrap="square" lIns="0" tIns="0" rIns="0" bIns="0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chemeClr val="bg2"/>
                </a:solidFill>
                <a:latin typeface="Arial"/>
              </a:rPr>
              <a:t>1 балл</a:t>
            </a:r>
            <a:endParaRPr lang="ru-RU" sz="14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14282" y="5429264"/>
            <a:ext cx="2660652" cy="461665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algn="r"/>
            <a:r>
              <a:rPr lang="ru-RU" sz="2400" i="1" dirty="0" smtClean="0">
                <a:solidFill>
                  <a:srgbClr val="660066"/>
                </a:solidFill>
                <a:latin typeface="Arial"/>
              </a:rPr>
              <a:t>Введите ответ:</a:t>
            </a:r>
            <a:endParaRPr lang="ru-RU" sz="2400" i="1" dirty="0">
              <a:solidFill>
                <a:srgbClr val="660066"/>
              </a:solidFill>
              <a:latin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8596" y="2928934"/>
            <a:ext cx="82868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(44)Из-за этого всем не верить?</a:t>
            </a:r>
            <a:endParaRPr lang="ru-RU" sz="2800" dirty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643042" y="571480"/>
            <a:ext cx="70009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Выпишите </a:t>
            </a:r>
            <a:r>
              <a:rPr lang="ru-RU" sz="2400" b="1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грамматическую основу </a:t>
            </a:r>
            <a:r>
              <a:rPr lang="ru-RU" sz="240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предложения 44</a:t>
            </a:r>
            <a:endParaRPr lang="ru-RU" sz="2400" dirty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2"/>
    </p:custDataLst>
    <p:controls>
      <p:control spid="44034" name="KAN_1" r:id="rId3" imgW="5905440" imgH="4478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  <a:solidFill>
            <a:srgbClr val="660066"/>
          </a:solidFill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bg2"/>
            </a:solidFill>
            <a:ln>
              <a:solidFill>
                <a:srgbClr val="800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rgbClr val="660066"/>
          </a:solidFill>
          <a:ln w="38100" cmpd="dbl">
            <a:solidFill>
              <a:schemeClr val="bg2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noFill/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bg2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57290" y="6429396"/>
            <a:ext cx="504190" cy="289823"/>
          </a:xfrm>
          <a:prstGeom prst="rect">
            <a:avLst/>
          </a:prstGeom>
          <a:solidFill>
            <a:srgbClr val="660066"/>
          </a:solidFill>
          <a:ln w="38100" cmpd="dbl">
            <a:solidFill>
              <a:schemeClr val="bg2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bg2"/>
                </a:solidFill>
                <a:latin typeface="Arial"/>
              </a:rPr>
              <a:t>18</a:t>
            </a:r>
            <a:endParaRPr lang="ru-RU" b="1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0034" y="6500834"/>
            <a:ext cx="762000" cy="21544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vert="horz" lIns="0" tIns="0" rIns="0" bIns="0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chemeClr val="bg2"/>
                </a:solidFill>
                <a:latin typeface="Arial"/>
              </a:rPr>
              <a:t>Задание</a:t>
            </a:r>
            <a:endParaRPr lang="ru-RU" sz="14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928794" y="6500834"/>
            <a:ext cx="684000" cy="21544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vert="horz" wrap="square" lIns="0" tIns="0" rIns="0" bIns="0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chemeClr val="bg2"/>
                </a:solidFill>
                <a:latin typeface="Arial"/>
              </a:rPr>
              <a:t>1 балл</a:t>
            </a:r>
            <a:endParaRPr lang="ru-RU" sz="14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14282" y="5429264"/>
            <a:ext cx="2660652" cy="461665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algn="r"/>
            <a:r>
              <a:rPr lang="ru-RU" sz="2400" i="1" dirty="0" smtClean="0">
                <a:solidFill>
                  <a:srgbClr val="660066"/>
                </a:solidFill>
                <a:latin typeface="Arial"/>
              </a:rPr>
              <a:t>Введите ответ:</a:t>
            </a:r>
            <a:endParaRPr lang="ru-RU" sz="2400" i="1" dirty="0">
              <a:solidFill>
                <a:srgbClr val="660066"/>
              </a:solidFill>
              <a:latin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714480" y="2643182"/>
            <a:ext cx="62712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(5)А фамилия у него была Денисов. </a:t>
            </a:r>
            <a:endParaRPr lang="ru-RU" sz="2800" dirty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643042" y="571480"/>
            <a:ext cx="69294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Выпишите </a:t>
            </a:r>
            <a:r>
              <a:rPr lang="ru-RU" sz="2400" b="1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грамматическую основу </a:t>
            </a:r>
            <a:r>
              <a:rPr lang="ru-RU" sz="240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предложения 5</a:t>
            </a:r>
            <a:endParaRPr lang="ru-RU" sz="2400" dirty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2"/>
    </p:custDataLst>
    <p:controls>
      <p:control spid="45058" name="KAN_1" r:id="rId3" imgW="5905440" imgH="4478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  <a:solidFill>
            <a:srgbClr val="660066"/>
          </a:solidFill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bg2"/>
            </a:solidFill>
            <a:ln>
              <a:solidFill>
                <a:srgbClr val="800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rgbClr val="660066"/>
          </a:solidFill>
          <a:ln w="38100" cmpd="dbl">
            <a:solidFill>
              <a:schemeClr val="bg2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noFill/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bg2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57290" y="6429396"/>
            <a:ext cx="504190" cy="289823"/>
          </a:xfrm>
          <a:prstGeom prst="rect">
            <a:avLst/>
          </a:prstGeom>
          <a:solidFill>
            <a:srgbClr val="660066"/>
          </a:solidFill>
          <a:ln w="38100" cmpd="dbl">
            <a:solidFill>
              <a:schemeClr val="bg2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bg2"/>
                </a:solidFill>
                <a:latin typeface="Arial"/>
              </a:rPr>
              <a:t>1</a:t>
            </a:r>
            <a:endParaRPr lang="ru-RU" b="1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0034" y="6500834"/>
            <a:ext cx="762000" cy="21544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vert="horz" lIns="0" tIns="0" rIns="0" bIns="0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chemeClr val="bg2"/>
                </a:solidFill>
                <a:latin typeface="Arial"/>
              </a:rPr>
              <a:t>Задание</a:t>
            </a:r>
            <a:endParaRPr lang="ru-RU" sz="14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928794" y="6500834"/>
            <a:ext cx="684000" cy="21544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vert="horz" wrap="square" lIns="0" tIns="0" rIns="0" bIns="0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chemeClr val="bg2"/>
                </a:solidFill>
                <a:latin typeface="Arial"/>
              </a:rPr>
              <a:t>1 балл</a:t>
            </a:r>
            <a:endParaRPr lang="ru-RU" sz="14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14282" y="5429264"/>
            <a:ext cx="2660652" cy="461665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algn="r"/>
            <a:r>
              <a:rPr lang="ru-RU" sz="2400" i="1" dirty="0" smtClean="0">
                <a:solidFill>
                  <a:srgbClr val="660066"/>
                </a:solidFill>
                <a:latin typeface="Arial"/>
              </a:rPr>
              <a:t>Введите ответ:</a:t>
            </a:r>
            <a:endParaRPr lang="ru-RU" sz="2400" i="1" dirty="0">
              <a:solidFill>
                <a:srgbClr val="660066"/>
              </a:solidFill>
              <a:latin typeface="Arial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643042" y="571480"/>
            <a:ext cx="70009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Выпишите </a:t>
            </a:r>
            <a:r>
              <a:rPr lang="ru-RU" sz="2400" b="1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грамматическую основу </a:t>
            </a:r>
            <a:r>
              <a:rPr lang="ru-RU" sz="240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предложения 13</a:t>
            </a:r>
            <a:endParaRPr lang="ru-RU" sz="2400" dirty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4282" y="2786058"/>
            <a:ext cx="85011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(13)Случилось это в Англии.</a:t>
            </a:r>
            <a:endParaRPr lang="ru-RU" sz="2800" dirty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2"/>
    </p:custDataLst>
    <p:controls>
      <p:control spid="10242" name="KAN_1" r:id="rId3" imgW="5905440" imgH="4478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  <a:solidFill>
            <a:srgbClr val="660066"/>
          </a:solidFill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bg2"/>
            </a:solidFill>
            <a:ln>
              <a:solidFill>
                <a:srgbClr val="800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rgbClr val="660066"/>
          </a:solidFill>
          <a:ln w="38100" cmpd="dbl">
            <a:solidFill>
              <a:schemeClr val="bg2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noFill/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bg2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57290" y="6429396"/>
            <a:ext cx="504190" cy="289823"/>
          </a:xfrm>
          <a:prstGeom prst="rect">
            <a:avLst/>
          </a:prstGeom>
          <a:solidFill>
            <a:srgbClr val="660066"/>
          </a:solidFill>
          <a:ln w="38100" cmpd="dbl">
            <a:solidFill>
              <a:schemeClr val="bg2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bg2"/>
                </a:solidFill>
                <a:latin typeface="Arial"/>
              </a:rPr>
              <a:t>19</a:t>
            </a:r>
            <a:endParaRPr lang="ru-RU" b="1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0034" y="6500834"/>
            <a:ext cx="762000" cy="21544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vert="horz" lIns="0" tIns="0" rIns="0" bIns="0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chemeClr val="bg2"/>
                </a:solidFill>
                <a:latin typeface="Arial"/>
              </a:rPr>
              <a:t>Задание</a:t>
            </a:r>
            <a:endParaRPr lang="ru-RU" sz="14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928794" y="6500834"/>
            <a:ext cx="684000" cy="21544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vert="horz" wrap="square" lIns="0" tIns="0" rIns="0" bIns="0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chemeClr val="bg2"/>
                </a:solidFill>
                <a:latin typeface="Arial"/>
              </a:rPr>
              <a:t>1 балл</a:t>
            </a:r>
            <a:endParaRPr lang="ru-RU" sz="14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14282" y="5429264"/>
            <a:ext cx="2660652" cy="461665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algn="r"/>
            <a:r>
              <a:rPr lang="ru-RU" sz="2400" i="1" dirty="0" smtClean="0">
                <a:solidFill>
                  <a:srgbClr val="660066"/>
                </a:solidFill>
                <a:latin typeface="Arial"/>
              </a:rPr>
              <a:t>Введите ответ:</a:t>
            </a:r>
            <a:endParaRPr lang="ru-RU" sz="2400" i="1" dirty="0">
              <a:solidFill>
                <a:srgbClr val="660066"/>
              </a:solidFill>
              <a:latin typeface="Arial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8596" y="2928934"/>
            <a:ext cx="83582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(24)Только знай: подхалимов нигде не любят!</a:t>
            </a:r>
            <a:endParaRPr lang="ru-RU" sz="2800" dirty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643042" y="571480"/>
            <a:ext cx="69294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Выпишите </a:t>
            </a:r>
            <a:r>
              <a:rPr lang="ru-RU" sz="2400" b="1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грамматические основы </a:t>
            </a:r>
            <a:r>
              <a:rPr lang="ru-RU" sz="240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предложения 24</a:t>
            </a:r>
            <a:endParaRPr lang="ru-RU" sz="2400" dirty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2"/>
    </p:custDataLst>
    <p:controls>
      <p:control spid="47106" name="KAN_1" r:id="rId3" imgW="5905440" imgH="4478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  <a:solidFill>
            <a:srgbClr val="660066"/>
          </a:solidFill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bg2"/>
            </a:solidFill>
            <a:ln>
              <a:solidFill>
                <a:srgbClr val="800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rgbClr val="660066"/>
          </a:solidFill>
          <a:ln w="38100" cmpd="dbl">
            <a:solidFill>
              <a:schemeClr val="bg2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noFill/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bg2"/>
                </a:solidFill>
                <a:latin typeface="Arial"/>
              </a:rPr>
              <a:t>Итоги</a:t>
            </a:r>
            <a:endParaRPr lang="ru-RU" sz="1400" b="1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57290" y="6429396"/>
            <a:ext cx="504190" cy="289823"/>
          </a:xfrm>
          <a:prstGeom prst="rect">
            <a:avLst/>
          </a:prstGeom>
          <a:solidFill>
            <a:srgbClr val="660066"/>
          </a:solidFill>
          <a:ln w="38100" cmpd="dbl">
            <a:solidFill>
              <a:schemeClr val="bg2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bg2"/>
                </a:solidFill>
                <a:latin typeface="Arial"/>
              </a:rPr>
              <a:t>20</a:t>
            </a:r>
            <a:endParaRPr lang="ru-RU" b="1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0034" y="6500834"/>
            <a:ext cx="762000" cy="21544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vert="horz" lIns="0" tIns="0" rIns="0" bIns="0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chemeClr val="bg2"/>
                </a:solidFill>
                <a:latin typeface="Arial"/>
              </a:rPr>
              <a:t>Задание</a:t>
            </a:r>
            <a:endParaRPr lang="ru-RU" sz="14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928794" y="6500834"/>
            <a:ext cx="684000" cy="21544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vert="horz" wrap="square" lIns="0" tIns="0" rIns="0" bIns="0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chemeClr val="bg2"/>
                </a:solidFill>
                <a:latin typeface="Arial"/>
              </a:rPr>
              <a:t>1 балл</a:t>
            </a:r>
            <a:endParaRPr lang="ru-RU" sz="14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14282" y="5429264"/>
            <a:ext cx="2660652" cy="461665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algn="r"/>
            <a:r>
              <a:rPr lang="ru-RU" sz="2400" i="1" dirty="0" smtClean="0">
                <a:solidFill>
                  <a:srgbClr val="660066"/>
                </a:solidFill>
                <a:latin typeface="Arial"/>
              </a:rPr>
              <a:t>Введите ответ:</a:t>
            </a:r>
            <a:endParaRPr lang="ru-RU" sz="2400" i="1" dirty="0">
              <a:solidFill>
                <a:srgbClr val="660066"/>
              </a:solidFill>
              <a:latin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7158" y="2714620"/>
            <a:ext cx="85011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(2)Снегу навалило до половины валенка. </a:t>
            </a:r>
            <a:endParaRPr lang="ru-RU" sz="2800" dirty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643042" y="571480"/>
            <a:ext cx="69294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Выпишите </a:t>
            </a:r>
            <a:r>
              <a:rPr lang="ru-RU" sz="2400" b="1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грамматическую основу </a:t>
            </a:r>
            <a:r>
              <a:rPr lang="ru-RU" sz="240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предложения 2</a:t>
            </a:r>
            <a:endParaRPr lang="ru-RU" sz="2400" dirty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2"/>
    </p:custDataLst>
    <p:controls>
      <p:control spid="54274" name="KAN_1" r:id="rId3" imgW="5905440" imgH="4478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Sl_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ut_Tim"/>
          <p:cNvSpPr txBox="1">
            <a:spLocks noChangeArrowheads="1"/>
          </p:cNvSpPr>
          <p:nvPr/>
        </p:nvSpPr>
        <p:spPr bwMode="auto">
          <a:xfrm>
            <a:off x="8101013" y="6436711"/>
            <a:ext cx="647700" cy="221866"/>
          </a:xfrm>
          <a:prstGeom prst="rect">
            <a:avLst/>
          </a:prstGeom>
          <a:noFill/>
          <a:ln w="38100" cmpd="dbl">
            <a:solidFill>
              <a:schemeClr val="bg2"/>
            </a:solidFill>
            <a:miter lim="800000"/>
            <a:headEnd/>
            <a:tailEnd/>
          </a:ln>
        </p:spPr>
        <p:txBody>
          <a:bodyPr lIns="18000" tIns="10800" rIns="18000" bIns="1080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4" name="Tx_Tim"/>
          <p:cNvSpPr txBox="1">
            <a:spLocks noChangeArrowheads="1"/>
          </p:cNvSpPr>
          <p:nvPr/>
        </p:nvSpPr>
        <p:spPr bwMode="auto">
          <a:xfrm>
            <a:off x="6192000" y="6440488"/>
            <a:ext cx="1728787" cy="215444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dirty="0">
                <a:solidFill>
                  <a:schemeClr val="bg2"/>
                </a:solidFill>
                <a:latin typeface="Arial" charset="0"/>
              </a:rPr>
              <a:t>Затрачено времени</a:t>
            </a:r>
          </a:p>
        </p:txBody>
      </p:sp>
      <p:sp>
        <p:nvSpPr>
          <p:cNvPr id="5" name="Exit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716463" y="6384925"/>
            <a:ext cx="863600" cy="323850"/>
          </a:xfrm>
          <a:prstGeom prst="actionButtonBlank">
            <a:avLst/>
          </a:prstGeom>
          <a:noFill/>
          <a:ln w="31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bg2"/>
                </a:solidFill>
                <a:latin typeface="Arial" charset="0"/>
              </a:rPr>
              <a:t>Выход</a:t>
            </a:r>
            <a:endParaRPr lang="ru-RU" sz="1400" b="1" dirty="0">
              <a:solidFill>
                <a:schemeClr val="bg2"/>
              </a:solidFill>
              <a:latin typeface="Arial" charset="0"/>
              <a:sym typeface="Webdings" pitchFamily="18" charset="2"/>
            </a:endParaRPr>
          </a:p>
        </p:txBody>
      </p:sp>
      <p:sp>
        <p:nvSpPr>
          <p:cNvPr id="6" name="Again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563938" y="6384925"/>
            <a:ext cx="863600" cy="323850"/>
          </a:xfrm>
          <a:prstGeom prst="actionButtonBlank">
            <a:avLst/>
          </a:prstGeom>
          <a:noFill/>
          <a:ln w="31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bg2"/>
                </a:solidFill>
                <a:latin typeface="Arial" charset="0"/>
              </a:rPr>
              <a:t>Снова</a:t>
            </a:r>
          </a:p>
        </p:txBody>
      </p:sp>
      <p:sp>
        <p:nvSpPr>
          <p:cNvPr id="7" name="Cena"/>
          <p:cNvSpPr>
            <a:spLocks noChangeArrowheads="1"/>
          </p:cNvSpPr>
          <p:nvPr/>
        </p:nvSpPr>
        <p:spPr bwMode="auto">
          <a:xfrm>
            <a:off x="2424113" y="6440488"/>
            <a:ext cx="648000" cy="2159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000" smtClean="0">
                <a:solidFill>
                  <a:schemeClr val="bg2"/>
                </a:solidFill>
              </a:rPr>
              <a:t> балл.</a:t>
            </a:r>
            <a:endParaRPr lang="ru-RU" sz="1200" dirty="0">
              <a:solidFill>
                <a:schemeClr val="bg2"/>
              </a:solidFill>
            </a:endParaRPr>
          </a:p>
        </p:txBody>
      </p:sp>
      <p:sp>
        <p:nvSpPr>
          <p:cNvPr id="8" name="Out_Zd"/>
          <p:cNvSpPr txBox="1">
            <a:spLocks noChangeArrowheads="1"/>
          </p:cNvSpPr>
          <p:nvPr/>
        </p:nvSpPr>
        <p:spPr bwMode="auto">
          <a:xfrm>
            <a:off x="1835150" y="6384925"/>
            <a:ext cx="503238" cy="323850"/>
          </a:xfrm>
          <a:prstGeom prst="rect">
            <a:avLst/>
          </a:prstGeom>
          <a:noFill/>
          <a:ln w="38100" cmpd="dbl">
            <a:solidFill>
              <a:schemeClr val="bg2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endParaRPr lang="ru-RU" b="1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9" name="Tx_Zd"/>
          <p:cNvSpPr txBox="1">
            <a:spLocks noChangeArrowheads="1"/>
          </p:cNvSpPr>
          <p:nvPr/>
        </p:nvSpPr>
        <p:spPr bwMode="auto">
          <a:xfrm>
            <a:off x="360000" y="6440488"/>
            <a:ext cx="1332000" cy="215444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dirty="0">
                <a:solidFill>
                  <a:schemeClr val="bg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10" name="Out_osh"/>
          <p:cNvSpPr txBox="1">
            <a:spLocks noChangeArrowheads="1"/>
          </p:cNvSpPr>
          <p:nvPr/>
        </p:nvSpPr>
        <p:spPr bwMode="auto">
          <a:xfrm>
            <a:off x="2627313" y="4830763"/>
            <a:ext cx="5976937" cy="338554"/>
          </a:xfrm>
          <a:prstGeom prst="rect">
            <a:avLst/>
          </a:prstGeom>
          <a:solidFill>
            <a:schemeClr val="bg2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600" b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11" name="T_osh"/>
          <p:cNvSpPr txBox="1">
            <a:spLocks noChangeArrowheads="1"/>
          </p:cNvSpPr>
          <p:nvPr/>
        </p:nvSpPr>
        <p:spPr bwMode="auto">
          <a:xfrm>
            <a:off x="428596" y="4643446"/>
            <a:ext cx="187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 dirty="0">
                <a:solidFill>
                  <a:srgbClr val="660066"/>
                </a:solidFill>
                <a:latin typeface="Arial" charset="0"/>
              </a:rPr>
              <a:t>Ошибки в выборе ответов на задания</a:t>
            </a:r>
            <a:r>
              <a:rPr lang="ru-RU" sz="1000" dirty="0">
                <a:solidFill>
                  <a:srgbClr val="660066"/>
                </a:solidFill>
                <a:latin typeface="Arial" charset="0"/>
              </a:rPr>
              <a:t>:</a:t>
            </a:r>
          </a:p>
        </p:txBody>
      </p:sp>
      <p:sp>
        <p:nvSpPr>
          <p:cNvPr id="12" name="Out_oc"/>
          <p:cNvSpPr txBox="1">
            <a:spLocks noChangeArrowheads="1"/>
          </p:cNvSpPr>
          <p:nvPr/>
        </p:nvSpPr>
        <p:spPr bwMode="auto">
          <a:xfrm>
            <a:off x="7020250" y="3101975"/>
            <a:ext cx="1584000" cy="1223963"/>
          </a:xfrm>
          <a:prstGeom prst="rect">
            <a:avLst/>
          </a:prstGeom>
          <a:noFill/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lIns="18000" rIns="18000" anchor="ctr"/>
          <a:lstStyle/>
          <a:p>
            <a:pPr algn="ctr">
              <a:spcBef>
                <a:spcPct val="50000"/>
              </a:spcBef>
              <a:defRPr/>
            </a:pPr>
            <a:endParaRPr lang="ru-RU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" name="Out_prb"/>
          <p:cNvSpPr txBox="1">
            <a:spLocks noChangeArrowheads="1"/>
          </p:cNvSpPr>
          <p:nvPr/>
        </p:nvSpPr>
        <p:spPr bwMode="auto">
          <a:xfrm>
            <a:off x="6047744" y="3819525"/>
            <a:ext cx="864000" cy="503238"/>
          </a:xfrm>
          <a:prstGeom prst="rect">
            <a:avLst/>
          </a:prstGeom>
          <a:noFill/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 dirty="0">
              <a:solidFill>
                <a:srgbClr val="800080"/>
              </a:solidFill>
              <a:latin typeface="Arial" charset="0"/>
            </a:endParaRPr>
          </a:p>
        </p:txBody>
      </p:sp>
      <p:sp>
        <p:nvSpPr>
          <p:cNvPr id="14" name="Out_bal"/>
          <p:cNvSpPr txBox="1">
            <a:spLocks noChangeArrowheads="1"/>
          </p:cNvSpPr>
          <p:nvPr/>
        </p:nvSpPr>
        <p:spPr bwMode="auto">
          <a:xfrm>
            <a:off x="5075238" y="3816350"/>
            <a:ext cx="864000" cy="503238"/>
          </a:xfrm>
          <a:prstGeom prst="rect">
            <a:avLst/>
          </a:prstGeom>
          <a:noFill/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 dirty="0">
              <a:solidFill>
                <a:srgbClr val="800080"/>
              </a:solidFill>
              <a:latin typeface="Arial" charset="0"/>
            </a:endParaRPr>
          </a:p>
        </p:txBody>
      </p:sp>
      <p:sp>
        <p:nvSpPr>
          <p:cNvPr id="15" name="Out_proc"/>
          <p:cNvSpPr txBox="1">
            <a:spLocks noChangeArrowheads="1"/>
          </p:cNvSpPr>
          <p:nvPr/>
        </p:nvSpPr>
        <p:spPr bwMode="auto">
          <a:xfrm>
            <a:off x="6047744" y="3105150"/>
            <a:ext cx="864000" cy="503238"/>
          </a:xfrm>
          <a:prstGeom prst="rect">
            <a:avLst/>
          </a:prstGeom>
          <a:noFill/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 dirty="0">
              <a:solidFill>
                <a:srgbClr val="800080"/>
              </a:solidFill>
              <a:latin typeface="Arial" charset="0"/>
            </a:endParaRPr>
          </a:p>
        </p:txBody>
      </p:sp>
      <p:sp>
        <p:nvSpPr>
          <p:cNvPr id="16" name="Out_ver"/>
          <p:cNvSpPr txBox="1">
            <a:spLocks noChangeArrowheads="1"/>
          </p:cNvSpPr>
          <p:nvPr/>
        </p:nvSpPr>
        <p:spPr bwMode="auto">
          <a:xfrm>
            <a:off x="5075238" y="3101975"/>
            <a:ext cx="864000" cy="503238"/>
          </a:xfrm>
          <a:prstGeom prst="rect">
            <a:avLst/>
          </a:prstGeom>
          <a:noFill/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 dirty="0">
              <a:solidFill>
                <a:srgbClr val="800080"/>
              </a:solidFill>
              <a:latin typeface="Arial" charset="0"/>
            </a:endParaRPr>
          </a:p>
        </p:txBody>
      </p:sp>
      <p:sp>
        <p:nvSpPr>
          <p:cNvPr id="17" name="Tx_NabBall"/>
          <p:cNvSpPr>
            <a:spLocks noChangeArrowheads="1"/>
          </p:cNvSpPr>
          <p:nvPr/>
        </p:nvSpPr>
        <p:spPr bwMode="auto">
          <a:xfrm>
            <a:off x="1224000" y="3780000"/>
            <a:ext cx="3456000" cy="4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2800" dirty="0">
                <a:solidFill>
                  <a:srgbClr val="800080"/>
                </a:solidFill>
                <a:latin typeface="Arial" charset="0"/>
              </a:rPr>
              <a:t>н</a:t>
            </a:r>
            <a:r>
              <a:rPr lang="ru-RU" sz="2800" dirty="0" smtClean="0">
                <a:solidFill>
                  <a:srgbClr val="800080"/>
                </a:solidFill>
                <a:latin typeface="Arial" charset="0"/>
              </a:rPr>
              <a:t>абранных </a:t>
            </a:r>
            <a:r>
              <a:rPr lang="ru-RU" sz="2800" dirty="0">
                <a:solidFill>
                  <a:srgbClr val="800080"/>
                </a:solidFill>
                <a:latin typeface="Arial" charset="0"/>
              </a:rPr>
              <a:t>баллов</a:t>
            </a:r>
          </a:p>
        </p:txBody>
      </p:sp>
      <p:sp>
        <p:nvSpPr>
          <p:cNvPr id="18" name="Tx_PrOtv"/>
          <p:cNvSpPr>
            <a:spLocks noChangeArrowheads="1"/>
          </p:cNvSpPr>
          <p:nvPr/>
        </p:nvSpPr>
        <p:spPr bwMode="auto">
          <a:xfrm>
            <a:off x="1080000" y="3052763"/>
            <a:ext cx="3744000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2800" dirty="0">
                <a:solidFill>
                  <a:srgbClr val="800080"/>
                </a:solidFill>
                <a:latin typeface="Arial" charset="0"/>
              </a:rPr>
              <a:t>п</a:t>
            </a:r>
            <a:r>
              <a:rPr lang="ru-RU" sz="2800" dirty="0" smtClean="0">
                <a:solidFill>
                  <a:srgbClr val="800080"/>
                </a:solidFill>
                <a:latin typeface="Arial" charset="0"/>
              </a:rPr>
              <a:t>равильных </a:t>
            </a:r>
            <a:r>
              <a:rPr lang="ru-RU" sz="2800" dirty="0">
                <a:solidFill>
                  <a:srgbClr val="800080"/>
                </a:solidFill>
                <a:latin typeface="Arial" charset="0"/>
              </a:rPr>
              <a:t>ответов</a:t>
            </a:r>
          </a:p>
        </p:txBody>
      </p:sp>
      <p:sp>
        <p:nvSpPr>
          <p:cNvPr id="19" name="Tx_Ocen"/>
          <p:cNvSpPr>
            <a:spLocks noChangeArrowheads="1"/>
          </p:cNvSpPr>
          <p:nvPr/>
        </p:nvSpPr>
        <p:spPr bwMode="auto">
          <a:xfrm>
            <a:off x="6964002" y="2518097"/>
            <a:ext cx="16891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dirty="0">
                <a:solidFill>
                  <a:srgbClr val="800080"/>
                </a:solidFill>
                <a:latin typeface="Arial" charset="0"/>
              </a:rPr>
              <a:t>Оценка</a:t>
            </a:r>
          </a:p>
        </p:txBody>
      </p:sp>
      <p:sp>
        <p:nvSpPr>
          <p:cNvPr id="20" name="Zhdi" hidden="1"/>
          <p:cNvSpPr>
            <a:spLocks noChangeArrowheads="1"/>
          </p:cNvSpPr>
          <p:nvPr/>
        </p:nvSpPr>
        <p:spPr bwMode="auto">
          <a:xfrm>
            <a:off x="2592388" y="1793875"/>
            <a:ext cx="395922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69850" cmpd="thickThin" algn="ctr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000" b="1"/>
              <a:t>Подождите!</a:t>
            </a:r>
          </a:p>
          <a:p>
            <a:pPr algn="ctr">
              <a:defRPr/>
            </a:pPr>
            <a:r>
              <a:rPr lang="ru-RU"/>
              <a:t>Идет обработка данных</a:t>
            </a:r>
          </a:p>
        </p:txBody>
      </p:sp>
      <p:sp>
        <p:nvSpPr>
          <p:cNvPr id="21" name="RezTest"/>
          <p:cNvSpPr/>
          <p:nvPr/>
        </p:nvSpPr>
        <p:spPr>
          <a:xfrm>
            <a:off x="1714480" y="720000"/>
            <a:ext cx="692948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800" b="1" dirty="0" smtClean="0">
                <a:ln w="17780" cmpd="sng">
                  <a:noFill/>
                  <a:prstDash val="solid"/>
                  <a:miter lim="800000"/>
                </a:ln>
                <a:solidFill>
                  <a:srgbClr val="800080"/>
                </a:solidFill>
              </a:rPr>
              <a:t>Результаты тестирования</a:t>
            </a:r>
            <a:endParaRPr lang="ru-RU" sz="2800" b="1" cap="none" spc="0" dirty="0">
              <a:ln w="17780" cmpd="sng">
                <a:noFill/>
                <a:prstDash val="solid"/>
                <a:miter lim="800000"/>
              </a:ln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37931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  <a:solidFill>
            <a:srgbClr val="660066"/>
          </a:solidFill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bg2"/>
            </a:solidFill>
            <a:ln>
              <a:solidFill>
                <a:srgbClr val="800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rgbClr val="660066"/>
          </a:solidFill>
          <a:ln w="38100" cmpd="dbl">
            <a:solidFill>
              <a:schemeClr val="bg2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noFill/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bg2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57290" y="6429396"/>
            <a:ext cx="504190" cy="289823"/>
          </a:xfrm>
          <a:prstGeom prst="rect">
            <a:avLst/>
          </a:prstGeom>
          <a:solidFill>
            <a:srgbClr val="660066"/>
          </a:solidFill>
          <a:ln w="38100" cmpd="dbl">
            <a:solidFill>
              <a:schemeClr val="bg2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bg2"/>
                </a:solidFill>
                <a:latin typeface="Arial"/>
              </a:rPr>
              <a:t>2</a:t>
            </a:r>
            <a:endParaRPr lang="ru-RU" b="1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0034" y="6500834"/>
            <a:ext cx="762000" cy="21544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vert="horz" lIns="0" tIns="0" rIns="0" bIns="0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chemeClr val="bg2"/>
                </a:solidFill>
                <a:latin typeface="Arial"/>
              </a:rPr>
              <a:t>Задание</a:t>
            </a:r>
            <a:endParaRPr lang="ru-RU" sz="14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928794" y="6500834"/>
            <a:ext cx="684000" cy="21544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vert="horz" wrap="square" lIns="0" tIns="0" rIns="0" bIns="0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chemeClr val="bg2"/>
                </a:solidFill>
                <a:latin typeface="Arial"/>
              </a:rPr>
              <a:t>1 балл</a:t>
            </a:r>
            <a:endParaRPr lang="ru-RU" sz="14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14282" y="5429264"/>
            <a:ext cx="2660652" cy="461665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algn="r"/>
            <a:r>
              <a:rPr lang="ru-RU" sz="2400" i="1" dirty="0" smtClean="0">
                <a:solidFill>
                  <a:srgbClr val="660066"/>
                </a:solidFill>
                <a:latin typeface="Arial"/>
              </a:rPr>
              <a:t>Введите ответ:</a:t>
            </a:r>
            <a:endParaRPr lang="ru-RU" sz="2400" i="1" dirty="0">
              <a:solidFill>
                <a:srgbClr val="660066"/>
              </a:solidFill>
              <a:latin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643042" y="571480"/>
            <a:ext cx="69294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Выпишите </a:t>
            </a:r>
            <a:r>
              <a:rPr lang="ru-RU" sz="2400" b="1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грамматическую основу </a:t>
            </a:r>
            <a:r>
              <a:rPr lang="ru-RU" sz="240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предложения 32</a:t>
            </a:r>
            <a:endParaRPr lang="ru-RU" sz="2400" dirty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7158" y="2857496"/>
            <a:ext cx="82868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(32)Всё было в порядке. </a:t>
            </a:r>
            <a:endParaRPr lang="ru-RU" sz="2800" dirty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2"/>
    </p:custDataLst>
    <p:controls>
      <p:control spid="13314" name="KAN_1" r:id="rId3" imgW="5905440" imgH="4478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  <a:solidFill>
            <a:srgbClr val="660066"/>
          </a:solidFill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bg2"/>
            </a:solidFill>
            <a:ln>
              <a:solidFill>
                <a:srgbClr val="800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rgbClr val="660066"/>
          </a:solidFill>
          <a:ln w="38100" cmpd="dbl">
            <a:solidFill>
              <a:schemeClr val="bg2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noFill/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bg2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57290" y="6429396"/>
            <a:ext cx="504190" cy="289823"/>
          </a:xfrm>
          <a:prstGeom prst="rect">
            <a:avLst/>
          </a:prstGeom>
          <a:solidFill>
            <a:srgbClr val="660066"/>
          </a:solidFill>
          <a:ln w="38100" cmpd="dbl">
            <a:solidFill>
              <a:schemeClr val="bg2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bg2"/>
                </a:solidFill>
                <a:latin typeface="Arial"/>
              </a:rPr>
              <a:t>3</a:t>
            </a:r>
            <a:endParaRPr lang="ru-RU" b="1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0034" y="6500834"/>
            <a:ext cx="762000" cy="21544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vert="horz" lIns="0" tIns="0" rIns="0" bIns="0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chemeClr val="bg2"/>
                </a:solidFill>
                <a:latin typeface="Arial"/>
              </a:rPr>
              <a:t>Задание</a:t>
            </a:r>
            <a:endParaRPr lang="ru-RU" sz="14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928794" y="6500834"/>
            <a:ext cx="684000" cy="21544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vert="horz" wrap="square" lIns="0" tIns="0" rIns="0" bIns="0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chemeClr val="bg2"/>
                </a:solidFill>
                <a:latin typeface="Arial"/>
              </a:rPr>
              <a:t>1 балл</a:t>
            </a:r>
            <a:endParaRPr lang="ru-RU" sz="14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14282" y="5429264"/>
            <a:ext cx="2660652" cy="461665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algn="r"/>
            <a:r>
              <a:rPr lang="ru-RU" sz="2400" i="1" dirty="0" smtClean="0">
                <a:solidFill>
                  <a:srgbClr val="660066"/>
                </a:solidFill>
                <a:latin typeface="Arial"/>
              </a:rPr>
              <a:t>Введите ответ:</a:t>
            </a:r>
            <a:endParaRPr lang="ru-RU" sz="2400" i="1" dirty="0">
              <a:solidFill>
                <a:srgbClr val="660066"/>
              </a:solidFill>
              <a:latin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5720" y="2643182"/>
            <a:ext cx="85011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/>
            <a:r>
              <a:rPr lang="ru-RU" sz="280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(3)Он был очень странным, этот высокий, нескладный в движениях лейтенант.</a:t>
            </a:r>
            <a:endParaRPr lang="ru-RU" sz="2800" dirty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714480" y="571480"/>
            <a:ext cx="68580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Выпишите </a:t>
            </a:r>
            <a:r>
              <a:rPr lang="ru-RU" sz="2400" b="1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грамматическую основу </a:t>
            </a:r>
            <a:r>
              <a:rPr lang="ru-RU" sz="240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предложения 3</a:t>
            </a:r>
            <a:endParaRPr lang="ru-RU" sz="2400" dirty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2"/>
    </p:custDataLst>
    <p:controls>
      <p:control spid="16386" name="KAN_1" r:id="rId3" imgW="5905440" imgH="4478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  <a:solidFill>
            <a:srgbClr val="660066"/>
          </a:solidFill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bg2"/>
            </a:solidFill>
            <a:ln>
              <a:solidFill>
                <a:srgbClr val="800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rgbClr val="660066"/>
          </a:solidFill>
          <a:ln w="38100" cmpd="dbl">
            <a:solidFill>
              <a:schemeClr val="bg2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noFill/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bg2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57290" y="6429396"/>
            <a:ext cx="504190" cy="289823"/>
          </a:xfrm>
          <a:prstGeom prst="rect">
            <a:avLst/>
          </a:prstGeom>
          <a:solidFill>
            <a:srgbClr val="660066"/>
          </a:solidFill>
          <a:ln w="38100" cmpd="dbl">
            <a:solidFill>
              <a:schemeClr val="bg2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bg2"/>
                </a:solidFill>
                <a:latin typeface="Arial"/>
              </a:rPr>
              <a:t>4</a:t>
            </a:r>
            <a:endParaRPr lang="ru-RU" b="1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0034" y="6500834"/>
            <a:ext cx="762000" cy="21544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vert="horz" lIns="0" tIns="0" rIns="0" bIns="0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chemeClr val="bg2"/>
                </a:solidFill>
                <a:latin typeface="Arial"/>
              </a:rPr>
              <a:t>Задание</a:t>
            </a:r>
            <a:endParaRPr lang="ru-RU" sz="14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928794" y="6500834"/>
            <a:ext cx="684000" cy="21544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vert="horz" wrap="square" lIns="0" tIns="0" rIns="0" bIns="0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chemeClr val="bg2"/>
                </a:solidFill>
                <a:latin typeface="Arial"/>
              </a:rPr>
              <a:t>1 балл</a:t>
            </a:r>
            <a:endParaRPr lang="ru-RU" sz="14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14282" y="5429264"/>
            <a:ext cx="2660652" cy="461665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algn="r"/>
            <a:r>
              <a:rPr lang="ru-RU" sz="2400" i="1" dirty="0" smtClean="0">
                <a:solidFill>
                  <a:srgbClr val="660066"/>
                </a:solidFill>
                <a:latin typeface="Arial"/>
              </a:rPr>
              <a:t>Введите ответ:</a:t>
            </a:r>
            <a:endParaRPr lang="ru-RU" sz="2400" i="1" dirty="0">
              <a:solidFill>
                <a:srgbClr val="660066"/>
              </a:solidFill>
              <a:latin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7158" y="2714620"/>
            <a:ext cx="85011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ctr"/>
            <a:r>
              <a:rPr lang="ru-RU" sz="280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(26)Лучше нашей нигде не сыщешь.</a:t>
            </a:r>
            <a:endParaRPr lang="ru-RU" sz="2800" dirty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643042" y="571480"/>
            <a:ext cx="69294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Выпишите </a:t>
            </a:r>
            <a:r>
              <a:rPr lang="ru-RU" sz="2400" b="1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грамматическую основу </a:t>
            </a:r>
            <a:r>
              <a:rPr lang="ru-RU" sz="240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предложения 26</a:t>
            </a:r>
            <a:endParaRPr lang="ru-RU" sz="2400" dirty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2"/>
    </p:custDataLst>
    <p:controls>
      <p:control spid="21506" name="KAN_1" r:id="rId3" imgW="5905440" imgH="4478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  <a:solidFill>
            <a:srgbClr val="660066"/>
          </a:solidFill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bg2"/>
            </a:solidFill>
            <a:ln>
              <a:solidFill>
                <a:srgbClr val="800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rgbClr val="660066"/>
          </a:solidFill>
          <a:ln w="38100" cmpd="dbl">
            <a:solidFill>
              <a:schemeClr val="bg2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noFill/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bg2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57290" y="6429396"/>
            <a:ext cx="504190" cy="289823"/>
          </a:xfrm>
          <a:prstGeom prst="rect">
            <a:avLst/>
          </a:prstGeom>
          <a:solidFill>
            <a:srgbClr val="660066"/>
          </a:solidFill>
          <a:ln w="38100" cmpd="dbl">
            <a:solidFill>
              <a:schemeClr val="bg2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bg2"/>
                </a:solidFill>
                <a:latin typeface="Arial"/>
              </a:rPr>
              <a:t>5</a:t>
            </a:r>
            <a:endParaRPr lang="ru-RU" b="1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0034" y="6500834"/>
            <a:ext cx="762000" cy="21544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vert="horz" lIns="0" tIns="0" rIns="0" bIns="0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chemeClr val="bg2"/>
                </a:solidFill>
                <a:latin typeface="Arial"/>
              </a:rPr>
              <a:t>Задание</a:t>
            </a:r>
            <a:endParaRPr lang="ru-RU" sz="14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928794" y="6500834"/>
            <a:ext cx="684000" cy="21544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vert="horz" wrap="square" lIns="0" tIns="0" rIns="0" bIns="0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chemeClr val="bg2"/>
                </a:solidFill>
                <a:latin typeface="Arial"/>
              </a:rPr>
              <a:t>1 балл</a:t>
            </a:r>
            <a:endParaRPr lang="ru-RU" sz="14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14282" y="5429264"/>
            <a:ext cx="2660652" cy="461665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algn="r"/>
            <a:r>
              <a:rPr lang="ru-RU" sz="2400" i="1" dirty="0" smtClean="0">
                <a:solidFill>
                  <a:srgbClr val="660066"/>
                </a:solidFill>
                <a:latin typeface="Arial"/>
              </a:rPr>
              <a:t>Введите ответ:</a:t>
            </a:r>
            <a:endParaRPr lang="ru-RU" sz="2400" i="1" dirty="0">
              <a:solidFill>
                <a:srgbClr val="660066"/>
              </a:solidFill>
              <a:latin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7158" y="2643182"/>
            <a:ext cx="84296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(27)Ждём вот уже десять лет. </a:t>
            </a:r>
            <a:endParaRPr lang="ru-RU" sz="2800" dirty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643042" y="571480"/>
            <a:ext cx="70723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660066"/>
                </a:solidFill>
              </a:rPr>
              <a:t>Выпишите </a:t>
            </a:r>
            <a:r>
              <a:rPr lang="ru-RU" sz="2400" b="1" dirty="0" smtClean="0">
                <a:solidFill>
                  <a:srgbClr val="660066"/>
                </a:solidFill>
              </a:rPr>
              <a:t>грамматическую основу </a:t>
            </a:r>
            <a:r>
              <a:rPr lang="ru-RU" sz="2400" dirty="0" smtClean="0">
                <a:solidFill>
                  <a:srgbClr val="660066"/>
                </a:solidFill>
              </a:rPr>
              <a:t>предложения 27</a:t>
            </a:r>
            <a:endParaRPr lang="ru-RU" sz="2400" dirty="0">
              <a:solidFill>
                <a:srgbClr val="660066"/>
              </a:solidFill>
            </a:endParaRPr>
          </a:p>
        </p:txBody>
      </p:sp>
    </p:spTree>
    <p:custDataLst>
      <p:tags r:id="rId2"/>
    </p:custDataLst>
    <p:controls>
      <p:control spid="26626" name="KAN_1" r:id="rId3" imgW="5905440" imgH="4478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  <a:solidFill>
            <a:srgbClr val="660066"/>
          </a:solidFill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bg2"/>
            </a:solidFill>
            <a:ln>
              <a:solidFill>
                <a:srgbClr val="800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rgbClr val="660066"/>
          </a:solidFill>
          <a:ln w="38100" cmpd="dbl">
            <a:solidFill>
              <a:schemeClr val="bg2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noFill/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bg2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57290" y="6429396"/>
            <a:ext cx="504190" cy="289823"/>
          </a:xfrm>
          <a:prstGeom prst="rect">
            <a:avLst/>
          </a:prstGeom>
          <a:solidFill>
            <a:srgbClr val="660066"/>
          </a:solidFill>
          <a:ln w="38100" cmpd="dbl">
            <a:solidFill>
              <a:schemeClr val="bg2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bg2"/>
                </a:solidFill>
                <a:latin typeface="Arial"/>
              </a:rPr>
              <a:t>6</a:t>
            </a:r>
            <a:endParaRPr lang="ru-RU" b="1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0034" y="6500834"/>
            <a:ext cx="762000" cy="21544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vert="horz" lIns="0" tIns="0" rIns="0" bIns="0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chemeClr val="bg2"/>
                </a:solidFill>
                <a:latin typeface="Arial"/>
              </a:rPr>
              <a:t>Задание</a:t>
            </a:r>
            <a:endParaRPr lang="ru-RU" sz="14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928794" y="6500834"/>
            <a:ext cx="684000" cy="21544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vert="horz" wrap="square" lIns="0" tIns="0" rIns="0" bIns="0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chemeClr val="bg2"/>
                </a:solidFill>
                <a:latin typeface="Arial"/>
              </a:rPr>
              <a:t>1 балл</a:t>
            </a:r>
            <a:endParaRPr lang="ru-RU" sz="14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14282" y="5429264"/>
            <a:ext cx="2660652" cy="461665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algn="r"/>
            <a:r>
              <a:rPr lang="ru-RU" sz="2400" i="1" dirty="0" smtClean="0">
                <a:solidFill>
                  <a:srgbClr val="660066"/>
                </a:solidFill>
                <a:latin typeface="Arial"/>
              </a:rPr>
              <a:t>Введите ответ:</a:t>
            </a:r>
            <a:endParaRPr lang="ru-RU" sz="2400" i="1" dirty="0">
              <a:solidFill>
                <a:srgbClr val="660066"/>
              </a:solidFill>
              <a:latin typeface="Arial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643042" y="571480"/>
            <a:ext cx="70723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660066"/>
                </a:solidFill>
              </a:rPr>
              <a:t>Выпишите </a:t>
            </a:r>
            <a:r>
              <a:rPr lang="ru-RU" sz="2400" b="1" dirty="0" smtClean="0">
                <a:solidFill>
                  <a:srgbClr val="660066"/>
                </a:solidFill>
              </a:rPr>
              <a:t>грамматические основы </a:t>
            </a:r>
            <a:r>
              <a:rPr lang="ru-RU" sz="2400" dirty="0" smtClean="0">
                <a:solidFill>
                  <a:srgbClr val="660066"/>
                </a:solidFill>
              </a:rPr>
              <a:t>предложения 31</a:t>
            </a:r>
            <a:endParaRPr lang="ru-RU" sz="2400" dirty="0">
              <a:solidFill>
                <a:srgbClr val="660066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57158" y="2857496"/>
            <a:ext cx="84296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(31)Потом, когда огонь потушили, его вытащили.</a:t>
            </a:r>
            <a:endParaRPr lang="ru-RU" sz="2800" dirty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2"/>
    </p:custDataLst>
    <p:controls>
      <p:control spid="51202" name="KAN_1" r:id="rId3" imgW="5905440" imgH="4478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  <a:solidFill>
            <a:srgbClr val="660066"/>
          </a:solidFill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bg2"/>
            </a:solidFill>
            <a:ln>
              <a:solidFill>
                <a:srgbClr val="800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rgbClr val="660066"/>
          </a:solidFill>
          <a:ln w="38100" cmpd="dbl">
            <a:solidFill>
              <a:schemeClr val="bg2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noFill/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bg2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57290" y="6429396"/>
            <a:ext cx="504190" cy="289823"/>
          </a:xfrm>
          <a:prstGeom prst="rect">
            <a:avLst/>
          </a:prstGeom>
          <a:solidFill>
            <a:srgbClr val="660066"/>
          </a:solidFill>
          <a:ln w="38100" cmpd="dbl">
            <a:solidFill>
              <a:schemeClr val="bg2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bg2"/>
                </a:solidFill>
                <a:latin typeface="Arial"/>
              </a:rPr>
              <a:t>7</a:t>
            </a:r>
            <a:endParaRPr lang="ru-RU" b="1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0034" y="6500834"/>
            <a:ext cx="762000" cy="21544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vert="horz" lIns="0" tIns="0" rIns="0" bIns="0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chemeClr val="bg2"/>
                </a:solidFill>
                <a:latin typeface="Arial"/>
              </a:rPr>
              <a:t>Задание</a:t>
            </a:r>
            <a:endParaRPr lang="ru-RU" sz="14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928794" y="6500834"/>
            <a:ext cx="684000" cy="21544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vert="horz" wrap="square" lIns="0" tIns="0" rIns="0" bIns="0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chemeClr val="bg2"/>
                </a:solidFill>
                <a:latin typeface="Arial"/>
              </a:rPr>
              <a:t>1 балл</a:t>
            </a:r>
            <a:endParaRPr lang="ru-RU" sz="14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14282" y="5429264"/>
            <a:ext cx="2660652" cy="461665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algn="r"/>
            <a:r>
              <a:rPr lang="ru-RU" sz="2400" i="1" dirty="0" smtClean="0">
                <a:solidFill>
                  <a:srgbClr val="660066"/>
                </a:solidFill>
                <a:latin typeface="Arial"/>
              </a:rPr>
              <a:t>Введите ответ:</a:t>
            </a:r>
            <a:endParaRPr lang="ru-RU" sz="2400" i="1" dirty="0">
              <a:solidFill>
                <a:srgbClr val="660066"/>
              </a:solidFill>
              <a:latin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8596" y="2857496"/>
            <a:ext cx="83582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/>
            <a:r>
              <a:rPr lang="ru-RU" sz="280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(11)Наверно, нынешняя скрипка у девочки была чужая.</a:t>
            </a:r>
            <a:endParaRPr lang="ru-RU" sz="2800" dirty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643042" y="571480"/>
            <a:ext cx="70009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Выпишите </a:t>
            </a:r>
            <a:r>
              <a:rPr lang="ru-RU" sz="2400" b="1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грамматическую основу </a:t>
            </a:r>
            <a:r>
              <a:rPr lang="ru-RU" sz="240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предложения 11</a:t>
            </a:r>
            <a:endParaRPr lang="ru-RU" sz="2400" dirty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2"/>
    </p:custDataLst>
    <p:controls>
      <p:control spid="29698" name="KAN_1" r:id="rId3" imgW="5905440" imgH="4478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  <a:solidFill>
            <a:srgbClr val="660066"/>
          </a:solidFill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grp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bg2"/>
            </a:solidFill>
            <a:ln>
              <a:solidFill>
                <a:srgbClr val="800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rgbClr val="660066"/>
          </a:solidFill>
          <a:ln w="38100" cmpd="dbl">
            <a:solidFill>
              <a:schemeClr val="bg2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noFill/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bg2"/>
                </a:solidFill>
                <a:latin typeface="Arial"/>
              </a:rPr>
              <a:t>Далее</a:t>
            </a:r>
            <a:endParaRPr lang="ru-RU" sz="1400" b="1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57290" y="6429396"/>
            <a:ext cx="504190" cy="289823"/>
          </a:xfrm>
          <a:prstGeom prst="rect">
            <a:avLst/>
          </a:prstGeom>
          <a:solidFill>
            <a:srgbClr val="660066"/>
          </a:solidFill>
          <a:ln w="38100" cmpd="dbl">
            <a:solidFill>
              <a:schemeClr val="bg2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bg2"/>
                </a:solidFill>
                <a:latin typeface="Arial"/>
              </a:rPr>
              <a:t>8</a:t>
            </a:r>
            <a:endParaRPr lang="ru-RU" b="1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0034" y="6500834"/>
            <a:ext cx="762000" cy="21544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vert="horz" lIns="0" tIns="0" rIns="0" bIns="0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chemeClr val="bg2"/>
                </a:solidFill>
                <a:latin typeface="Arial"/>
              </a:rPr>
              <a:t>Задание</a:t>
            </a:r>
            <a:endParaRPr lang="ru-RU" sz="14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928794" y="6500834"/>
            <a:ext cx="684000" cy="21544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vert="horz" wrap="square" lIns="0" tIns="0" rIns="0" bIns="0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chemeClr val="bg2"/>
                </a:solidFill>
                <a:latin typeface="Arial"/>
              </a:rPr>
              <a:t>1 балл</a:t>
            </a:r>
            <a:endParaRPr lang="ru-RU" sz="1400" dirty="0">
              <a:solidFill>
                <a:schemeClr val="bg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14282" y="5429264"/>
            <a:ext cx="2660652" cy="461665"/>
          </a:xfrm>
          <a:prstGeom prst="rect">
            <a:avLst/>
          </a:prstGeom>
          <a:noFill/>
        </p:spPr>
        <p:txBody>
          <a:bodyPr vert="horz" wrap="square" rtlCol="0" anchor="ctr">
            <a:spAutoFit/>
          </a:bodyPr>
          <a:lstStyle/>
          <a:p>
            <a:pPr algn="r"/>
            <a:r>
              <a:rPr lang="ru-RU" sz="2400" i="1" dirty="0" smtClean="0">
                <a:solidFill>
                  <a:srgbClr val="660066"/>
                </a:solidFill>
                <a:latin typeface="Arial"/>
              </a:rPr>
              <a:t>Введите ответ:</a:t>
            </a:r>
            <a:endParaRPr lang="ru-RU" sz="2400" i="1" dirty="0">
              <a:solidFill>
                <a:srgbClr val="660066"/>
              </a:solidFill>
              <a:latin typeface="Arial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643042" y="571480"/>
            <a:ext cx="70009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Выпишите </a:t>
            </a:r>
            <a:r>
              <a:rPr lang="ru-RU" sz="2400" b="1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грамматическую основу </a:t>
            </a:r>
            <a:r>
              <a:rPr lang="ru-RU" sz="240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предложения 20</a:t>
            </a:r>
            <a:endParaRPr lang="ru-RU" sz="2400" dirty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8596" y="2786058"/>
            <a:ext cx="82868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(20)Я никогда не буду боксёром.</a:t>
            </a:r>
            <a:endParaRPr lang="ru-RU" sz="2800" dirty="0">
              <a:solidFill>
                <a:srgbClr val="660066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2"/>
    </p:custDataLst>
    <p:controls>
      <p:control spid="52226" name="KAN_1" r:id="rId3" imgW="5905440" imgH="4478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O" val="True"/>
  <p:tag name="TFS" val="False"/>
  <p:tag name="TSB" val="5"/>
  <p:tag name="TFO" val="False"/>
  <p:tag name="TFF" val="True"/>
  <p:tag name="TFT" val="True"/>
  <p:tag name="TTIM" val="10"/>
  <p:tag name="TFM" val="False"/>
  <p:tag name="TK" val="1.7"/>
  <p:tag name="TFC" val="True"/>
  <p:tag name="PASS" val="аню201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" val="Понимать надо"/>
  <p:tag name="V3" val="понимать надо"/>
  <p:tag name="V2" val="Надо понимать"/>
  <p:tag name="V4" val="надо понимать"/>
  <p:tag name="V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2" val=""/>
  <p:tag name="V4" val=""/>
  <p:tag name="KO" val="1"/>
  <p:tag name="KP" val="0"/>
  <p:tag name="V1" val="Любили и баловали"/>
  <p:tag name="V3" val="любили и баловали"/>
  <p:tag name="V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" val="Облака точно дым"/>
  <p:tag name="V3" val="облака точно дым"/>
  <p:tag name="V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" val="Нет"/>
  <p:tag name="V3" val="нет"/>
  <p:tag name="V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" val="Пахнет"/>
  <p:tag name="V3" val="пахнет"/>
  <p:tag name="V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" val="Поставили и забыли"/>
  <p:tag name="V3" val="поставили и забыли"/>
  <p:tag name="V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2" val=""/>
  <p:tag name="V4" val=""/>
  <p:tag name="V1" val="не было"/>
  <p:tag name="V3" val="Не было"/>
  <p:tag name="V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2" val=""/>
  <p:tag name="V4" val=""/>
  <p:tag name="V1" val="Он стал хозяином"/>
  <p:tag name="V3" val="он стал хозяином"/>
  <p:tag name="V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2" val=""/>
  <p:tag name="V4" val=""/>
  <p:tag name="V1" val="Не верить"/>
  <p:tag name="V3" val="не верить"/>
  <p:tag name="KO" val="1"/>
  <p:tag name="KP" val="0"/>
  <p:tag name="V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2" val=""/>
  <p:tag name="V4" val=""/>
  <p:tag name="V1" val="Фамилия была Денисов"/>
  <p:tag name="V3" val="фамилия была Денисов"/>
  <p:tag name="V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" val="это случилось"/>
  <p:tag name="V2" val="Это случилось"/>
  <p:tag name="V3" val="случилось это"/>
  <p:tag name="V4" val="Случилось это"/>
  <p:tag name="V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2" val=""/>
  <p:tag name="V4" val=""/>
  <p:tag name="V1" val="Знай, не любят"/>
  <p:tag name="V3" val="знай, не любят"/>
  <p:tag name="V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2" val=""/>
  <p:tag name="V4" val=""/>
  <p:tag name="V1" val="Навалило"/>
  <p:tag name="V3" val="навалило"/>
  <p:tag name="V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1" val="Всё было в порядке"/>
  <p:tag name="V2" val="Все было в порядке"/>
  <p:tag name="V3" val="всё было в порядке"/>
  <p:tag name="V4" val="все было в порядке"/>
  <p:tag name="KO" val="1"/>
  <p:tag name="KP" val="0"/>
  <p:tag name="V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2" val=""/>
  <p:tag name="V4" val=""/>
  <p:tag name="KO" val="1"/>
  <p:tag name="KP" val="0"/>
  <p:tag name="V1" val="Он был странным"/>
  <p:tag name="V3" val="он был странным"/>
  <p:tag name="V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" val="не сыщешь"/>
  <p:tag name="V3" val="Не сыщешь"/>
  <p:tag name="V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" val="Ждём"/>
  <p:tag name="V3" val="ждём"/>
  <p:tag name="V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" val="Потушили, вытащили"/>
  <p:tag name="V3" val="потушили, вытащили"/>
  <p:tag name="V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" val="Скрипка была чужая"/>
  <p:tag name="V3" val="скрипка была чужая"/>
  <p:tag name="V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" val="Я не буду боксёром"/>
  <p:tag name="V3" val="я не буду боксёром"/>
  <p:tag name="V" val="1"/>
</p:tagLst>
</file>

<file path=ppt/theme/theme1.xml><?xml version="1.0" encoding="utf-8"?>
<a:theme xmlns:a="http://schemas.openxmlformats.org/drawingml/2006/main" name="Сумерки">
  <a:themeElements>
    <a:clrScheme name="Сумерки 8">
      <a:dk1>
        <a:srgbClr val="000000"/>
      </a:dk1>
      <a:lt1>
        <a:srgbClr val="D6DAE4"/>
      </a:lt1>
      <a:dk2>
        <a:srgbClr val="000099"/>
      </a:dk2>
      <a:lt2>
        <a:srgbClr val="FFFFFF"/>
      </a:lt2>
      <a:accent1>
        <a:srgbClr val="BFDEE3"/>
      </a:accent1>
      <a:accent2>
        <a:srgbClr val="C0C0C0"/>
      </a:accent2>
      <a:accent3>
        <a:srgbClr val="E8EAEF"/>
      </a:accent3>
      <a:accent4>
        <a:srgbClr val="000000"/>
      </a:accent4>
      <a:accent5>
        <a:srgbClr val="DCECEF"/>
      </a:accent5>
      <a:accent6>
        <a:srgbClr val="AEAEAE"/>
      </a:accent6>
      <a:hlink>
        <a:srgbClr val="3333CC"/>
      </a:hlink>
      <a:folHlink>
        <a:srgbClr val="5E93C9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0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1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2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3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4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5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6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7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8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57653F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_rels/customUI.xml.rels><?xml version="1.0" encoding="UTF-8" standalone="yes"?>
<Relationships xmlns="http://schemas.openxmlformats.org/package/2006/relationships"><Relationship Id="fix3_png" Type="http://schemas.openxmlformats.org/officeDocument/2006/relationships/image" Target="images/fix3.png"/><Relationship Id="Delmac_png" Type="http://schemas.openxmlformats.org/officeDocument/2006/relationships/image" Target="images/Delmac.png"/><Relationship Id="ocenka_png" Type="http://schemas.openxmlformats.org/officeDocument/2006/relationships/image" Target="images/ocenka.png"/><Relationship Id="NewName_png" Type="http://schemas.openxmlformats.org/officeDocument/2006/relationships/image" Target="images/NewName.png"/><Relationship Id="Office-2004_jpg" Type="http://schemas.openxmlformats.org/officeDocument/2006/relationships/image" Target="NULL"/><Relationship Id="Timer_png" Type="http://schemas.openxmlformats.org/officeDocument/2006/relationships/image" Target="NULL"/><Relationship Id="Hour_png" Type="http://schemas.openxmlformats.org/officeDocument/2006/relationships/image" Target="images/Hour.png"/><Relationship Id="Vopros_png" Type="http://schemas.openxmlformats.org/officeDocument/2006/relationships/image" Target="images/Vopros.png"/><Relationship Id="Vosst_png" Type="http://schemas.openxmlformats.org/officeDocument/2006/relationships/image" Target="images/Vosst.png"/></Relationships>
</file>

<file path=customUI/customUI.xml><?xml version="1.0" encoding="utf-8"?>
<!--RibbonX Visual Designer 1.92 for Microsoft PowerPoint 14.0. XML Code produced on 2011.08.13-->
<customUI xmlns="http://schemas.microsoft.com/office/2006/01/customui">
  <ribbon>
    <tabs>
      <tab id="TabTest" insertBeforeMso="TabDesign" label="Тестирование" visible="true">
        <!--Osnovnye nastroiki testa-->
        <!--Vstavka slaydov razlichnyh tipov-->
        <group id="Group2" label="Вставка слайдов">
          <menu id="Menu1" imageMso="ActiveXRadioButton" label="Единственный выбор" supertip="Вставка слайда с переключателями для задания с выбором единственного правильного ответа">
            <button id="Button1" label="2 ответа" onAction="IS120"/>
            <button id="Button2" label="3 ответа" onAction="IS130"/>
            <button id="Button3" label="4 ответа" onAction="IS140"/>
            <button id="Button4" label="5 ответов" onAction="IS150"/>
            <button id="Button5" label="6 ответов" onAction="IS160"/>
          </menu>
          <menu id="Menu2" imageMso="SourceControlOptions" label="Множественный выбор" supertip="Вставка слайда с флажками для задания с выбором нескольких правильных ответов">
            <button id="Button7" label="2 ответа" onAction="IS220"/>
            <button id="Button8" label="3 ответа" onAction="IS230"/>
            <button id="Button9" label="4 ответа" onAction="IS240"/>
            <button id="Button10" label="5 ответов" onAction="IS250"/>
            <button id="Button11" label="6 ответов" onAction="IS260"/>
          </menu>
          <menu id="Menu3" imageMso="ReplicationRecoverDesignMaster" label="Соответствие" supertip="Вставка слайда с перемещаемыми объектами и объектами конечных позиций для заданий на установление соответствия и упорядочение">
            <menu id="Menu4" label="1 объект">
              <button id="Button13" label="1 позиция" onAction="IS311"/>
              <button id="Button14" label="2 позиции" onAction="IS312"/>
              <button id="Button15" label="3 позиции" onAction="IS313"/>
              <button id="Button16" label="4 позиции" onAction="IS314"/>
              <button id="Button17" label="5 позиций" onAction="IS315"/>
              <button id="Button18" label="6 позиций" onAction="IS316"/>
              <button id="Button19" label="7 позиций" onAction="IS317"/>
              <button id="Button20" label="8 позиций" onAction="IS318"/>
              <button id="Button21" label="9 позиций" onAction="IS319"/>
              <button id="Button22" label="10 позиций" onAction="IS310"/>
            </menu>
            <menu id="Menu6" label="2 объекта">
              <button id="Button23" label="1 позиция" onAction="IS321"/>
              <button id="Button24" label="2 позиции" onAction="IS322"/>
              <button id="Button25" label="3 позиции" onAction="IS323"/>
              <button id="Button26" label="4 позиции" onAction="IS324"/>
              <button id="Button27" label="5 позиций" onAction="IS325"/>
              <button id="Button28" label="6 позиций" onAction="IS326"/>
              <button id="Button29" label="7 позиций" onAction="IS327"/>
              <button id="Button30" label="8 позиций" onAction="IS328"/>
              <button id="Button31" label="9 позиций" onAction="IS329"/>
              <button id="Button32" label="10 позиций" onAction="IS320"/>
            </menu>
            <menu id="Menu7" label="3 объекта">
              <button id="Button33" label="1 позиция" onAction="IS331"/>
              <button id="Button34" label="2 позиции" onAction="IS332"/>
              <button id="Button35" label="3 позиции" onAction="IS333"/>
              <button id="Button36" label="4 позиции" onAction="IS334"/>
              <button id="Button37" label="5 позиций" onAction="IS335"/>
              <button id="Button38" label="6 позиций" onAction="IS336"/>
              <button id="Button39" label="7 позиций" onAction="IS337"/>
              <button id="Button40" label="8 позиций" onAction="IS338"/>
              <button id="Button41" label="9 позиций" onAction="IS339"/>
              <button id="Button42" label="10 позиций" onAction="IS330"/>
            </menu>
            <menu id="Menu8" label="4 объекта">
              <button id="Button43" label="1 позиция" onAction="IS341"/>
              <button id="Button44" label="2 позиции" onAction="IS342"/>
              <button id="Button45" label="3 позиции" onAction="IS342"/>
              <button id="Button46" label="4 позиции" onAction="IS344"/>
              <button id="Button47" label="5 позиций" onAction="IS345"/>
              <button id="Button48" label="6 позиций" onAction="IS346"/>
              <button id="Button49" label="7 позиций" onAction="IS347"/>
              <button id="Button50" label="8 позиций" onAction="IS348"/>
              <button id="Button51" label="9 позиций" onAction="IS349"/>
              <button id="Button52" label="10 позиций" onAction="IS340"/>
            </menu>
            <menu id="Menu9" label="5 объектов">
              <button id="Button53" label="1 позиция" onAction="IS351"/>
              <button id="Button54" label="2 позиции" onAction="IS352"/>
              <button id="Button55" label="3 позиции" onAction="IS353"/>
              <button id="Button56" label="4 позиции" onAction="IS354"/>
              <button id="Button57" label="5 позиций" onAction="IS355"/>
              <button id="Button58" label="6 позиций" onAction="IS356"/>
              <button id="Button59" label="7 позиций" onAction="IS357"/>
              <button id="Button60" label="8 позиций" onAction="IS358"/>
              <button id="Button61" label="9 позиций" onAction="IS359"/>
              <button id="Button62" label="10 позиций" onAction="IS350"/>
            </menu>
            <menu id="Menu10" label="6 объектов">
              <button id="Button63" label="1 позиция" onAction="IS361"/>
              <button id="Button64" label="2 позиции" onAction="IS362"/>
              <button id="Button65" label="3 позиции" onAction="IS363"/>
              <button id="Button66" label="4 позиции" onAction="IS364"/>
              <button id="Button67" label="5 позиций" onAction="IS365"/>
              <button id="Button68" label="6 позиций" onAction="IS366"/>
              <button id="Button69" label="7 позиций" onAction="IS367"/>
              <button id="Button70" label="8 позиций" onAction="IS368"/>
              <button id="Button71" label="9 позиций" onAction="IS369"/>
              <button id="Button72" label="10 позиций" onAction="IS360"/>
            </menu>
            <menu id="Menu12" label="7 объектов">
              <button id="Button73" label="1 позиция" onAction="IS371"/>
              <button id="Button74" label="2 позиции" onAction="IS372"/>
              <button id="Button75" label="3 позиции" onAction="IS373"/>
              <button id="Button76" label="4 позиции" onAction="IS374"/>
              <button id="Button77" label="5 позиций" onAction="IS375"/>
              <button id="Button78" label="6 позиций" onAction="IS376"/>
              <button id="Button79" label="7 позиций" onAction="IS377"/>
              <button id="Button80" label="8 позиций" onAction="IS378"/>
              <button id="Button81" label="9 позиций" onAction="IS379"/>
              <button id="Button82" label="10 позиций" onAction="IS370"/>
            </menu>
            <menu id="Menu13" label="8 объектов">
              <button id="Button83" label="1 позиция" onAction="IS381"/>
              <button id="Button84" label="2 позиции" onAction="IS382"/>
              <button id="Button85" label="3 позиции" onAction="IS383"/>
              <button id="Button86" label="4 позиции" onAction="IS384"/>
              <button id="Button87" label="5 позиций" onAction="IS385"/>
              <button id="Button88" label="6 позиций" onAction="IS386"/>
              <button id="Button89" label="7 позиций" onAction="IS387"/>
              <button id="Button90" label="8 позиций" onAction="IS388"/>
              <button id="Button91" label="9 позиций" onAction="IS389"/>
              <button id="Button92" label="10 позиций" onAction="IS380"/>
            </menu>
            <menu id="Menu14" label="9 объектов">
              <button id="Button93" label="1 позиция" onAction="IS391"/>
              <button id="Button94" label="2 позиции" onAction="IS392"/>
              <button id="Button95" label="3 позиции" onAction="IS393"/>
              <button id="Button96" label="4 позиции" onAction="IS394"/>
              <button id="Button97" label="5 позиций" onAction="IS395"/>
              <button id="Button98" label="6 позиций" onAction="IS396"/>
              <button id="Button99" label="7 позиций" onAction="IS397"/>
              <button id="Button100" label="8 позиций" onAction="IS398"/>
              <button id="Button101" label="9 позиций" onAction="IS399"/>
              <button id="Button102" label="10 позиций" onAction="IS390"/>
            </menu>
            <menu id="Menu15" label="10 объектов">
              <button id="Button103" label="1 позиция" onAction="IS301"/>
              <button id="Button104" label="2 позиции" onAction="IS302"/>
              <button id="Button105" label="3 позиции" onAction="IS303"/>
              <button id="Button106" label="4 позиции" onAction="IS304"/>
              <button id="Button107" label="5 позиций" onAction="IS305"/>
              <button id="Button108" label="6 позиций" onAction="IS306"/>
              <button id="Button109" label="7 позиций" onAction="IS307"/>
              <button id="Button110" label="8 позиций" onAction="IS308"/>
              <button id="Button111" label="9 позиций" onAction="IS309"/>
              <button id="Button112" label="10 позиций" onAction="IS300"/>
            </menu>
          </menu>
          <button id="Button122" imageMso="ActiveXTextBox" label="Ввод ответа" supertip="Вставка слайда с заданием, в котором надо ввести ответ в текстовой форме" onAction="IS410"/>
          <button id="Button123" imageMso="NewContact" label="Информация" supertip="Вставка слайда для дополнительной информации или задания, не требующего ответа" onAction="IS500"/>
          <button id="RndSlide" imageMso="SmartArtRightToLeft" label="Перемешать" supertip="Перемешать слайды заданий в произвольном порядке" onAction="Tasovat"/>
        </group>
        <group id="GroupOtvety" label="Ответы" visible="true">
          <button enabled="true" id="BtOtvety" image="Vopros_png" label="Правильные ответы" showImage="true" showLabel="true" size="large" supertip="Ввод правильных ответов на задания теста" visible="true" onAction="TunOtvety"/>
        </group>
        <group id="GroupOcenka" label="Оценка" visible="true">
          <button enabled="true" id="BtOcenka" image="ocenka_png" label="Уровень требований" showImage="true" size="large" supertip="Настройка уровня требовательности к оценке" visible="true" onAction="TunOcenka"/>
        </group>
        <group id="GroupTime" label="Таймер" visible="true">
          <button id="BtTimer" image="Hour_png" label="Настройки" showImage="true" showLabel="true" size="large" supertip="Настройки использования таймера" visible="true" onAction="TunTimer"/>
        </group>
        <group id="GroupObjeck" label="Объекты" visible="true">
          <button enabled="true" id="BtName" image="NewName_png" label="Именовать" showImage="true" showLabel="true" size="large" supertip="Именование перемещаемых объектов, объектов конечных позиций и прочих объектов" visible="true" onAction="NewName"/>
          <button enabled="true" id="BtFix" image="fix3_png" label="Фиксировать" showImage="true" showLabel="true" size="large" supertip="Фиксация исходной позиции перемещаемых объектов, отображение-скрытие меток флажков и переключателей" visible="true" onAction="FixObj"/>
          <button enabled="true" id="BtFlagPerekl" image="Vosst_png" label="Обновить" showImage="true" showLabel="true" size="large" supertip="Обновление внешнего вида флажков или переключателей после преобразования одного из них" visible="true" onAction="ReconFP"/>
        </group>
        <group id="GrDelMac" label="Макросы" visible="true">
          <button enabled="true" id="BtDelMac" image="Delmac_png" label="Выключить Включить" showImage="true" showLabel="true" size="large" supertip="Отключение и включение макросов Office 2007-2010, несовместимых с Office 2003, для обеспечения работоспособности теста при сохранении в формате pps или ppt" visible="true" onAction="DelMacros"/>
        </group>
        <group id="GrOutRez" label="Результаты" visible="true">
          <checkBox description="description" enabled="true" id="ChOutFile" label="Результаты в файл" supertip="Выводить результаты тестирования в текстовый файл" visible="true" getPressed="ChOutFile_getPressed" onAction="ChB_RezTx"/>
          <checkBox enabled="true" id="ChUchetOshibok" label="Отчет об ошибках" supertip="Выводить отчет об ошибках на последний слайд" visible="true" getPressed="ChUchetOshibok_getPressed" onAction="ChB_OtOsh"/>
          <labelControl id="labC1" label="Ввывод результатов"/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>Копия TestKit</Template>
  <TotalTime>1625</TotalTime>
  <Words>522</Words>
  <Application>Microsoft Office PowerPoint</Application>
  <PresentationFormat>Экран (4:3)</PresentationFormat>
  <Paragraphs>163</Paragraphs>
  <Slides>22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Сумерки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Россошанская школа-интернат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Конструктор тестовPowerPoint</dc:title>
  <dc:creator>Комаровский Анатолий Николаевич</dc:creator>
  <dc:description>В  конструкторе использована идея перемещения объектов в режиме демонстрации, предложенная Гансом Хофманом (Hans Werner Hofmann hw@lemitec.de)</dc:description>
  <cp:lastModifiedBy>Ахметшина</cp:lastModifiedBy>
  <cp:revision>203</cp:revision>
  <dcterms:created xsi:type="dcterms:W3CDTF">2011-08-18T05:12:14Z</dcterms:created>
  <dcterms:modified xsi:type="dcterms:W3CDTF">2014-05-04T05:27:11Z</dcterms:modified>
</cp:coreProperties>
</file>