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8890D-C33E-40DC-B950-097F7D3A561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0B719-63A5-409E-9F51-13F9631AC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444893-BC2E-4B81-8B51-03D3F375846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762350-12CB-461C-8D03-DE6C9BDB8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Муниципальное казенное общеобразовательное учреждение «</a:t>
            </a:r>
            <a:r>
              <a:rPr lang="ru-RU" sz="2000" dirty="0" err="1">
                <a:solidFill>
                  <a:schemeClr val="tx1"/>
                </a:solidFill>
              </a:rPr>
              <a:t>Солигаличская</a:t>
            </a:r>
            <a:r>
              <a:rPr lang="ru-RU" sz="2000" dirty="0">
                <a:solidFill>
                  <a:schemeClr val="tx1"/>
                </a:solidFill>
              </a:rPr>
              <a:t> СОШ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 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ru-RU" sz="16000" b="1" dirty="0">
                <a:solidFill>
                  <a:schemeClr val="tx1"/>
                </a:solidFill>
              </a:rPr>
              <a:t>Урок-мастерская по русскому языку в 5 классе</a:t>
            </a:r>
          </a:p>
          <a:p>
            <a:pPr algn="ctr"/>
            <a:r>
              <a:rPr lang="ru-RU" sz="16000" b="1" dirty="0">
                <a:solidFill>
                  <a:schemeClr val="tx1"/>
                </a:solidFill>
              </a:rPr>
              <a:t>«Ошибка</a:t>
            </a:r>
            <a:r>
              <a:rPr lang="ru-RU" sz="16000" b="1" dirty="0" smtClean="0">
                <a:solidFill>
                  <a:schemeClr val="tx1"/>
                </a:solidFill>
              </a:rPr>
              <a:t>»</a:t>
            </a:r>
            <a:endParaRPr lang="ru-RU" sz="16000" b="1" dirty="0">
              <a:solidFill>
                <a:schemeClr val="tx1"/>
              </a:solidFill>
            </a:endParaRPr>
          </a:p>
          <a:p>
            <a:pPr algn="ctr"/>
            <a:r>
              <a:rPr lang="ru-RU" sz="16000" b="1" dirty="0">
                <a:solidFill>
                  <a:schemeClr val="tx1"/>
                </a:solidFill>
              </a:rPr>
              <a:t>           </a:t>
            </a:r>
            <a:r>
              <a:rPr lang="ru-RU" sz="16000" b="1" dirty="0"/>
              <a:t>                                               </a:t>
            </a:r>
          </a:p>
          <a:p>
            <a:pPr algn="ctr"/>
            <a:r>
              <a:rPr lang="ru-RU" sz="3600" b="1" dirty="0"/>
              <a:t> 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5643578"/>
            <a:ext cx="36433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Батурина Светлана Олеговна,</a:t>
            </a:r>
          </a:p>
          <a:p>
            <a:pPr algn="ctr"/>
            <a:r>
              <a:rPr lang="ru-RU" sz="2000" dirty="0"/>
              <a:t>у</a:t>
            </a:r>
            <a:r>
              <a:rPr lang="ru-RU" sz="2000" dirty="0" smtClean="0"/>
              <a:t>читель русского языка и литературы</a:t>
            </a:r>
            <a:endParaRPr lang="ru-RU" sz="2000" dirty="0"/>
          </a:p>
        </p:txBody>
      </p:sp>
      <p:pic>
        <p:nvPicPr>
          <p:cNvPr id="5" name="Рисунок 4" descr="ujk.jpg"/>
          <p:cNvPicPr>
            <a:picLocks noChangeAspect="1"/>
          </p:cNvPicPr>
          <p:nvPr/>
        </p:nvPicPr>
        <p:blipFill>
          <a:blip r:embed="rId2"/>
          <a:srcRect l="14803" r="21052" b="18735"/>
          <a:stretch>
            <a:fillRect/>
          </a:stretch>
        </p:blipFill>
        <p:spPr>
          <a:xfrm>
            <a:off x="428596" y="4071942"/>
            <a:ext cx="3214710" cy="25027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86800" cy="588328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5200" b="1" dirty="0" smtClean="0">
                <a:solidFill>
                  <a:schemeClr val="tx1"/>
                </a:solidFill>
              </a:rPr>
              <a:t>Цели урока: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 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1 .</a:t>
            </a:r>
            <a:r>
              <a:rPr lang="ru-RU" i="1" dirty="0" smtClean="0">
                <a:solidFill>
                  <a:schemeClr val="tx1"/>
                </a:solidFill>
              </a:rPr>
              <a:t>Обучающие</a:t>
            </a:r>
            <a:r>
              <a:rPr lang="ru-RU" dirty="0" smtClean="0">
                <a:solidFill>
                  <a:schemeClr val="tx1"/>
                </a:solidFill>
              </a:rPr>
              <a:t>: создать условия для конструирования собственного знания учащихся  по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лексике, морфологии, </a:t>
            </a:r>
            <a:r>
              <a:rPr lang="ru-RU" dirty="0" err="1" smtClean="0">
                <a:solidFill>
                  <a:schemeClr val="tx1"/>
                </a:solidFill>
              </a:rPr>
              <a:t>морфемике</a:t>
            </a:r>
            <a:r>
              <a:rPr lang="ru-RU" dirty="0" smtClean="0">
                <a:solidFill>
                  <a:schemeClr val="tx1"/>
                </a:solidFill>
              </a:rPr>
              <a:t> и орфографии, учиться составлять </a:t>
            </a:r>
            <a:r>
              <a:rPr lang="ru-RU" dirty="0" err="1" smtClean="0">
                <a:solidFill>
                  <a:schemeClr val="tx1"/>
                </a:solidFill>
              </a:rPr>
              <a:t>синквейн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2.</a:t>
            </a:r>
            <a:r>
              <a:rPr lang="ru-RU" i="1" dirty="0" smtClean="0">
                <a:solidFill>
                  <a:schemeClr val="tx1"/>
                </a:solidFill>
              </a:rPr>
              <a:t>Развивающие</a:t>
            </a:r>
            <a:r>
              <a:rPr lang="ru-RU" dirty="0" smtClean="0">
                <a:solidFill>
                  <a:schemeClr val="tx1"/>
                </a:solidFill>
              </a:rPr>
              <a:t>: развивать творческое воображение, монологическую речь учащихся,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языковое чутьё, умение работать коллективно.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З.</a:t>
            </a:r>
            <a:r>
              <a:rPr lang="ru-RU" i="1" dirty="0" smtClean="0">
                <a:solidFill>
                  <a:schemeClr val="tx1"/>
                </a:solidFill>
              </a:rPr>
              <a:t>Воспитывающие</a:t>
            </a:r>
            <a:r>
              <a:rPr lang="ru-RU" dirty="0" smtClean="0">
                <a:solidFill>
                  <a:schemeClr val="tx1"/>
                </a:solidFill>
              </a:rPr>
              <a:t>: развитие ассоциативного и аналитического мышления с привлечением жизненного опыта учащихся, приобщение учащихся к радости сотрудничества, законам открытия нового, умение внимательно слушать и </a:t>
            </a:r>
            <a:r>
              <a:rPr lang="ru-RU" dirty="0" err="1" smtClean="0">
                <a:solidFill>
                  <a:schemeClr val="tx1"/>
                </a:solidFill>
              </a:rPr>
              <a:t>сльшать</a:t>
            </a:r>
            <a:r>
              <a:rPr lang="ru-RU" dirty="0" smtClean="0">
                <a:solidFill>
                  <a:schemeClr val="tx1"/>
                </a:solidFill>
              </a:rPr>
              <a:t>, уважать мнение другого.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Мастерская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000" dirty="0" smtClean="0">
                <a:solidFill>
                  <a:schemeClr val="tx1"/>
                </a:solidFill>
              </a:rPr>
              <a:t>К </a:t>
            </a:r>
            <a:r>
              <a:rPr lang="ru-RU" sz="3000" dirty="0" smtClean="0">
                <a:solidFill>
                  <a:schemeClr val="tx1"/>
                </a:solidFill>
              </a:rPr>
              <a:t>какой части речи относится это слово? </a:t>
            </a:r>
          </a:p>
          <a:p>
            <a:pPr>
              <a:buFont typeface="Wingdings" pitchFamily="2" charset="2"/>
              <a:buChar char="v"/>
            </a:pPr>
            <a:r>
              <a:rPr lang="ru-RU" sz="3000" dirty="0" smtClean="0">
                <a:solidFill>
                  <a:schemeClr val="tx1"/>
                </a:solidFill>
              </a:rPr>
              <a:t>От какого слова образовалось слово «мастерская»? </a:t>
            </a:r>
          </a:p>
          <a:p>
            <a:pPr>
              <a:buFont typeface="Wingdings" pitchFamily="2" charset="2"/>
              <a:buChar char="v"/>
            </a:pPr>
            <a:r>
              <a:rPr lang="ru-RU" sz="3000" dirty="0" smtClean="0">
                <a:solidFill>
                  <a:schemeClr val="tx1"/>
                </a:solidFill>
              </a:rPr>
              <a:t> Кто такой мастер? Подберите синонимы. </a:t>
            </a:r>
          </a:p>
          <a:p>
            <a:pPr>
              <a:buFont typeface="Wingdings" pitchFamily="2" charset="2"/>
              <a:buChar char="v"/>
            </a:pPr>
            <a:r>
              <a:rPr lang="ru-RU" sz="3000" dirty="0" smtClean="0">
                <a:solidFill>
                  <a:schemeClr val="tx1"/>
                </a:solidFill>
              </a:rPr>
              <a:t> Подберите однокоренные слова к слову «мастер».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Kapec-labak-piedzimt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143380"/>
            <a:ext cx="3431164" cy="25707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Пословицы  и поговорки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 txBox="1">
            <a:spLocks noGrp="1"/>
          </p:cNvSpPr>
          <p:nvPr>
            <p:ph idx="1"/>
          </p:nvPr>
        </p:nvSpPr>
        <p:spPr>
          <a:xfrm>
            <a:off x="457200" y="1238000"/>
            <a:ext cx="8686800" cy="56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Каков мастер, такова работа.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Кушанье познаётся по вкусу, а мастерство - по искусству.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Всяк  мастер на выучку берёт, а не всяк доучивает.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По работе и мастера знать.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У плохого мастера и пища  плохая.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Работнику полтина, мастеру - рубль.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Не то дорого, что красного золота, а то дорого, что доброго мастерства.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У кого слишком чист инструмент, тот плохой мастер.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Всякая  работа мастера хвалит.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Люби дело - мастером будешь.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Всяк  мастер на свой лад.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Мастеру свой секрет все ворота открывает.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На все руки мастер.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Мастера по работе видно.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Мастер глуп - нож туп.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Мастер мастеру не указывай, а только бы помочь сказывай.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Мастер из печёного яйца живого цыпленка вытащит.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</a:rPr>
              <a:t>Мастерство не кнут: из рук в руки не перебросишь. 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Ошибка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Напишите ответ на вопрос: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1 </a:t>
            </a:r>
            <a:r>
              <a:rPr lang="ru-RU" b="1" u="sng" dirty="0" smtClean="0">
                <a:solidFill>
                  <a:schemeClr val="tx1"/>
                </a:solidFill>
              </a:rPr>
              <a:t>группа: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«Что вы переживаете, что испытываете, когда получаете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плохую оценку?»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2 группа: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«Какие чувства испытывает учитель, когда обнаруживает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ваши ошибки?»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3 группа: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Напишите ответ на вопрос: «Почему учитель исправляет ошибки?» 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4 группа: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Напишите ответ на вопрос: «Что главное для учителя, а что – для ученика?» 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чём заключается работа корректора?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>
                <a:solidFill>
                  <a:schemeClr val="tx1"/>
                </a:solidFill>
              </a:rPr>
              <a:t>Утренний ветерок проб..жал по лесу. Туман пришел в движение, и </a:t>
            </a:r>
            <a:r>
              <a:rPr lang="ru-RU" sz="3400" dirty="0" err="1" smtClean="0">
                <a:solidFill>
                  <a:schemeClr val="tx1"/>
                </a:solidFill>
              </a:rPr>
              <a:t>пок</a:t>
            </a:r>
            <a:r>
              <a:rPr lang="ru-RU" sz="3400" dirty="0" smtClean="0">
                <a:solidFill>
                  <a:schemeClr val="tx1"/>
                </a:solidFill>
              </a:rPr>
              <a:t>..</a:t>
            </a:r>
            <a:r>
              <a:rPr lang="ru-RU" sz="3400" dirty="0" err="1" smtClean="0">
                <a:solidFill>
                  <a:schemeClr val="tx1"/>
                </a:solidFill>
              </a:rPr>
              <a:t>зался</a:t>
            </a:r>
            <a:r>
              <a:rPr lang="ru-RU" sz="3400" dirty="0" smtClean="0">
                <a:solidFill>
                  <a:schemeClr val="tx1"/>
                </a:solidFill>
              </a:rPr>
              <a:t> противоположный </a:t>
            </a:r>
            <a:r>
              <a:rPr lang="ru-RU" sz="3400" dirty="0" err="1" smtClean="0">
                <a:solidFill>
                  <a:schemeClr val="tx1"/>
                </a:solidFill>
              </a:rPr>
              <a:t>бере</a:t>
            </a:r>
            <a:r>
              <a:rPr lang="ru-RU" sz="3400" dirty="0" smtClean="0">
                <a:solidFill>
                  <a:schemeClr val="tx1"/>
                </a:solidFill>
              </a:rPr>
              <a:t>.. реки с </a:t>
            </a:r>
            <a:r>
              <a:rPr lang="ru-RU" sz="3400" dirty="0" err="1" smtClean="0">
                <a:solidFill>
                  <a:schemeClr val="tx1"/>
                </a:solidFill>
              </a:rPr>
              <a:t>зар</a:t>
            </a:r>
            <a:r>
              <a:rPr lang="ru-RU" sz="3400" dirty="0" smtClean="0">
                <a:solidFill>
                  <a:schemeClr val="tx1"/>
                </a:solidFill>
              </a:rPr>
              <a:t>..</a:t>
            </a:r>
            <a:r>
              <a:rPr lang="ru-RU" sz="3400" dirty="0" err="1" smtClean="0">
                <a:solidFill>
                  <a:schemeClr val="tx1"/>
                </a:solidFill>
              </a:rPr>
              <a:t>слями</a:t>
            </a:r>
            <a:r>
              <a:rPr lang="ru-RU" sz="3400" dirty="0" smtClean="0">
                <a:solidFill>
                  <a:schemeClr val="tx1"/>
                </a:solidFill>
              </a:rPr>
              <a:t> кустарника.</a:t>
            </a:r>
          </a:p>
          <a:p>
            <a:pPr>
              <a:buNone/>
            </a:pPr>
            <a:r>
              <a:rPr lang="ru-RU" sz="3400" dirty="0" smtClean="0">
                <a:solidFill>
                  <a:schemeClr val="tx1"/>
                </a:solidFill>
              </a:rPr>
              <a:t>Вдруг п..слышался </a:t>
            </a:r>
            <a:r>
              <a:rPr lang="ru-RU" sz="3400" dirty="0" err="1" smtClean="0">
                <a:solidFill>
                  <a:schemeClr val="tx1"/>
                </a:solidFill>
              </a:rPr>
              <a:t>ш</a:t>
            </a:r>
            <a:r>
              <a:rPr lang="ru-RU" sz="3400" dirty="0" smtClean="0">
                <a:solidFill>
                  <a:schemeClr val="tx1"/>
                </a:solidFill>
              </a:rPr>
              <a:t>..</a:t>
            </a:r>
            <a:r>
              <a:rPr lang="ru-RU" sz="3400" dirty="0" err="1" smtClean="0">
                <a:solidFill>
                  <a:schemeClr val="tx1"/>
                </a:solidFill>
              </a:rPr>
              <a:t>рох</a:t>
            </a:r>
            <a:r>
              <a:rPr lang="ru-RU" sz="3400" dirty="0" smtClean="0">
                <a:solidFill>
                  <a:schemeClr val="tx1"/>
                </a:solidFill>
              </a:rPr>
              <a:t> гальки. Я ..глянулся и </a:t>
            </a:r>
            <a:r>
              <a:rPr lang="ru-RU" sz="3400" dirty="0" err="1" smtClean="0">
                <a:solidFill>
                  <a:schemeClr val="tx1"/>
                </a:solidFill>
              </a:rPr>
              <a:t>ра</a:t>
            </a:r>
            <a:r>
              <a:rPr lang="ru-RU" sz="3400" dirty="0" smtClean="0">
                <a:solidFill>
                  <a:schemeClr val="tx1"/>
                </a:solidFill>
              </a:rPr>
              <a:t>..смотрел две тени. Я </a:t>
            </a:r>
            <a:r>
              <a:rPr lang="ru-RU" sz="3400" dirty="0" err="1" smtClean="0">
                <a:solidFill>
                  <a:schemeClr val="tx1"/>
                </a:solidFill>
              </a:rPr>
              <a:t>предпол</a:t>
            </a:r>
            <a:r>
              <a:rPr lang="ru-RU" sz="3400" dirty="0" smtClean="0">
                <a:solidFill>
                  <a:schemeClr val="tx1"/>
                </a:solidFill>
              </a:rPr>
              <a:t>..</a:t>
            </a:r>
            <a:r>
              <a:rPr lang="ru-RU" sz="3400" dirty="0" err="1" smtClean="0">
                <a:solidFill>
                  <a:schemeClr val="tx1"/>
                </a:solidFill>
              </a:rPr>
              <a:t>гал</a:t>
            </a:r>
            <a:r>
              <a:rPr lang="ru-RU" sz="3400" dirty="0" smtClean="0">
                <a:solidFill>
                  <a:schemeClr val="tx1"/>
                </a:solidFill>
              </a:rPr>
              <a:t> увидеть людей, но это </a:t>
            </a:r>
            <a:r>
              <a:rPr lang="ru-RU" sz="3400" dirty="0" err="1" smtClean="0">
                <a:solidFill>
                  <a:schemeClr val="tx1"/>
                </a:solidFill>
              </a:rPr>
              <a:t>ок</a:t>
            </a:r>
            <a:r>
              <a:rPr lang="ru-RU" sz="3400" dirty="0" smtClean="0">
                <a:solidFill>
                  <a:schemeClr val="tx1"/>
                </a:solidFill>
              </a:rPr>
              <a:t>..</a:t>
            </a:r>
            <a:r>
              <a:rPr lang="ru-RU" sz="3400" dirty="0" err="1" smtClean="0">
                <a:solidFill>
                  <a:schemeClr val="tx1"/>
                </a:solidFill>
              </a:rPr>
              <a:t>зались</a:t>
            </a:r>
            <a:r>
              <a:rPr lang="ru-RU" sz="3400" dirty="0" smtClean="0">
                <a:solidFill>
                  <a:schemeClr val="tx1"/>
                </a:solidFill>
              </a:rPr>
              <a:t> лоси. Они приближались к реке. Я </a:t>
            </a:r>
            <a:r>
              <a:rPr lang="ru-RU" sz="3400" dirty="0" err="1" smtClean="0">
                <a:solidFill>
                  <a:schemeClr val="tx1"/>
                </a:solidFill>
              </a:rPr>
              <a:t>з</a:t>
            </a:r>
            <a:r>
              <a:rPr lang="ru-RU" sz="3400" dirty="0" smtClean="0">
                <a:solidFill>
                  <a:schemeClr val="tx1"/>
                </a:solidFill>
              </a:rPr>
              <a:t>..любовался ж..</a:t>
            </a:r>
            <a:r>
              <a:rPr lang="ru-RU" sz="3400" dirty="0" err="1" smtClean="0">
                <a:solidFill>
                  <a:schemeClr val="tx1"/>
                </a:solidFill>
              </a:rPr>
              <a:t>вотными</a:t>
            </a:r>
            <a:r>
              <a:rPr lang="ru-RU" sz="34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3400" dirty="0" smtClean="0">
                <a:solidFill>
                  <a:schemeClr val="tx1"/>
                </a:solidFill>
              </a:rPr>
              <a:t>Лоси жадно пили воду. Вдруг самка почуяла опасность и стала смотреть в мою сторону. Вода ст..кала у нее с губ, и от этого </a:t>
            </a:r>
            <a:r>
              <a:rPr lang="ru-RU" sz="3400" dirty="0" err="1" smtClean="0">
                <a:solidFill>
                  <a:schemeClr val="tx1"/>
                </a:solidFill>
              </a:rPr>
              <a:t>ра</a:t>
            </a:r>
            <a:r>
              <a:rPr lang="ru-RU" sz="3400" dirty="0" smtClean="0">
                <a:solidFill>
                  <a:schemeClr val="tx1"/>
                </a:solidFill>
              </a:rPr>
              <a:t>..</a:t>
            </a:r>
            <a:r>
              <a:rPr lang="ru-RU" sz="3400" dirty="0" err="1" smtClean="0">
                <a:solidFill>
                  <a:schemeClr val="tx1"/>
                </a:solidFill>
              </a:rPr>
              <a:t>ходились</a:t>
            </a:r>
            <a:r>
              <a:rPr lang="ru-RU" sz="3400" dirty="0" smtClean="0">
                <a:solidFill>
                  <a:schemeClr val="tx1"/>
                </a:solidFill>
              </a:rPr>
              <a:t> круги по спокойной поверхности реки. Лосиха встрепенулась, и..дала хриплый крик и бросилась к лесу.</a:t>
            </a:r>
          </a:p>
          <a:p>
            <a:pPr>
              <a:buNone/>
            </a:pPr>
            <a:r>
              <a:rPr lang="ru-RU" sz="3400" dirty="0" smtClean="0">
                <a:solidFill>
                  <a:schemeClr val="tx1"/>
                </a:solidFill>
              </a:rPr>
              <a:t>В это мгновение взошло солнце. Сквозь клубы тумана стали проявляться очертания гор, р..</a:t>
            </a:r>
            <a:r>
              <a:rPr lang="ru-RU" sz="3400" dirty="0" err="1" smtClean="0">
                <a:solidFill>
                  <a:schemeClr val="tx1"/>
                </a:solidFill>
              </a:rPr>
              <a:t>стущих</a:t>
            </a:r>
            <a:r>
              <a:rPr lang="ru-RU" sz="3400" dirty="0" smtClean="0">
                <a:solidFill>
                  <a:schemeClr val="tx1"/>
                </a:solidFill>
              </a:rPr>
              <a:t> на том берегу деревьев.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</a:rPr>
              <a:t>Правила построения </a:t>
            </a:r>
            <a:r>
              <a:rPr lang="ru-RU" sz="3100" b="1" dirty="0" err="1" smtClean="0">
                <a:solidFill>
                  <a:schemeClr val="tx1"/>
                </a:solidFill>
              </a:rPr>
              <a:t>синквейна</a:t>
            </a:r>
            <a:r>
              <a:rPr lang="ru-RU" sz="3100" b="1" dirty="0" smtClean="0">
                <a:solidFill>
                  <a:schemeClr val="tx1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1 строка </a:t>
            </a:r>
            <a:r>
              <a:rPr lang="ru-RU" dirty="0" smtClean="0">
                <a:solidFill>
                  <a:schemeClr val="tx1"/>
                </a:solidFill>
              </a:rPr>
              <a:t>- 1 ключевое слово — тема </a:t>
            </a:r>
            <a:r>
              <a:rPr lang="ru-RU" dirty="0" err="1" smtClean="0">
                <a:solidFill>
                  <a:schemeClr val="tx1"/>
                </a:solidFill>
              </a:rPr>
              <a:t>синквейна</a:t>
            </a:r>
            <a:r>
              <a:rPr lang="ru-RU" dirty="0" smtClean="0">
                <a:solidFill>
                  <a:schemeClr val="tx1"/>
                </a:solidFill>
              </a:rPr>
              <a:t>, определяющее содержание (обычно существительным).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2 строка </a:t>
            </a:r>
            <a:r>
              <a:rPr lang="ru-RU" dirty="0" smtClean="0">
                <a:solidFill>
                  <a:schemeClr val="tx1"/>
                </a:solidFill>
              </a:rPr>
              <a:t>- 2 прилагательных, описывающих тему.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3 строка </a:t>
            </a:r>
            <a:r>
              <a:rPr lang="ru-RU" dirty="0" smtClean="0">
                <a:solidFill>
                  <a:schemeClr val="tx1"/>
                </a:solidFill>
              </a:rPr>
              <a:t>- 3 глагола, характеризующих действия, которые производит существительное.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4 строка </a:t>
            </a:r>
            <a:r>
              <a:rPr lang="ru-RU" dirty="0" smtClean="0">
                <a:solidFill>
                  <a:schemeClr val="tx1"/>
                </a:solidFill>
              </a:rPr>
              <a:t>- короткое предложение, фраза из 4 слов показывающая Ваше отношение к теме-существительному.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5 строка </a:t>
            </a:r>
            <a:r>
              <a:rPr lang="ru-RU" dirty="0" smtClean="0">
                <a:solidFill>
                  <a:schemeClr val="tx1"/>
                </a:solidFill>
              </a:rPr>
              <a:t>- синоним или Ваши ассоциации из одного слова, которое повторяет суть темы (обычно существительное).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471463">
            <a:off x="258866" y="2878115"/>
            <a:ext cx="9379160" cy="101566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Спасибо за работу</a:t>
            </a:r>
            <a:endParaRPr lang="ru-RU" sz="6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497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Муниципальное казенное общеобразовательное учреждение «Солигаличская СОШ»   </vt:lpstr>
      <vt:lpstr>Слайд 2</vt:lpstr>
      <vt:lpstr>Мастерская</vt:lpstr>
      <vt:lpstr>Пословицы  и поговорки</vt:lpstr>
      <vt:lpstr>Ошибка</vt:lpstr>
      <vt:lpstr>В чём заключается работа корректора?</vt:lpstr>
      <vt:lpstr>Правила построения синквейна: 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общеобразовательное учреждение «Солигаличская СОШ»</dc:title>
  <dc:creator>админ</dc:creator>
  <cp:lastModifiedBy>админ</cp:lastModifiedBy>
  <cp:revision>6</cp:revision>
  <dcterms:created xsi:type="dcterms:W3CDTF">2015-02-09T16:18:51Z</dcterms:created>
  <dcterms:modified xsi:type="dcterms:W3CDTF">2015-02-09T17:10:51Z</dcterms:modified>
</cp:coreProperties>
</file>