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gif" ContentType="image/gif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305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504AE5-F5A8-436E-A80D-0736CFC02646}" type="doc">
      <dgm:prSet loTypeId="urn:microsoft.com/office/officeart/2005/8/layout/venn1" loCatId="relationship" qsTypeId="urn:microsoft.com/office/officeart/2005/8/quickstyle/simple3" qsCatId="simple" csTypeId="urn:microsoft.com/office/officeart/2005/8/colors/accent1_2" csCatId="accent1" phldr="1"/>
      <dgm:spPr/>
    </dgm:pt>
    <dgm:pt modelId="{64DBCFCC-5848-448D-9E2F-D9F759CBBB4D}">
      <dgm:prSet phldrT="[Текст]" custT="1"/>
      <dgm:spPr/>
      <dgm:t>
        <a:bodyPr/>
        <a:lstStyle/>
        <a:p>
          <a:r>
            <a: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Социально-экономическое состояние государства</a:t>
          </a:r>
          <a:endParaRPr lang="ru-RU" sz="24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85A4B0F7-3B63-41CC-B790-E0FAF6D3A185}" type="parTrans" cxnId="{6DC8C5C7-F02A-4086-ABAC-2FD9018FC2C9}">
      <dgm:prSet/>
      <dgm:spPr/>
      <dgm:t>
        <a:bodyPr/>
        <a:lstStyle/>
        <a:p>
          <a:endParaRPr lang="ru-RU"/>
        </a:p>
      </dgm:t>
    </dgm:pt>
    <dgm:pt modelId="{5CF4BB96-588D-4F4C-82FF-068BBDFC36F6}" type="sibTrans" cxnId="{6DC8C5C7-F02A-4086-ABAC-2FD9018FC2C9}">
      <dgm:prSet/>
      <dgm:spPr/>
      <dgm:t>
        <a:bodyPr/>
        <a:lstStyle/>
        <a:p>
          <a:endParaRPr lang="ru-RU"/>
        </a:p>
      </dgm:t>
    </dgm:pt>
    <dgm:pt modelId="{180D478C-54AC-4860-B16F-E73E57D382FA}">
      <dgm:prSet phldrT="[Текст]" custT="1"/>
      <dgm:spPr/>
      <dgm:t>
        <a:bodyPr/>
        <a:lstStyle/>
        <a:p>
          <a:r>
            <a: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Ценности общества</a:t>
          </a:r>
          <a:endParaRPr lang="ru-RU" sz="24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3AE89004-2BC8-4DC2-86B8-422739115F0A}" type="parTrans" cxnId="{6A404095-38E8-448E-BF77-7F03C3257A99}">
      <dgm:prSet/>
      <dgm:spPr/>
      <dgm:t>
        <a:bodyPr/>
        <a:lstStyle/>
        <a:p>
          <a:endParaRPr lang="ru-RU"/>
        </a:p>
      </dgm:t>
    </dgm:pt>
    <dgm:pt modelId="{C9612D93-C644-43D7-8D12-7199AB20C309}" type="sibTrans" cxnId="{6A404095-38E8-448E-BF77-7F03C3257A99}">
      <dgm:prSet/>
      <dgm:spPr/>
      <dgm:t>
        <a:bodyPr/>
        <a:lstStyle/>
        <a:p>
          <a:endParaRPr lang="ru-RU"/>
        </a:p>
      </dgm:t>
    </dgm:pt>
    <dgm:pt modelId="{C141F8E4-B546-4C6A-BC9E-CF5545A153D6}">
      <dgm:prSet phldrT="[Текст]" custT="1"/>
      <dgm:spPr/>
      <dgm:t>
        <a:bodyPr/>
        <a:lstStyle/>
        <a:p>
          <a:r>
            <a: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Деятельность управляющих органов</a:t>
          </a:r>
          <a:endParaRPr lang="ru-RU" sz="24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DB8769DC-0F13-4AC9-AD5A-7B8465E61526}" type="parTrans" cxnId="{98C3C33D-6E5D-43AA-BEDF-432194CE043F}">
      <dgm:prSet/>
      <dgm:spPr/>
      <dgm:t>
        <a:bodyPr/>
        <a:lstStyle/>
        <a:p>
          <a:endParaRPr lang="ru-RU"/>
        </a:p>
      </dgm:t>
    </dgm:pt>
    <dgm:pt modelId="{57B3BEE2-20A0-4095-B907-FA387D8828CD}" type="sibTrans" cxnId="{98C3C33D-6E5D-43AA-BEDF-432194CE043F}">
      <dgm:prSet/>
      <dgm:spPr/>
      <dgm:t>
        <a:bodyPr/>
        <a:lstStyle/>
        <a:p>
          <a:endParaRPr lang="ru-RU"/>
        </a:p>
      </dgm:t>
    </dgm:pt>
    <dgm:pt modelId="{2657DE91-679E-4B46-B5E6-0D6D400F1C3E}" type="pres">
      <dgm:prSet presAssocID="{76504AE5-F5A8-436E-A80D-0736CFC02646}" presName="compositeShape" presStyleCnt="0">
        <dgm:presLayoutVars>
          <dgm:chMax val="7"/>
          <dgm:dir/>
          <dgm:resizeHandles val="exact"/>
        </dgm:presLayoutVars>
      </dgm:prSet>
      <dgm:spPr/>
    </dgm:pt>
    <dgm:pt modelId="{90C0C601-F8EA-4481-8A41-B06FE285F769}" type="pres">
      <dgm:prSet presAssocID="{64DBCFCC-5848-448D-9E2F-D9F759CBBB4D}" presName="circ1" presStyleLbl="vennNode1" presStyleIdx="0" presStyleCnt="3" custScaleX="121056" custScaleY="113030"/>
      <dgm:spPr/>
      <dgm:t>
        <a:bodyPr/>
        <a:lstStyle/>
        <a:p>
          <a:endParaRPr lang="ru-RU"/>
        </a:p>
      </dgm:t>
    </dgm:pt>
    <dgm:pt modelId="{2289B893-86D2-4C73-BAED-E49A903A0E5E}" type="pres">
      <dgm:prSet presAssocID="{64DBCFCC-5848-448D-9E2F-D9F759CBBB4D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02CD90-B01D-4144-93E9-3C6FE018ACCA}" type="pres">
      <dgm:prSet presAssocID="{180D478C-54AC-4860-B16F-E73E57D382FA}" presName="circ2" presStyleLbl="vennNode1" presStyleIdx="1" presStyleCnt="3" custScaleX="112169" custScaleY="109362"/>
      <dgm:spPr/>
      <dgm:t>
        <a:bodyPr/>
        <a:lstStyle/>
        <a:p>
          <a:endParaRPr lang="ru-RU"/>
        </a:p>
      </dgm:t>
    </dgm:pt>
    <dgm:pt modelId="{677ACDF3-A5F9-4213-9C97-BDF192710B3D}" type="pres">
      <dgm:prSet presAssocID="{180D478C-54AC-4860-B16F-E73E57D382FA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4970C5-C6A5-47FD-B096-29E265D542DC}" type="pres">
      <dgm:prSet presAssocID="{C141F8E4-B546-4C6A-BC9E-CF5545A153D6}" presName="circ3" presStyleLbl="vennNode1" presStyleIdx="2" presStyleCnt="3" custScaleX="111229" custScaleY="111384"/>
      <dgm:spPr/>
      <dgm:t>
        <a:bodyPr/>
        <a:lstStyle/>
        <a:p>
          <a:endParaRPr lang="ru-RU"/>
        </a:p>
      </dgm:t>
    </dgm:pt>
    <dgm:pt modelId="{7366AF86-4911-48ED-829F-C517B6D1AB31}" type="pres">
      <dgm:prSet presAssocID="{C141F8E4-B546-4C6A-BC9E-CF5545A153D6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F0F3C2B-2868-45CF-9A06-124313D6F541}" type="presOf" srcId="{C141F8E4-B546-4C6A-BC9E-CF5545A153D6}" destId="{7366AF86-4911-48ED-829F-C517B6D1AB31}" srcOrd="1" destOrd="0" presId="urn:microsoft.com/office/officeart/2005/8/layout/venn1"/>
    <dgm:cxn modelId="{6A404095-38E8-448E-BF77-7F03C3257A99}" srcId="{76504AE5-F5A8-436E-A80D-0736CFC02646}" destId="{180D478C-54AC-4860-B16F-E73E57D382FA}" srcOrd="1" destOrd="0" parTransId="{3AE89004-2BC8-4DC2-86B8-422739115F0A}" sibTransId="{C9612D93-C644-43D7-8D12-7199AB20C309}"/>
    <dgm:cxn modelId="{644F1776-75DB-417C-84AB-C0D190092577}" type="presOf" srcId="{180D478C-54AC-4860-B16F-E73E57D382FA}" destId="{677ACDF3-A5F9-4213-9C97-BDF192710B3D}" srcOrd="1" destOrd="0" presId="urn:microsoft.com/office/officeart/2005/8/layout/venn1"/>
    <dgm:cxn modelId="{77B06820-4506-4CD3-B5C5-89713E088024}" type="presOf" srcId="{64DBCFCC-5848-448D-9E2F-D9F759CBBB4D}" destId="{90C0C601-F8EA-4481-8A41-B06FE285F769}" srcOrd="0" destOrd="0" presId="urn:microsoft.com/office/officeart/2005/8/layout/venn1"/>
    <dgm:cxn modelId="{6DC8C5C7-F02A-4086-ABAC-2FD9018FC2C9}" srcId="{76504AE5-F5A8-436E-A80D-0736CFC02646}" destId="{64DBCFCC-5848-448D-9E2F-D9F759CBBB4D}" srcOrd="0" destOrd="0" parTransId="{85A4B0F7-3B63-41CC-B790-E0FAF6D3A185}" sibTransId="{5CF4BB96-588D-4F4C-82FF-068BBDFC36F6}"/>
    <dgm:cxn modelId="{5FE32D7C-C9A0-4D50-A149-A0EC918F93E1}" type="presOf" srcId="{64DBCFCC-5848-448D-9E2F-D9F759CBBB4D}" destId="{2289B893-86D2-4C73-BAED-E49A903A0E5E}" srcOrd="1" destOrd="0" presId="urn:microsoft.com/office/officeart/2005/8/layout/venn1"/>
    <dgm:cxn modelId="{D3076714-802A-49CE-A79C-E46E048950E5}" type="presOf" srcId="{C141F8E4-B546-4C6A-BC9E-CF5545A153D6}" destId="{A64970C5-C6A5-47FD-B096-29E265D542DC}" srcOrd="0" destOrd="0" presId="urn:microsoft.com/office/officeart/2005/8/layout/venn1"/>
    <dgm:cxn modelId="{9C7B6508-DEFF-4182-9B0F-32E6EAEA8A11}" type="presOf" srcId="{76504AE5-F5A8-436E-A80D-0736CFC02646}" destId="{2657DE91-679E-4B46-B5E6-0D6D400F1C3E}" srcOrd="0" destOrd="0" presId="urn:microsoft.com/office/officeart/2005/8/layout/venn1"/>
    <dgm:cxn modelId="{98C3C33D-6E5D-43AA-BEDF-432194CE043F}" srcId="{76504AE5-F5A8-436E-A80D-0736CFC02646}" destId="{C141F8E4-B546-4C6A-BC9E-CF5545A153D6}" srcOrd="2" destOrd="0" parTransId="{DB8769DC-0F13-4AC9-AD5A-7B8465E61526}" sibTransId="{57B3BEE2-20A0-4095-B907-FA387D8828CD}"/>
    <dgm:cxn modelId="{70D43CDE-DDD4-48FD-A7F3-08A3D4213D49}" type="presOf" srcId="{180D478C-54AC-4860-B16F-E73E57D382FA}" destId="{BD02CD90-B01D-4144-93E9-3C6FE018ACCA}" srcOrd="0" destOrd="0" presId="urn:microsoft.com/office/officeart/2005/8/layout/venn1"/>
    <dgm:cxn modelId="{8A776DA8-696A-42E6-9AE1-AB877394BAF8}" type="presParOf" srcId="{2657DE91-679E-4B46-B5E6-0D6D400F1C3E}" destId="{90C0C601-F8EA-4481-8A41-B06FE285F769}" srcOrd="0" destOrd="0" presId="urn:microsoft.com/office/officeart/2005/8/layout/venn1"/>
    <dgm:cxn modelId="{F13D70A5-D881-417D-BD51-EEF1D8678539}" type="presParOf" srcId="{2657DE91-679E-4B46-B5E6-0D6D400F1C3E}" destId="{2289B893-86D2-4C73-BAED-E49A903A0E5E}" srcOrd="1" destOrd="0" presId="urn:microsoft.com/office/officeart/2005/8/layout/venn1"/>
    <dgm:cxn modelId="{A6A198A1-D006-45FA-BA38-4054A963C7D1}" type="presParOf" srcId="{2657DE91-679E-4B46-B5E6-0D6D400F1C3E}" destId="{BD02CD90-B01D-4144-93E9-3C6FE018ACCA}" srcOrd="2" destOrd="0" presId="urn:microsoft.com/office/officeart/2005/8/layout/venn1"/>
    <dgm:cxn modelId="{B86EA0AA-D396-4919-B9A2-E1B0E2D30F2A}" type="presParOf" srcId="{2657DE91-679E-4B46-B5E6-0D6D400F1C3E}" destId="{677ACDF3-A5F9-4213-9C97-BDF192710B3D}" srcOrd="3" destOrd="0" presId="urn:microsoft.com/office/officeart/2005/8/layout/venn1"/>
    <dgm:cxn modelId="{BF1DE3E8-7E79-40D8-A9AC-5EBBEC3777C9}" type="presParOf" srcId="{2657DE91-679E-4B46-B5E6-0D6D400F1C3E}" destId="{A64970C5-C6A5-47FD-B096-29E265D542DC}" srcOrd="4" destOrd="0" presId="urn:microsoft.com/office/officeart/2005/8/layout/venn1"/>
    <dgm:cxn modelId="{2380232A-0B8C-4653-AFA4-6D004EF9A295}" type="presParOf" srcId="{2657DE91-679E-4B46-B5E6-0D6D400F1C3E}" destId="{7366AF86-4911-48ED-829F-C517B6D1AB31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3AD6934-9E35-4DE0-A754-310BD80505B4}" type="doc">
      <dgm:prSet loTypeId="urn:microsoft.com/office/officeart/2005/8/layout/venn1" loCatId="relationship" qsTypeId="urn:microsoft.com/office/officeart/2005/8/quickstyle/simple3" qsCatId="simple" csTypeId="urn:microsoft.com/office/officeart/2005/8/colors/accent1_2" csCatId="accent1" phldr="1"/>
      <dgm:spPr/>
    </dgm:pt>
    <dgm:pt modelId="{9493B9FF-47D1-43DB-95DA-3948DD33CA0F}">
      <dgm:prSet phldrT="[Текст]" custT="1"/>
      <dgm:spPr/>
      <dgm:t>
        <a:bodyPr/>
        <a:lstStyle/>
        <a:p>
          <a:r>
            <a: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Окружение личности как члена коллектива</a:t>
          </a:r>
          <a:endParaRPr lang="ru-RU" sz="24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9F84B076-9BC9-4087-920D-9DED664690C5}" type="parTrans" cxnId="{B1847437-FE49-4276-9F90-6F5A36DAF64B}">
      <dgm:prSet/>
      <dgm:spPr/>
    </dgm:pt>
    <dgm:pt modelId="{F32898F4-C9D5-4355-821D-BE681B1817E7}" type="sibTrans" cxnId="{B1847437-FE49-4276-9F90-6F5A36DAF64B}">
      <dgm:prSet/>
      <dgm:spPr/>
    </dgm:pt>
    <dgm:pt modelId="{CE6D9B57-E475-41E3-9870-F8134635D3C7}">
      <dgm:prSet phldrT="[Текст]" custT="1"/>
      <dgm:spPr/>
      <dgm:t>
        <a:bodyPr/>
        <a:lstStyle/>
        <a:p>
          <a:r>
            <a: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Ценности, нормы, правила, традиции</a:t>
          </a:r>
          <a:endParaRPr lang="ru-RU" sz="24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6B561A2B-C8C8-4095-8B2F-B8A90BB40D37}" type="parTrans" cxnId="{591F9351-B2F2-4729-B293-D2F8A07BAFA0}">
      <dgm:prSet/>
      <dgm:spPr/>
    </dgm:pt>
    <dgm:pt modelId="{2AEC0E16-0B93-41A2-B0D7-CC7E293830F6}" type="sibTrans" cxnId="{591F9351-B2F2-4729-B293-D2F8A07BAFA0}">
      <dgm:prSet/>
      <dgm:spPr/>
    </dgm:pt>
    <dgm:pt modelId="{91E407D3-D8A3-4B7A-8F01-92B0457CD6C9}">
      <dgm:prSet phldrT="[Текст]" custT="1"/>
      <dgm:spPr/>
      <dgm:t>
        <a:bodyPr/>
        <a:lstStyle/>
        <a:p>
          <a:r>
            <a: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Вид отношений в коллективе</a:t>
          </a:r>
          <a:endParaRPr lang="ru-RU" sz="24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36B84887-3709-46E8-8EE5-0C2EFF1DB216}" type="parTrans" cxnId="{A955C704-534F-42D0-AD2E-996E52BF9BDB}">
      <dgm:prSet/>
      <dgm:spPr/>
    </dgm:pt>
    <dgm:pt modelId="{D2022BE7-2D16-42A6-A660-1693896A220A}" type="sibTrans" cxnId="{A955C704-534F-42D0-AD2E-996E52BF9BDB}">
      <dgm:prSet/>
      <dgm:spPr/>
    </dgm:pt>
    <dgm:pt modelId="{160D64F5-B58E-47AB-8E99-22C28330C8C4}" type="pres">
      <dgm:prSet presAssocID="{93AD6934-9E35-4DE0-A754-310BD80505B4}" presName="compositeShape" presStyleCnt="0">
        <dgm:presLayoutVars>
          <dgm:chMax val="7"/>
          <dgm:dir/>
          <dgm:resizeHandles val="exact"/>
        </dgm:presLayoutVars>
      </dgm:prSet>
      <dgm:spPr/>
    </dgm:pt>
    <dgm:pt modelId="{467E6716-F59F-41E4-A4FB-D3FEBEB8094F}" type="pres">
      <dgm:prSet presAssocID="{9493B9FF-47D1-43DB-95DA-3948DD33CA0F}" presName="circ1" presStyleLbl="vennNode1" presStyleIdx="0" presStyleCnt="3" custScaleX="112817" custScaleY="117669"/>
      <dgm:spPr/>
      <dgm:t>
        <a:bodyPr/>
        <a:lstStyle/>
        <a:p>
          <a:endParaRPr lang="ru-RU"/>
        </a:p>
      </dgm:t>
    </dgm:pt>
    <dgm:pt modelId="{3F886B29-CE51-4139-9585-A5D3FE92A293}" type="pres">
      <dgm:prSet presAssocID="{9493B9FF-47D1-43DB-95DA-3948DD33CA0F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9348EC-E8CE-4417-BAE4-306F879A5701}" type="pres">
      <dgm:prSet presAssocID="{CE6D9B57-E475-41E3-9870-F8134635D3C7}" presName="circ2" presStyleLbl="vennNode1" presStyleIdx="1" presStyleCnt="3" custScaleX="119841" custScaleY="113493"/>
      <dgm:spPr/>
      <dgm:t>
        <a:bodyPr/>
        <a:lstStyle/>
        <a:p>
          <a:endParaRPr lang="ru-RU"/>
        </a:p>
      </dgm:t>
    </dgm:pt>
    <dgm:pt modelId="{3027C469-8258-4BDF-A8D4-7353772F6D04}" type="pres">
      <dgm:prSet presAssocID="{CE6D9B57-E475-41E3-9870-F8134635D3C7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729F22-7CA1-4CB4-B5D6-C26364337B51}" type="pres">
      <dgm:prSet presAssocID="{91E407D3-D8A3-4B7A-8F01-92B0457CD6C9}" presName="circ3" presStyleLbl="vennNode1" presStyleIdx="2" presStyleCnt="3" custScaleX="125389" custScaleY="113031"/>
      <dgm:spPr/>
      <dgm:t>
        <a:bodyPr/>
        <a:lstStyle/>
        <a:p>
          <a:endParaRPr lang="ru-RU"/>
        </a:p>
      </dgm:t>
    </dgm:pt>
    <dgm:pt modelId="{A00EA1E6-1E8E-4ABE-96EF-8ACCB8717437}" type="pres">
      <dgm:prSet presAssocID="{91E407D3-D8A3-4B7A-8F01-92B0457CD6C9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D90C263-67B9-4CB1-89B3-432E1FED2CA0}" type="presOf" srcId="{93AD6934-9E35-4DE0-A754-310BD80505B4}" destId="{160D64F5-B58E-47AB-8E99-22C28330C8C4}" srcOrd="0" destOrd="0" presId="urn:microsoft.com/office/officeart/2005/8/layout/venn1"/>
    <dgm:cxn modelId="{2EE8B07D-6ED0-480E-B1B2-904FE75A118A}" type="presOf" srcId="{CE6D9B57-E475-41E3-9870-F8134635D3C7}" destId="{3027C469-8258-4BDF-A8D4-7353772F6D04}" srcOrd="1" destOrd="0" presId="urn:microsoft.com/office/officeart/2005/8/layout/venn1"/>
    <dgm:cxn modelId="{B566947E-79A6-46AA-BD41-FC5EB23523FD}" type="presOf" srcId="{9493B9FF-47D1-43DB-95DA-3948DD33CA0F}" destId="{467E6716-F59F-41E4-A4FB-D3FEBEB8094F}" srcOrd="0" destOrd="0" presId="urn:microsoft.com/office/officeart/2005/8/layout/venn1"/>
    <dgm:cxn modelId="{591F9351-B2F2-4729-B293-D2F8A07BAFA0}" srcId="{93AD6934-9E35-4DE0-A754-310BD80505B4}" destId="{CE6D9B57-E475-41E3-9870-F8134635D3C7}" srcOrd="1" destOrd="0" parTransId="{6B561A2B-C8C8-4095-8B2F-B8A90BB40D37}" sibTransId="{2AEC0E16-0B93-41A2-B0D7-CC7E293830F6}"/>
    <dgm:cxn modelId="{A91FC5D4-3B2D-4454-A2A8-F0B5B7EF9B99}" type="presOf" srcId="{CE6D9B57-E475-41E3-9870-F8134635D3C7}" destId="{6D9348EC-E8CE-4417-BAE4-306F879A5701}" srcOrd="0" destOrd="0" presId="urn:microsoft.com/office/officeart/2005/8/layout/venn1"/>
    <dgm:cxn modelId="{FD4FC42F-01F4-4FD4-90B5-8B96E5E13AD4}" type="presOf" srcId="{91E407D3-D8A3-4B7A-8F01-92B0457CD6C9}" destId="{00729F22-7CA1-4CB4-B5D6-C26364337B51}" srcOrd="0" destOrd="0" presId="urn:microsoft.com/office/officeart/2005/8/layout/venn1"/>
    <dgm:cxn modelId="{DB5C263A-7CBE-4B81-86C4-A6DA621DA605}" type="presOf" srcId="{91E407D3-D8A3-4B7A-8F01-92B0457CD6C9}" destId="{A00EA1E6-1E8E-4ABE-96EF-8ACCB8717437}" srcOrd="1" destOrd="0" presId="urn:microsoft.com/office/officeart/2005/8/layout/venn1"/>
    <dgm:cxn modelId="{7B80890A-155D-4AAE-94E5-37A83027B299}" type="presOf" srcId="{9493B9FF-47D1-43DB-95DA-3948DD33CA0F}" destId="{3F886B29-CE51-4139-9585-A5D3FE92A293}" srcOrd="1" destOrd="0" presId="urn:microsoft.com/office/officeart/2005/8/layout/venn1"/>
    <dgm:cxn modelId="{A955C704-534F-42D0-AD2E-996E52BF9BDB}" srcId="{93AD6934-9E35-4DE0-A754-310BD80505B4}" destId="{91E407D3-D8A3-4B7A-8F01-92B0457CD6C9}" srcOrd="2" destOrd="0" parTransId="{36B84887-3709-46E8-8EE5-0C2EFF1DB216}" sibTransId="{D2022BE7-2D16-42A6-A660-1693896A220A}"/>
    <dgm:cxn modelId="{B1847437-FE49-4276-9F90-6F5A36DAF64B}" srcId="{93AD6934-9E35-4DE0-A754-310BD80505B4}" destId="{9493B9FF-47D1-43DB-95DA-3948DD33CA0F}" srcOrd="0" destOrd="0" parTransId="{9F84B076-9BC9-4087-920D-9DED664690C5}" sibTransId="{F32898F4-C9D5-4355-821D-BE681B1817E7}"/>
    <dgm:cxn modelId="{A6C6323B-C3DC-49CC-AE7F-B70944702513}" type="presParOf" srcId="{160D64F5-B58E-47AB-8E99-22C28330C8C4}" destId="{467E6716-F59F-41E4-A4FB-D3FEBEB8094F}" srcOrd="0" destOrd="0" presId="urn:microsoft.com/office/officeart/2005/8/layout/venn1"/>
    <dgm:cxn modelId="{99720F3C-D144-480D-BB17-566C60B3CB3A}" type="presParOf" srcId="{160D64F5-B58E-47AB-8E99-22C28330C8C4}" destId="{3F886B29-CE51-4139-9585-A5D3FE92A293}" srcOrd="1" destOrd="0" presId="urn:microsoft.com/office/officeart/2005/8/layout/venn1"/>
    <dgm:cxn modelId="{61232096-C760-4EC6-AE04-727AAE3C9040}" type="presParOf" srcId="{160D64F5-B58E-47AB-8E99-22C28330C8C4}" destId="{6D9348EC-E8CE-4417-BAE4-306F879A5701}" srcOrd="2" destOrd="0" presId="urn:microsoft.com/office/officeart/2005/8/layout/venn1"/>
    <dgm:cxn modelId="{9DF4DF22-5938-40B6-9EF7-F4EC079A05D8}" type="presParOf" srcId="{160D64F5-B58E-47AB-8E99-22C28330C8C4}" destId="{3027C469-8258-4BDF-A8D4-7353772F6D04}" srcOrd="3" destOrd="0" presId="urn:microsoft.com/office/officeart/2005/8/layout/venn1"/>
    <dgm:cxn modelId="{E1FBA899-E486-4A95-B0CA-84A94123F5EA}" type="presParOf" srcId="{160D64F5-B58E-47AB-8E99-22C28330C8C4}" destId="{00729F22-7CA1-4CB4-B5D6-C26364337B51}" srcOrd="4" destOrd="0" presId="urn:microsoft.com/office/officeart/2005/8/layout/venn1"/>
    <dgm:cxn modelId="{E0FC6B8A-B62B-498D-935A-DFAAF4FC5A0A}" type="presParOf" srcId="{160D64F5-B58E-47AB-8E99-22C28330C8C4}" destId="{A00EA1E6-1E8E-4ABE-96EF-8ACCB8717437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0C0C601-F8EA-4481-8A41-B06FE285F769}">
      <dsp:nvSpPr>
        <dsp:cNvPr id="0" name=""/>
        <dsp:cNvSpPr/>
      </dsp:nvSpPr>
      <dsp:spPr>
        <a:xfrm>
          <a:off x="1613687" y="-29982"/>
          <a:ext cx="2857530" cy="2668076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alpha val="50000"/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Социально-экономическое состояние государства</a:t>
          </a:r>
          <a:endParaRPr lang="ru-RU" sz="24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994691" y="436931"/>
        <a:ext cx="2095522" cy="1200634"/>
      </dsp:txXfrm>
    </dsp:sp>
    <dsp:sp modelId="{BD02CD90-B01D-4144-93E9-3C6FE018ACCA}">
      <dsp:nvSpPr>
        <dsp:cNvPr id="0" name=""/>
        <dsp:cNvSpPr/>
      </dsp:nvSpPr>
      <dsp:spPr>
        <a:xfrm>
          <a:off x="2570324" y="1488623"/>
          <a:ext cx="2647753" cy="2581493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alpha val="50000"/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Ценности общества</a:t>
          </a:r>
          <a:endParaRPr lang="ru-RU" sz="24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380095" y="2155509"/>
        <a:ext cx="1588651" cy="1419821"/>
      </dsp:txXfrm>
    </dsp:sp>
    <dsp:sp modelId="{A64970C5-C6A5-47FD-B096-29E265D542DC}">
      <dsp:nvSpPr>
        <dsp:cNvPr id="0" name=""/>
        <dsp:cNvSpPr/>
      </dsp:nvSpPr>
      <dsp:spPr>
        <a:xfrm>
          <a:off x="877922" y="1464759"/>
          <a:ext cx="2625564" cy="2629223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alpha val="50000"/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Деятельность управляющих органов</a:t>
          </a:r>
          <a:endParaRPr lang="ru-RU" sz="24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125162" y="2143975"/>
        <a:ext cx="1575338" cy="144607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67E6716-F59F-41E4-A4FB-D3FEBEB8094F}">
      <dsp:nvSpPr>
        <dsp:cNvPr id="0" name=""/>
        <dsp:cNvSpPr/>
      </dsp:nvSpPr>
      <dsp:spPr>
        <a:xfrm>
          <a:off x="1749215" y="-69804"/>
          <a:ext cx="2663049" cy="2777580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alpha val="50000"/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Окружение личности как члена коллектива</a:t>
          </a:r>
          <a:endParaRPr lang="ru-RU" sz="24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104288" y="416272"/>
        <a:ext cx="1952902" cy="1249911"/>
      </dsp:txXfrm>
    </dsp:sp>
    <dsp:sp modelId="{6D9348EC-E8CE-4417-BAE4-306F879A5701}">
      <dsp:nvSpPr>
        <dsp:cNvPr id="0" name=""/>
        <dsp:cNvSpPr/>
      </dsp:nvSpPr>
      <dsp:spPr>
        <a:xfrm>
          <a:off x="2518063" y="1454797"/>
          <a:ext cx="2828850" cy="2679006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alpha val="50000"/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Ценности, нормы, правила, традиции</a:t>
          </a:r>
          <a:endParaRPr lang="ru-RU" sz="24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383219" y="2146874"/>
        <a:ext cx="1697310" cy="1473453"/>
      </dsp:txXfrm>
    </dsp:sp>
    <dsp:sp modelId="{00729F22-7CA1-4CB4-B5D6-C26364337B51}">
      <dsp:nvSpPr>
        <dsp:cNvPr id="0" name=""/>
        <dsp:cNvSpPr/>
      </dsp:nvSpPr>
      <dsp:spPr>
        <a:xfrm>
          <a:off x="749086" y="1460250"/>
          <a:ext cx="2959811" cy="2668100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alpha val="50000"/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Вид отношений в коллективе</a:t>
          </a:r>
          <a:endParaRPr lang="ru-RU" sz="24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027801" y="2149509"/>
        <a:ext cx="1775886" cy="14674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AA151B-AE08-47E8-AAB8-F33A75550DF5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AA33A7-1A52-45F4-8670-77344F2A22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AA151B-AE08-47E8-AAB8-F33A75550DF5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AA33A7-1A52-45F4-8670-77344F2A22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AA151B-AE08-47E8-AAB8-F33A75550DF5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AA33A7-1A52-45F4-8670-77344F2A22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AA151B-AE08-47E8-AAB8-F33A75550DF5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AA33A7-1A52-45F4-8670-77344F2A22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AA151B-AE08-47E8-AAB8-F33A75550DF5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AA33A7-1A52-45F4-8670-77344F2A22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AA151B-AE08-47E8-AAB8-F33A75550DF5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AA33A7-1A52-45F4-8670-77344F2A22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AA151B-AE08-47E8-AAB8-F33A75550DF5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AA33A7-1A52-45F4-8670-77344F2A22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AA151B-AE08-47E8-AAB8-F33A75550DF5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AA33A7-1A52-45F4-8670-77344F2A22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AA151B-AE08-47E8-AAB8-F33A75550DF5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AA33A7-1A52-45F4-8670-77344F2A22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AA151B-AE08-47E8-AAB8-F33A75550DF5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AA33A7-1A52-45F4-8670-77344F2A22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AA151B-AE08-47E8-AAB8-F33A75550DF5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AA33A7-1A52-45F4-8670-77344F2A22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0AA151B-AE08-47E8-AAB8-F33A75550DF5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8AA33A7-1A52-45F4-8670-77344F2A22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1295400" y="1357313"/>
            <a:ext cx="7162800" cy="1995487"/>
          </a:xfrm>
        </p:spPr>
        <p:txBody>
          <a:bodyPr>
            <a:normAutofit/>
          </a:bodyPr>
          <a:lstStyle/>
          <a:p>
            <a:pPr eaLnBrk="1" hangingPunct="1"/>
            <a:r>
              <a:rPr lang="ru-RU" sz="6000" b="1" dirty="0" smtClean="0">
                <a:solidFill>
                  <a:srgbClr val="002060"/>
                </a:solidFill>
                <a:latin typeface="Monotype Corsiva" pitchFamily="66" charset="0"/>
              </a:rPr>
              <a:t>«Психологический климат в коллективе»</a:t>
            </a:r>
          </a:p>
        </p:txBody>
      </p:sp>
      <p:sp>
        <p:nvSpPr>
          <p:cNvPr id="205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714750"/>
            <a:ext cx="6400800" cy="857250"/>
          </a:xfrm>
          <a:ln>
            <a:solidFill>
              <a:schemeClr val="accent1"/>
            </a:solidFill>
          </a:ln>
        </p:spPr>
        <p:txBody>
          <a:bodyPr>
            <a:normAutofit fontScale="25000" lnSpcReduction="20000"/>
          </a:bodyPr>
          <a:lstStyle/>
          <a:p>
            <a:pPr eaLnBrk="1" hangingPunct="1"/>
            <a:r>
              <a:rPr lang="ru-RU" sz="12800" b="1" i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Семинар-практикум</a:t>
            </a:r>
          </a:p>
          <a:p>
            <a:pPr algn="r" eaLnBrk="1" hangingPunct="1"/>
            <a:endParaRPr lang="ru-RU" sz="2000" dirty="0" smtClean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algn="r" eaLnBrk="1" hangingPunct="1"/>
            <a:endParaRPr lang="ru-RU" sz="2000" dirty="0" smtClean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algn="r" eaLnBrk="1" hangingPunct="1"/>
            <a:r>
              <a:rPr lang="ru-RU" sz="20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000250" y="428625"/>
            <a:ext cx="5143500" cy="7143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МИКРОСРЕДА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643063" y="2643188"/>
            <a:ext cx="6000750" cy="121443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РУКОВОДСТВО КОЛЕКТИВОМ</a:t>
            </a:r>
          </a:p>
        </p:txBody>
      </p:sp>
      <p:sp>
        <p:nvSpPr>
          <p:cNvPr id="4" name="Прямоугольная выноска 3"/>
          <p:cNvSpPr/>
          <p:nvPr/>
        </p:nvSpPr>
        <p:spPr>
          <a:xfrm>
            <a:off x="214313" y="500063"/>
            <a:ext cx="2643187" cy="1714500"/>
          </a:xfrm>
          <a:prstGeom prst="wedgeRectCallout">
            <a:avLst>
              <a:gd name="adj1" fmla="val -3968"/>
              <a:gd name="adj2" fmla="val 6798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Стиль взаимоотношений между руководителями и подчиненными</a:t>
            </a:r>
          </a:p>
        </p:txBody>
      </p:sp>
      <p:sp>
        <p:nvSpPr>
          <p:cNvPr id="5" name="Прямоугольная выноска 4"/>
          <p:cNvSpPr/>
          <p:nvPr/>
        </p:nvSpPr>
        <p:spPr>
          <a:xfrm>
            <a:off x="3429000" y="500063"/>
            <a:ext cx="2286000" cy="1785937"/>
          </a:xfrm>
          <a:prstGeom prst="wedgeRectCallout">
            <a:avLst>
              <a:gd name="adj1" fmla="val -25903"/>
              <a:gd name="adj2" fmla="val 64753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Единство основных устремлений</a:t>
            </a:r>
          </a:p>
        </p:txBody>
      </p:sp>
      <p:sp>
        <p:nvSpPr>
          <p:cNvPr id="6" name="Прямоугольная выноска 5"/>
          <p:cNvSpPr/>
          <p:nvPr/>
        </p:nvSpPr>
        <p:spPr>
          <a:xfrm>
            <a:off x="6286500" y="500063"/>
            <a:ext cx="2357438" cy="1785937"/>
          </a:xfrm>
          <a:prstGeom prst="wedgeRect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Техника выслушивания</a:t>
            </a:r>
          </a:p>
        </p:txBody>
      </p:sp>
      <p:sp>
        <p:nvSpPr>
          <p:cNvPr id="7" name="Прямоугольная выноска 6"/>
          <p:cNvSpPr/>
          <p:nvPr/>
        </p:nvSpPr>
        <p:spPr>
          <a:xfrm>
            <a:off x="214313" y="4357688"/>
            <a:ext cx="2643187" cy="1571625"/>
          </a:xfrm>
          <a:prstGeom prst="wedgeRectCallout">
            <a:avLst>
              <a:gd name="adj1" fmla="val 32670"/>
              <a:gd name="adj2" fmla="val -76808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Направленность на понимание</a:t>
            </a:r>
          </a:p>
        </p:txBody>
      </p:sp>
      <p:sp>
        <p:nvSpPr>
          <p:cNvPr id="8" name="Прямоугольная выноска 7"/>
          <p:cNvSpPr/>
          <p:nvPr/>
        </p:nvSpPr>
        <p:spPr>
          <a:xfrm>
            <a:off x="3357563" y="4357688"/>
            <a:ext cx="2357437" cy="1571625"/>
          </a:xfrm>
          <a:prstGeom prst="wedgeRectCallout">
            <a:avLst>
              <a:gd name="adj1" fmla="val 27242"/>
              <a:gd name="adj2" fmla="val -75169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Принятие</a:t>
            </a:r>
          </a:p>
        </p:txBody>
      </p:sp>
      <p:sp>
        <p:nvSpPr>
          <p:cNvPr id="9" name="Прямоугольная выноска 8"/>
          <p:cNvSpPr/>
          <p:nvPr/>
        </p:nvSpPr>
        <p:spPr>
          <a:xfrm>
            <a:off x="6429375" y="4286250"/>
            <a:ext cx="2214563" cy="1643063"/>
          </a:xfrm>
          <a:prstGeom prst="wedgeRectCallout">
            <a:avLst>
              <a:gd name="adj1" fmla="val -35372"/>
              <a:gd name="adj2" fmla="val -72318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Способность к убеждению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14438" y="2714625"/>
            <a:ext cx="6572250" cy="10715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ЛИЧНОСТНЫЕ  ОСОБЕННОСТИ ЧЛЕНОВ  КОЛЛЕКТИВА</a:t>
            </a:r>
          </a:p>
        </p:txBody>
      </p:sp>
      <p:sp>
        <p:nvSpPr>
          <p:cNvPr id="5" name="Прямоугольная выноска 4"/>
          <p:cNvSpPr/>
          <p:nvPr/>
        </p:nvSpPr>
        <p:spPr>
          <a:xfrm>
            <a:off x="428625" y="285750"/>
            <a:ext cx="2571750" cy="1928813"/>
          </a:xfrm>
          <a:prstGeom prst="wedgeRectCallout">
            <a:avLst>
              <a:gd name="adj1" fmla="val -16326"/>
              <a:gd name="adj2" fmla="val 73972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Личное мнение, настроение, поведение</a:t>
            </a:r>
          </a:p>
        </p:txBody>
      </p:sp>
      <p:sp>
        <p:nvSpPr>
          <p:cNvPr id="6" name="Прямоугольная выноска 5"/>
          <p:cNvSpPr/>
          <p:nvPr/>
        </p:nvSpPr>
        <p:spPr>
          <a:xfrm>
            <a:off x="3357563" y="285750"/>
            <a:ext cx="2286000" cy="1928813"/>
          </a:xfrm>
          <a:prstGeom prst="wedgeRectCallout">
            <a:avLst>
              <a:gd name="adj1" fmla="val -10129"/>
              <a:gd name="adj2" fmla="val 72334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Мотивы взаимных предпочтений: деловые, эмоциональные</a:t>
            </a:r>
          </a:p>
        </p:txBody>
      </p:sp>
      <p:sp>
        <p:nvSpPr>
          <p:cNvPr id="7" name="Прямоугольная выноска 6"/>
          <p:cNvSpPr/>
          <p:nvPr/>
        </p:nvSpPr>
        <p:spPr>
          <a:xfrm>
            <a:off x="6000750" y="285750"/>
            <a:ext cx="2571750" cy="1928813"/>
          </a:xfrm>
          <a:prstGeom prst="wedgeRectCallout">
            <a:avLst>
              <a:gd name="adj1" fmla="val -17828"/>
              <a:gd name="adj2" fmla="val 71514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Темперамент</a:t>
            </a:r>
          </a:p>
        </p:txBody>
      </p:sp>
      <p:sp>
        <p:nvSpPr>
          <p:cNvPr id="8" name="Прямоугольная выноска 7"/>
          <p:cNvSpPr/>
          <p:nvPr/>
        </p:nvSpPr>
        <p:spPr>
          <a:xfrm>
            <a:off x="428625" y="4286250"/>
            <a:ext cx="2571750" cy="1428750"/>
          </a:xfrm>
          <a:prstGeom prst="wedgeRectCallout">
            <a:avLst>
              <a:gd name="adj1" fmla="val 33752"/>
              <a:gd name="adj2" fmla="val -84729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Характер</a:t>
            </a:r>
          </a:p>
        </p:txBody>
      </p:sp>
      <p:sp>
        <p:nvSpPr>
          <p:cNvPr id="9" name="Прямоугольная выноска 8"/>
          <p:cNvSpPr/>
          <p:nvPr/>
        </p:nvSpPr>
        <p:spPr>
          <a:xfrm>
            <a:off x="3357563" y="4286250"/>
            <a:ext cx="2428875" cy="1428750"/>
          </a:xfrm>
          <a:prstGeom prst="wedgeRectCallout">
            <a:avLst>
              <a:gd name="adj1" fmla="val 25828"/>
              <a:gd name="adj2" fmla="val -7793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Пол</a:t>
            </a:r>
          </a:p>
        </p:txBody>
      </p:sp>
      <p:sp>
        <p:nvSpPr>
          <p:cNvPr id="10" name="Прямоугольная выноска 9"/>
          <p:cNvSpPr/>
          <p:nvPr/>
        </p:nvSpPr>
        <p:spPr>
          <a:xfrm>
            <a:off x="6143625" y="4286250"/>
            <a:ext cx="2428875" cy="1428750"/>
          </a:xfrm>
          <a:prstGeom prst="wedgeRectCallout">
            <a:avLst>
              <a:gd name="adj1" fmla="val 12042"/>
              <a:gd name="adj2" fmla="val -81724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Эмоциональное состояние. Воля, мотивы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87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Оценка уровня конфликтности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9" name="Содержимое 3"/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491172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 typeface="Arial" charset="0"/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 о время педсовета  начался спор на повышенных тонах. Ваша реакция?                                                                                                                      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а- не принимаю участия;  б- кратко высказываюсь в защиту стороны, которую считаю правой; в- активно вмешиваюсь, чем «вызываю огонь на себя».</a:t>
            </a:r>
          </a:p>
          <a:p>
            <a:pPr eaLnBrk="1" hangingPunct="1">
              <a:buFont typeface="Arial" charset="0"/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2. Выступаете ли вы на собраниях с критикой руководства?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</a:t>
            </a:r>
          </a:p>
          <a:p>
            <a:pPr eaLnBrk="1" hangingPunct="1">
              <a:buFont typeface="Arial" charset="0"/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а- нет  ;   б- только если имею для этого веские основания ;  в- критикую по любому поводу не только начальство, но и тех, кто его защищает</a:t>
            </a:r>
          </a:p>
          <a:p>
            <a:pPr eaLnBrk="1" hangingPunct="1">
              <a:buFont typeface="Arial" charset="0"/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3. Часто ли спорите с коллегами?                                                                                             </a:t>
            </a:r>
          </a:p>
          <a:p>
            <a:pPr eaLnBrk="1" hangingPunct="1">
              <a:buFont typeface="Arial" charset="0"/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а- только если люди не обидчивые ; б – лишь по принципиальным вопросам;  в- споры- моя стихия                                                                                                                   </a:t>
            </a:r>
          </a:p>
          <a:p>
            <a:pPr eaLnBrk="1" hangingPunct="1">
              <a:buFont typeface="Arial" charset="0"/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4. Как вы реагируете, если кто-то залезет в обход очереди?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а- возмущаюсь в душе ; б- делаю замечание ; в- прохожу вперед и начинаю наблюдать за порядком</a:t>
            </a:r>
          </a:p>
          <a:p>
            <a:pPr eaLnBrk="1" hangingPunct="1">
              <a:buFont typeface="Arial" charset="0"/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5. В столовой  подали недосоленное блюдо. Ваша реакция?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а- не буду поднимать бучу из-за пустяков; б- молча возьму солонку;  в- не удержусь от едких замечании и , быть может, демонстративно откажусь от еды…</a:t>
            </a:r>
          </a:p>
          <a:p>
            <a:pPr eaLnBrk="1" hangingPunct="1">
              <a:buFont typeface="Arial" charset="0"/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6. Если вам случайно наступили на ногу…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а- с возмущением посмотрю на обидчика; б- сухо сделаю замечание ; в- выскажусь, не стесняясь в выражениях; в -устрою скандал</a:t>
            </a:r>
          </a:p>
          <a:p>
            <a:pPr eaLnBrk="1" hangingPunct="1">
              <a:buFont typeface="Arial" charset="0"/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7.Если кто-то из близких купил вещь, которая вам не понравилась…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а- промолчу ; б- ограничусь коротким тактичным комментарием ; в - устрою скандал.</a:t>
            </a:r>
          </a:p>
          <a:p>
            <a:pPr eaLnBrk="1" hangingPunct="1">
              <a:buFont typeface="Arial" charset="0"/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8. Не повезло в лотерее. Как вы к этому отнесетесь?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а- постараюсь казаться равнодушным ; б- не скрою досаду, но отнесусь к происшедшему с юмором, пообещав взять реванш ; в- проигрыш надолго испортит настроение.</a:t>
            </a:r>
          </a:p>
          <a:p>
            <a:pPr eaLnBrk="1" hangingPunct="1">
              <a:buFont typeface="Arial" charset="0"/>
              <a:buNone/>
            </a:pPr>
            <a:endParaRPr lang="ru-RU" dirty="0" smtClean="0"/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7929563" y="4357688"/>
            <a:ext cx="857250" cy="2143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Проверим себя: за ответ А – 4 балла; Б – 2 балла; В – 0 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3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22-32 балла-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тактичные миролюбивые личности, ловко уходят от споров и конфликтов, избегают критических ситуации на работе и дома. Изречение « Платон мне друг, но истина дороже!» никогда не было их девизом. </a:t>
            </a:r>
          </a:p>
          <a:p>
            <a:pPr eaLnBrk="1" hangingPunct="1"/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12-20 баллов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- являются людьми конфликтными. Но на самом деле конфликтуют лишь, если нет иного выхода и другие средства исчерпаны. Они твердо отстаивают свое мнение , не думая о том, как это отразиться на вашем служебном положении или приятельских отношениях. При этом не выходят за рамки корректности, не унижаются до оскорблении. Все это вызывает уважение.</a:t>
            </a:r>
          </a:p>
          <a:p>
            <a:pPr eaLnBrk="1" hangingPunct="1"/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До 10 баллов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– споры и конфликты являются «воздухом», без которого они не могут жить. Любят критиковать других , но если слышат замечания в свой адрес, то есть могут «съесть в живьем».Очень трудно приходиться тем, кто рядом с ними. Их несдержанность и грубость отталкивают людей. Им нужно постараться перебороть свой вздорный характер.</a:t>
            </a:r>
          </a:p>
          <a:p>
            <a:pPr eaLnBrk="1" hangingPunct="1">
              <a:buFont typeface="Arial" charset="0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ВЫБЕРИТЕ ГЕОМЕТРИЧЕСКУЮ ФИГУРУ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ru-RU" b="1" i="1" smtClean="0">
              <a:solidFill>
                <a:srgbClr val="FF3300"/>
              </a:solidFill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116013" y="2708275"/>
            <a:ext cx="1296987" cy="1223963"/>
          </a:xfrm>
          <a:prstGeom prst="rect">
            <a:avLst/>
          </a:prstGeom>
          <a:solidFill>
            <a:srgbClr val="009900"/>
          </a:solidFill>
          <a:ln w="5715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3203575" y="4365625"/>
            <a:ext cx="1944688" cy="935038"/>
          </a:xfrm>
          <a:prstGeom prst="rect">
            <a:avLst/>
          </a:prstGeom>
          <a:solidFill>
            <a:srgbClr val="FFFF00"/>
          </a:solidFill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 dirty="0"/>
          </a:p>
        </p:txBody>
      </p:sp>
      <p:sp>
        <p:nvSpPr>
          <p:cNvPr id="13318" name="Oval 6"/>
          <p:cNvSpPr>
            <a:spLocks noChangeArrowheads="1"/>
          </p:cNvSpPr>
          <p:nvPr/>
        </p:nvSpPr>
        <p:spPr bwMode="auto">
          <a:xfrm>
            <a:off x="4572000" y="2133600"/>
            <a:ext cx="1511300" cy="1368425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 dirty="0"/>
          </a:p>
        </p:txBody>
      </p:sp>
      <p:sp>
        <p:nvSpPr>
          <p:cNvPr id="13319" name="AutoShape 7"/>
          <p:cNvSpPr>
            <a:spLocks noChangeArrowheads="1"/>
          </p:cNvSpPr>
          <p:nvPr/>
        </p:nvSpPr>
        <p:spPr bwMode="auto">
          <a:xfrm>
            <a:off x="6300788" y="3860800"/>
            <a:ext cx="1944687" cy="1800225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V="1">
            <a:off x="714375" y="4357688"/>
            <a:ext cx="571500" cy="500062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642937" y="4714876"/>
            <a:ext cx="1000125" cy="285750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 flipH="1" flipV="1">
            <a:off x="928688" y="4786312"/>
            <a:ext cx="642938" cy="500063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16200000" flipH="1">
            <a:off x="1178719" y="5036344"/>
            <a:ext cx="785813" cy="142875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8" fill="hold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00"/>
                            </p:stCondLst>
                            <p:childTnLst>
                              <p:par>
                                <p:cTn id="3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000"/>
                            </p:stCondLst>
                            <p:childTnLst>
                              <p:par>
                                <p:cTn id="4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6" grpId="0" animBg="1"/>
      <p:bldP spid="13317" grpId="0" animBg="1"/>
      <p:bldP spid="13318" grpId="0" animBg="1"/>
      <p:bldP spid="1331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Квадрат</a:t>
            </a:r>
          </a:p>
        </p:txBody>
      </p:sp>
      <p:sp>
        <p:nvSpPr>
          <p:cNvPr id="17412" name="Текст 6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7411" name="Содержимое 5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4319736"/>
          </a:xfrm>
        </p:spPr>
        <p:txBody>
          <a:bodyPr>
            <a:normAutofit/>
          </a:bodyPr>
          <a:lstStyle/>
          <a:p>
            <a:pPr>
              <a:buFont typeface="Arial" charset="0"/>
              <a:buNone/>
            </a:pPr>
            <a:r>
              <a:rPr kumimoji="1"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Font typeface="Arial" charset="0"/>
              <a:buNone/>
            </a:pPr>
            <a:r>
              <a:rPr kumimoji="1"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Трудолюбие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усердие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потребность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доводить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начатое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дело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до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конца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упорство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позволяющее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добиваться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завершения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работы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вот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чем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заняты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истинные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Квадраты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Выносливость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терпение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методичность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обычно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делают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Квадрата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высококлассным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специалистом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своей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области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kumimoji="1"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Квадрат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любит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раз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навсегда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заведенный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порядок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все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должно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находиться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своем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месте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происходить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свое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время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Идеал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Квадрата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распланированная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предсказуемая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жизнь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ему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по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душе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сюрпризы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  и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изменения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привычного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хода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событий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 smtClean="0"/>
          </a:p>
        </p:txBody>
      </p:sp>
      <p:sp>
        <p:nvSpPr>
          <p:cNvPr id="8" name="Прямоугольник 7"/>
          <p:cNvSpPr/>
          <p:nvPr/>
        </p:nvSpPr>
        <p:spPr>
          <a:xfrm>
            <a:off x="4716016" y="188640"/>
            <a:ext cx="2160240" cy="200026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4330824" cy="1012825"/>
          </a:xfrm>
        </p:spPr>
        <p:txBody>
          <a:bodyPr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прямоугольник</a:t>
            </a:r>
          </a:p>
        </p:txBody>
      </p:sp>
      <p:sp>
        <p:nvSpPr>
          <p:cNvPr id="18436" name="Текст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algn="ctr"/>
            <a:endParaRPr lang="ru-RU" dirty="0" smtClean="0"/>
          </a:p>
        </p:txBody>
      </p:sp>
      <p:sp>
        <p:nvSpPr>
          <p:cNvPr id="18435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None/>
            </a:pPr>
            <a:r>
              <a:rPr kumimoji="1" lang="ru-RU" sz="240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kumimoji="1" lang="en-US" sz="2400" smtClean="0">
                <a:latin typeface="Times New Roman" pitchFamily="18" charset="0"/>
                <a:cs typeface="Times New Roman" pitchFamily="18" charset="0"/>
              </a:rPr>
              <a:t>Временная форма личности, которую могут носить остальные устойчивые фигуры в определенные периоды жизни. Это – люди, не удовлетворенные тем образом  жизни, который они ведут сейчас и потому занятые поисками лучшего положения. Поэтому ведущие качества  Прямоугольника – любознательность, пытливость, живой интерес ко всему происходящему и смелость. Они открыты  для новых идей, ценностей, способов мышления и жизни, легко усваивают все новое.</a:t>
            </a:r>
          </a:p>
          <a:p>
            <a:pPr>
              <a:buFont typeface="Arial" charset="0"/>
              <a:buNone/>
            </a:pPr>
            <a:endParaRPr lang="ru-RU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6012160" y="620688"/>
            <a:ext cx="2714644" cy="121444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Треугольник</a:t>
            </a:r>
          </a:p>
        </p:txBody>
      </p:sp>
      <p:sp>
        <p:nvSpPr>
          <p:cNvPr id="19460" name="Текст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algn="ctr"/>
            <a:endParaRPr lang="ru-RU" dirty="0" smtClean="0"/>
          </a:p>
        </p:txBody>
      </p:sp>
      <p:sp>
        <p:nvSpPr>
          <p:cNvPr id="19459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None/>
            </a:pPr>
            <a:r>
              <a:rPr kumimoji="1" lang="ru-RU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buFont typeface="Arial" charset="0"/>
              <a:buNone/>
            </a:pPr>
            <a:r>
              <a:rPr kumimoji="1"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Эта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фигура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символизирует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лидерство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Самая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характерная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особенность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истинного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Треугольника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способность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концентрироваться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главной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цели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Треугольники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энергичные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неудержимые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сильные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личности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которые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ставят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ясные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цели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 и,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как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правило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достигают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их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Они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честолюбивы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прагматичны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умеют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представить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вышестоящему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руководству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значимость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собственной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работы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работы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своих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подчиненных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kumimoji="1"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kumimoji="1"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5220072" y="188640"/>
            <a:ext cx="2428892" cy="2000264"/>
          </a:xfrm>
          <a:prstGeom prst="triangl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Круг</a:t>
            </a:r>
          </a:p>
        </p:txBody>
      </p:sp>
      <p:sp>
        <p:nvSpPr>
          <p:cNvPr id="20484" name="Текст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algn="ctr"/>
            <a:endParaRPr lang="ru-RU" smtClean="0"/>
          </a:p>
        </p:txBody>
      </p:sp>
      <p:sp>
        <p:nvSpPr>
          <p:cNvPr id="2048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4247728"/>
          </a:xfrm>
        </p:spPr>
        <p:txBody>
          <a:bodyPr>
            <a:normAutofit/>
          </a:bodyPr>
          <a:lstStyle/>
          <a:p>
            <a:pPr>
              <a:buFont typeface="Arial" charset="0"/>
              <a:buNone/>
            </a:pPr>
            <a:r>
              <a:rPr kumimoji="1" lang="ru-RU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>
              <a:buFont typeface="Arial" charset="0"/>
              <a:buNone/>
            </a:pPr>
            <a:r>
              <a:rPr kumimoji="1"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Самая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доброжелательная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из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пяти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фигур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kumimoji="1"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Он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обладает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высокой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чувствительностью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развитой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эмпатией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способностью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сопереживать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сочувствовать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эмоционально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отзываться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переживания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другого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человека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Круг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ощущает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чужую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радость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чувствует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чужую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боль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как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собственную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kumimoji="1"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Он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счастлив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тогда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когда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все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ладят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друг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 с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другом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Поэтому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когда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Круга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возникает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 с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кем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то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конфликт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наиболее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вероятно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что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именно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Круг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уступит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первым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Он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стремится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найти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общее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даже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противоположных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точках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зрения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Arial" charset="0"/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5580112" y="332656"/>
            <a:ext cx="2286016" cy="214314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50" y="857250"/>
            <a:ext cx="8629650" cy="4000500"/>
          </a:xfr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buFont typeface="Arial" charset="0"/>
              <a:buNone/>
              <a:defRPr/>
            </a:pPr>
            <a:r>
              <a:rPr lang="ru-RU" sz="3600" b="1" dirty="0" smtClean="0">
                <a:solidFill>
                  <a:srgbClr val="002060"/>
                </a:solidFill>
                <a:latin typeface="Bookman Old Style" pitchFamily="18" charset="0"/>
              </a:rPr>
              <a:t>«Благоприятный морально-психологический климат в коллективе – основа эффективного взаимодействия участников образовательного процесса»</a:t>
            </a:r>
            <a:endParaRPr lang="ru-RU" sz="3600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pic>
        <p:nvPicPr>
          <p:cNvPr id="3075" name="Picture 5" descr="facult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2500" y="4508500"/>
            <a:ext cx="2232025" cy="216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Зигзаг</a:t>
            </a:r>
          </a:p>
        </p:txBody>
      </p:sp>
      <p:sp>
        <p:nvSpPr>
          <p:cNvPr id="21508" name="Текст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algn="ctr"/>
            <a:endParaRPr lang="ru-RU" smtClean="0"/>
          </a:p>
        </p:txBody>
      </p:sp>
      <p:sp>
        <p:nvSpPr>
          <p:cNvPr id="21507" name="Содержимое 2"/>
          <p:cNvSpPr>
            <a:spLocks noGrp="1"/>
          </p:cNvSpPr>
          <p:nvPr>
            <p:ph sz="half" idx="1"/>
          </p:nvPr>
        </p:nvSpPr>
        <p:spPr>
          <a:xfrm>
            <a:off x="3575050" y="0"/>
            <a:ext cx="5111750" cy="68580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kumimoji="1" lang="ru-RU" sz="2400" smtClean="0">
                <a:cs typeface="Times New Roman" pitchFamily="18" charset="0"/>
              </a:rPr>
              <a:t>     </a:t>
            </a:r>
            <a:r>
              <a:rPr kumimoji="1" lang="en-US" sz="2400" smtClean="0">
                <a:latin typeface="Times New Roman" pitchFamily="18" charset="0"/>
                <a:cs typeface="Times New Roman" pitchFamily="18" charset="0"/>
              </a:rPr>
              <a:t>Фигура. символизирующая творчество. Комбинирование абсолютно различных, несходных идей и создание на этой основе чего – то нового , оригинального – вот что нравится Зигзагам. Они никогда не довольствуются способами ,при помощи которых вещи делаются в данный момент или делались в прошлом. Зигзаг – самый восторженный , самый возбудимый из пяти фигур. Когда у него появляется новая и интересная мысль, он готов поведать ее всему миру</a:t>
            </a:r>
            <a:r>
              <a:rPr kumimoji="1" lang="ru-RU" sz="240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kumimoji="1" lang="en-US" sz="2400" smtClean="0">
                <a:latin typeface="Times New Roman" pitchFamily="18" charset="0"/>
                <a:cs typeface="Times New Roman" pitchFamily="18" charset="0"/>
              </a:rPr>
              <a:t> Зигзаги – неутомимые проповедники своих идей и способны увлечь за собой многих.</a:t>
            </a:r>
          </a:p>
          <a:p>
            <a:pPr>
              <a:buFont typeface="Arial" charset="0"/>
              <a:buNone/>
            </a:pPr>
            <a:endParaRPr lang="ru-RU" sz="240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714375" y="2214563"/>
            <a:ext cx="785813" cy="714375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1106488" y="2606675"/>
            <a:ext cx="785812" cy="1588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 flipH="1" flipV="1">
            <a:off x="1357313" y="2071688"/>
            <a:ext cx="1071562" cy="785812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1214438" y="2500313"/>
            <a:ext cx="1643062" cy="500062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1785938" y="2928938"/>
            <a:ext cx="785812" cy="642937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buFont typeface="Arial" charset="0"/>
              <a:buNone/>
              <a:defRPr/>
            </a:pPr>
            <a:r>
              <a:rPr lang="ru-RU" u="sng" dirty="0" smtClean="0"/>
              <a:t>Синий</a:t>
            </a:r>
          </a:p>
          <a:p>
            <a:pPr algn="just" eaLnBrk="1" hangingPunct="1">
              <a:buFont typeface="Arial" charset="0"/>
              <a:buNone/>
              <a:defRPr/>
            </a:pPr>
            <a:endParaRPr lang="ru-RU" dirty="0" smtClean="0"/>
          </a:p>
          <a:p>
            <a:pPr algn="just" eaLnBrk="1" hangingPunct="1">
              <a:buFont typeface="Arial" charset="0"/>
              <a:buNone/>
              <a:defRPr/>
            </a:pPr>
            <a:r>
              <a:rPr lang="ru-RU" dirty="0" smtClean="0"/>
              <a:t>У человека выбирающего синий цвет есть потребность либо в эмоциональном спокойствии, покое, гармонии, либо существует физиологическая потребность в отдыхе, разрядке и возможность в восстановлении сил. Всякий, кто отдает предпочтение синему, ищет спокойной и тихой среды, лишенной неприятностей и волнений.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00B050"/>
          </a:solidFill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u="sng" smtClean="0">
                <a:solidFill>
                  <a:schemeClr val="bg1"/>
                </a:solidFill>
              </a:rPr>
              <a:t>Зеленый</a:t>
            </a:r>
          </a:p>
          <a:p>
            <a:pPr algn="just" eaLnBrk="1" hangingPunct="1">
              <a:buFont typeface="Arial" charset="0"/>
              <a:buNone/>
            </a:pPr>
            <a:endParaRPr lang="ru-RU" smtClean="0">
              <a:solidFill>
                <a:schemeClr val="bg1"/>
              </a:solidFill>
            </a:endParaRPr>
          </a:p>
          <a:p>
            <a:pPr algn="just" eaLnBrk="1" hangingPunct="1">
              <a:buFont typeface="Arial" charset="0"/>
              <a:buNone/>
            </a:pPr>
            <a:r>
              <a:rPr lang="ru-RU" smtClean="0">
                <a:solidFill>
                  <a:schemeClr val="bg1"/>
                </a:solidFill>
              </a:rPr>
              <a:t>Человек, выбирающий зеленый цвет хочет повысить уверенность в своей ценности посредством настойчивого отстаивания своих прав, притязаний, своего превосходства, твердо придерживаясь представления о себе или ожидая признания со стороны других людей, уважения, хочет производить впечатление.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buFont typeface="Arial" charset="0"/>
              <a:buNone/>
              <a:defRPr/>
            </a:pPr>
            <a:r>
              <a:rPr lang="ru-RU" u="sng" dirty="0" smtClean="0"/>
              <a:t>Красный</a:t>
            </a:r>
          </a:p>
          <a:p>
            <a:pPr algn="just" eaLnBrk="1" hangingPunct="1">
              <a:buFont typeface="Arial" charset="0"/>
              <a:buNone/>
              <a:defRPr/>
            </a:pPr>
            <a:endParaRPr lang="ru-RU" dirty="0" smtClean="0"/>
          </a:p>
          <a:p>
            <a:pPr algn="just" eaLnBrk="1" hangingPunct="1">
              <a:buFont typeface="Arial" charset="0"/>
              <a:buNone/>
              <a:defRPr/>
            </a:pPr>
            <a:r>
              <a:rPr lang="ru-RU" dirty="0" smtClean="0"/>
              <a:t>Красный – это импульс, воля к победе и все формы жизненной энергии и силы. Это побуждение к активному действию, борьбе, соперничеству. Тот кто выбирает красный цвет, хочет, чтобы его деятельность приносила ему весь спектр переживаний и ощущение полноты бытия.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FFFF00"/>
          </a:solidFill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u="sng" smtClean="0"/>
              <a:t>Желтый</a:t>
            </a:r>
          </a:p>
          <a:p>
            <a:pPr algn="just" eaLnBrk="1" hangingPunct="1">
              <a:buFont typeface="Arial" charset="0"/>
              <a:buNone/>
            </a:pPr>
            <a:endParaRPr lang="ru-RU" smtClean="0"/>
          </a:p>
          <a:p>
            <a:pPr algn="just" eaLnBrk="1" hangingPunct="1">
              <a:buFont typeface="Arial" charset="0"/>
              <a:buNone/>
            </a:pPr>
            <a:r>
              <a:rPr lang="ru-RU" smtClean="0"/>
              <a:t>Человек, выбирающий желтый цвет говорит о желании освободиться и о надежде на большее счастье или ожидании его и подразумевает некоторый незначительный или крупный конфликт, от которого необходимо избавиться. Желтый нацелен вперед, к новому, современному, развивающемуся.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7030A0"/>
          </a:solidFill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u="sng" smtClean="0">
                <a:solidFill>
                  <a:schemeClr val="bg1"/>
                </a:solidFill>
              </a:rPr>
              <a:t>Фиолетовый</a:t>
            </a:r>
          </a:p>
          <a:p>
            <a:pPr algn="just" eaLnBrk="1" hangingPunct="1">
              <a:buFont typeface="Arial" charset="0"/>
              <a:buNone/>
            </a:pPr>
            <a:endParaRPr lang="ru-RU" smtClean="0">
              <a:solidFill>
                <a:schemeClr val="bg1"/>
              </a:solidFill>
            </a:endParaRPr>
          </a:p>
          <a:p>
            <a:pPr algn="just" eaLnBrk="1" hangingPunct="1">
              <a:buFont typeface="Arial" charset="0"/>
              <a:buNone/>
            </a:pPr>
            <a:r>
              <a:rPr lang="ru-RU" smtClean="0">
                <a:solidFill>
                  <a:schemeClr val="bg1"/>
                </a:solidFill>
              </a:rPr>
              <a:t>Человек, выбирающий фиолетовый цвет ищет одобрения и признания своего обаяния и очарования, своих восхитительных манер и других замечательных свойств. Он впечатлителен и тонок в оценках, однако не хочет, чтобы личные отношения обременяли его излишней ответственностью.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tx1">
              <a:lumMod val="85000"/>
              <a:lumOff val="15000"/>
            </a:schemeClr>
          </a:solidFill>
        </p:spPr>
        <p:txBody>
          <a:bodyPr/>
          <a:lstStyle/>
          <a:p>
            <a:pPr algn="ctr" eaLnBrk="1" hangingPunct="1">
              <a:buFont typeface="Arial" charset="0"/>
              <a:buNone/>
              <a:defRPr/>
            </a:pPr>
            <a:r>
              <a:rPr lang="ru-RU" u="sng" dirty="0" smtClean="0">
                <a:solidFill>
                  <a:schemeClr val="bg1"/>
                </a:solidFill>
              </a:rPr>
              <a:t>Черный</a:t>
            </a:r>
          </a:p>
          <a:p>
            <a:pPr algn="just" eaLnBrk="1" hangingPunct="1">
              <a:buFont typeface="Arial" charset="0"/>
              <a:buNone/>
              <a:defRPr/>
            </a:pPr>
            <a:endParaRPr lang="ru-RU" dirty="0" smtClean="0">
              <a:solidFill>
                <a:schemeClr val="bg1"/>
              </a:solidFill>
            </a:endParaRPr>
          </a:p>
          <a:p>
            <a:pPr algn="just" eaLnBrk="1" hangingPunct="1">
              <a:buFont typeface="Arial" charset="0"/>
              <a:buNone/>
              <a:defRPr/>
            </a:pPr>
            <a:r>
              <a:rPr lang="ru-RU" dirty="0" smtClean="0">
                <a:solidFill>
                  <a:schemeClr val="bg1"/>
                </a:solidFill>
              </a:rPr>
              <a:t>Человек, отдающий предпочтение черному, хочет отказаться от всего из-за упрямого протеста против существующего положения, при котором ему кажется, все не так, как должно быть. Он восстает против Рока или своей судьбы, и склонен при этом действовать опрометчиво. Черный – это переходное состояние человека.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bg1">
              <a:lumMod val="50000"/>
            </a:schemeClr>
          </a:solidFill>
        </p:spPr>
        <p:txBody>
          <a:bodyPr/>
          <a:lstStyle/>
          <a:p>
            <a:pPr algn="ctr" eaLnBrk="1" hangingPunct="1">
              <a:buFont typeface="Arial" charset="0"/>
              <a:buNone/>
              <a:defRPr/>
            </a:pPr>
            <a:r>
              <a:rPr lang="ru-RU" u="sng" dirty="0" smtClean="0">
                <a:solidFill>
                  <a:schemeClr val="bg1"/>
                </a:solidFill>
              </a:rPr>
              <a:t>Серый</a:t>
            </a:r>
          </a:p>
          <a:p>
            <a:pPr algn="ctr" eaLnBrk="1" hangingPunct="1">
              <a:buFont typeface="Arial" charset="0"/>
              <a:buNone/>
              <a:defRPr/>
            </a:pPr>
            <a:endParaRPr lang="ru-RU" u="sng" dirty="0" smtClean="0">
              <a:solidFill>
                <a:schemeClr val="bg1"/>
              </a:solidFill>
            </a:endParaRPr>
          </a:p>
          <a:p>
            <a:pPr algn="just" eaLnBrk="1" hangingPunct="1">
              <a:buFont typeface="Arial" charset="0"/>
              <a:buNone/>
              <a:defRPr/>
            </a:pPr>
            <a:r>
              <a:rPr lang="ru-RU" dirty="0" smtClean="0">
                <a:solidFill>
                  <a:schemeClr val="bg1"/>
                </a:solidFill>
              </a:rPr>
              <a:t>Человек, который выбирает серый цвет хочет отгородиться от всего стеной, чтобы оставаться свободным от любых обязательств. Такой человек не склонен к деятельности, он изолирует себя от непосредственного участия в том, что должен делать, выполняет все машинально, механически.</a:t>
            </a:r>
          </a:p>
          <a:p>
            <a:pPr algn="ctr" eaLnBrk="1" hangingPunct="1">
              <a:buFont typeface="Arial" charset="0"/>
              <a:buNone/>
              <a:defRPr/>
            </a:pPr>
            <a:endParaRPr lang="ru-RU" u="sng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3600" i="1" dirty="0" smtClean="0">
                <a:solidFill>
                  <a:schemeClr val="accent2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« Коллектив называют самым могущественным оружием, известным человеку». </a:t>
            </a:r>
          </a:p>
          <a:p>
            <a:pPr algn="r"/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А.С.Макаренко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ru-RU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b="1" i="1" dirty="0" smtClean="0">
                <a:solidFill>
                  <a:schemeClr val="accent2">
                    <a:lumMod val="75000"/>
                  </a:schemeClr>
                </a:solidFill>
              </a:rPr>
              <a:t>Спасибо за внимание!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Цели семинара:</a:t>
            </a:r>
            <a:endParaRPr lang="ru-RU" b="1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099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Arial" charset="0"/>
              <a:buAutoNum type="arabicPeriod"/>
            </a:pPr>
            <a:r>
              <a:rPr lang="ru-RU" b="1" smtClean="0">
                <a:latin typeface="Courier New" pitchFamily="49" charset="0"/>
                <a:cs typeface="Courier New" pitchFamily="49" charset="0"/>
              </a:rPr>
              <a:t>Выявить особенности развития психологического климата</a:t>
            </a:r>
          </a:p>
          <a:p>
            <a:pPr marL="514350" indent="-514350" eaLnBrk="1" hangingPunct="1">
              <a:buFont typeface="Arial" charset="0"/>
              <a:buAutoNum type="arabicPeriod"/>
            </a:pPr>
            <a:r>
              <a:rPr lang="ru-RU" b="1" smtClean="0">
                <a:latin typeface="Courier New" pitchFamily="49" charset="0"/>
                <a:cs typeface="Courier New" pitchFamily="49" charset="0"/>
              </a:rPr>
              <a:t>Определить пути формирования психологического климата в коллективе</a:t>
            </a:r>
          </a:p>
          <a:p>
            <a:pPr marL="514350" indent="-514350" eaLnBrk="1" hangingPunct="1">
              <a:buFont typeface="Arial" charset="0"/>
              <a:buAutoNum type="arabicPeriod"/>
            </a:pPr>
            <a:r>
              <a:rPr lang="ru-RU" b="1" smtClean="0">
                <a:latin typeface="Courier New" pitchFamily="49" charset="0"/>
                <a:cs typeface="Courier New" pitchFamily="49" charset="0"/>
              </a:rPr>
              <a:t>Содействовать сплочению коллектива</a:t>
            </a:r>
          </a:p>
        </p:txBody>
      </p:sp>
      <p:pic>
        <p:nvPicPr>
          <p:cNvPr id="4100" name="Picture 9" descr="AMIDE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13" y="3143250"/>
            <a:ext cx="923925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r>
              <a:rPr lang="ru-RU" sz="48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Что такое коллектив?</a:t>
            </a:r>
            <a:endParaRPr lang="ru-RU" sz="4800" b="1" dirty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Font typeface="Arial" charset="0"/>
              <a:buNone/>
            </a:pPr>
            <a:r>
              <a:rPr lang="ru-RU" sz="36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Коллектив 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это разновидность социальной общности и совокупность людей, определенным образом взаимодействующих друг с другом осознающих свою принадлежность к данной общности и признающихся его членами с точки зрения других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Содержимое 2"/>
          <p:cNvSpPr>
            <a:spLocks noGrp="1"/>
          </p:cNvSpPr>
          <p:nvPr>
            <p:ph idx="4294967295"/>
          </p:nvPr>
        </p:nvSpPr>
        <p:spPr>
          <a:xfrm>
            <a:off x="0" y="1643063"/>
            <a:ext cx="8229600" cy="44831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ru-RU" smtClean="0"/>
          </a:p>
          <a:p>
            <a:pPr eaLnBrk="1" hangingPunct="1"/>
            <a:endParaRPr lang="ru-RU" smtClean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14500" y="2786063"/>
            <a:ext cx="5715000" cy="1285875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Особенности педагогических коллективов</a:t>
            </a:r>
          </a:p>
        </p:txBody>
      </p:sp>
      <p:sp>
        <p:nvSpPr>
          <p:cNvPr id="6" name="Загнутый угол 5"/>
          <p:cNvSpPr/>
          <p:nvPr/>
        </p:nvSpPr>
        <p:spPr>
          <a:xfrm>
            <a:off x="142875" y="142875"/>
            <a:ext cx="4214813" cy="714375"/>
          </a:xfrm>
          <a:prstGeom prst="foldedCorner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Полифункциональность</a:t>
            </a:r>
          </a:p>
        </p:txBody>
      </p:sp>
      <p:sp>
        <p:nvSpPr>
          <p:cNvPr id="7" name="Загнутый угол 6"/>
          <p:cNvSpPr/>
          <p:nvPr/>
        </p:nvSpPr>
        <p:spPr>
          <a:xfrm>
            <a:off x="1714500" y="1000125"/>
            <a:ext cx="4143375" cy="642938"/>
          </a:xfrm>
          <a:prstGeom prst="foldedCorner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Самоуправляемость</a:t>
            </a:r>
          </a:p>
        </p:txBody>
      </p:sp>
      <p:sp>
        <p:nvSpPr>
          <p:cNvPr id="8" name="Загнутый угол 7"/>
          <p:cNvSpPr/>
          <p:nvPr/>
        </p:nvSpPr>
        <p:spPr>
          <a:xfrm>
            <a:off x="4357688" y="1785938"/>
            <a:ext cx="4572000" cy="857250"/>
          </a:xfrm>
          <a:prstGeom prst="foldedCorner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Коллективный характер труда</a:t>
            </a:r>
          </a:p>
        </p:txBody>
      </p:sp>
      <p:sp>
        <p:nvSpPr>
          <p:cNvPr id="9" name="Загнутый угол 8"/>
          <p:cNvSpPr/>
          <p:nvPr/>
        </p:nvSpPr>
        <p:spPr>
          <a:xfrm>
            <a:off x="142875" y="4286250"/>
            <a:ext cx="6072188" cy="642938"/>
          </a:xfrm>
          <a:prstGeom prst="foldedCorner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Коллективная ответственность</a:t>
            </a:r>
          </a:p>
        </p:txBody>
      </p:sp>
      <p:sp>
        <p:nvSpPr>
          <p:cNvPr id="10" name="Загнутый угол 9"/>
          <p:cNvSpPr/>
          <p:nvPr/>
        </p:nvSpPr>
        <p:spPr>
          <a:xfrm>
            <a:off x="1785938" y="5072063"/>
            <a:ext cx="6572250" cy="642937"/>
          </a:xfrm>
          <a:prstGeom prst="foldedCorner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Преимущественно женский состав</a:t>
            </a:r>
          </a:p>
        </p:txBody>
      </p:sp>
      <p:sp>
        <p:nvSpPr>
          <p:cNvPr id="19" name="Выгнутая вправо стрелка 18"/>
          <p:cNvSpPr/>
          <p:nvPr/>
        </p:nvSpPr>
        <p:spPr>
          <a:xfrm>
            <a:off x="7643813" y="3071813"/>
            <a:ext cx="928687" cy="1571625"/>
          </a:xfrm>
          <a:prstGeom prst="curvedLef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Выгнутая вправо стрелка 20"/>
          <p:cNvSpPr/>
          <p:nvPr/>
        </p:nvSpPr>
        <p:spPr>
          <a:xfrm rot="10800000">
            <a:off x="571500" y="2071688"/>
            <a:ext cx="928688" cy="1643062"/>
          </a:xfrm>
          <a:prstGeom prst="curvedLef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b="1" dirty="0" smtClean="0">
                <a:solidFill>
                  <a:srgbClr val="002060"/>
                </a:solidFill>
                <a:latin typeface="Monotype Corsiva" pitchFamily="66" charset="0"/>
              </a:rPr>
              <a:t>Что такое психологический климат?</a:t>
            </a:r>
            <a:endParaRPr lang="ru-RU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7171" name="TextBox 2"/>
          <p:cNvSpPr txBox="1">
            <a:spLocks noChangeArrowheads="1"/>
          </p:cNvSpPr>
          <p:nvPr/>
        </p:nvSpPr>
        <p:spPr bwMode="auto">
          <a:xfrm>
            <a:off x="1000125" y="1643063"/>
            <a:ext cx="7643813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Психологический климат </a:t>
            </a:r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это преобладающий в коллективе </a:t>
            </a:r>
          </a:p>
          <a:p>
            <a:r>
              <a:rPr lang="ru-RU" sz="3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относительно устойчивый психологический настрой его членов, </a:t>
            </a:r>
          </a:p>
          <a:p>
            <a:r>
              <a:rPr lang="ru-RU" sz="3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проявляющийся во всех многообразных формах деятельности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3" descr="C:\Documents and Settings\Елена\Мои документы\Мои рисунки\00000000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50" y="2286000"/>
            <a:ext cx="5214938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extBox 6"/>
          <p:cNvSpPr txBox="1">
            <a:spLocks noChangeArrowheads="1"/>
          </p:cNvSpPr>
          <p:nvPr/>
        </p:nvSpPr>
        <p:spPr bwMode="auto">
          <a:xfrm>
            <a:off x="642938" y="214313"/>
            <a:ext cx="7643812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540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«Дерево достижений нашего коллектива»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2786050" y="2000240"/>
            <a:ext cx="3214710" cy="278608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Факторы, влияющие на формирование психологического климата в коллективе</a:t>
            </a:r>
          </a:p>
        </p:txBody>
      </p:sp>
      <p:sp>
        <p:nvSpPr>
          <p:cNvPr id="9" name="Прямоугольная выноска 8"/>
          <p:cNvSpPr/>
          <p:nvPr/>
        </p:nvSpPr>
        <p:spPr>
          <a:xfrm>
            <a:off x="5929313" y="500063"/>
            <a:ext cx="2786062" cy="2143125"/>
          </a:xfrm>
          <a:prstGeom prst="wedgeRectCallout">
            <a:avLst>
              <a:gd name="adj1" fmla="val -41635"/>
              <a:gd name="adj2" fmla="val 76321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МИКРОСРЕДА</a:t>
            </a:r>
          </a:p>
        </p:txBody>
      </p:sp>
      <p:sp>
        <p:nvSpPr>
          <p:cNvPr id="10" name="Прямоугольная выноска 9"/>
          <p:cNvSpPr/>
          <p:nvPr/>
        </p:nvSpPr>
        <p:spPr>
          <a:xfrm>
            <a:off x="285750" y="4286250"/>
            <a:ext cx="2714625" cy="2071688"/>
          </a:xfrm>
          <a:prstGeom prst="wedgeRectCallout">
            <a:avLst>
              <a:gd name="adj1" fmla="val 40842"/>
              <a:gd name="adj2" fmla="val -74886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ЛИЧНОСТНЫЕ ОСОБЕННОСТИ ЧЛЕНОВ КОЛЛЕКТИВА</a:t>
            </a:r>
          </a:p>
        </p:txBody>
      </p:sp>
      <p:sp>
        <p:nvSpPr>
          <p:cNvPr id="11" name="Прямоугольная выноска 10"/>
          <p:cNvSpPr/>
          <p:nvPr/>
        </p:nvSpPr>
        <p:spPr>
          <a:xfrm>
            <a:off x="357188" y="500063"/>
            <a:ext cx="2643187" cy="2214562"/>
          </a:xfrm>
          <a:prstGeom prst="wedgeRectCallout">
            <a:avLst>
              <a:gd name="adj1" fmla="val 38610"/>
              <a:gd name="adj2" fmla="val 65990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МАКРОСРЕДА</a:t>
            </a:r>
          </a:p>
        </p:txBody>
      </p:sp>
      <p:sp>
        <p:nvSpPr>
          <p:cNvPr id="12" name="Прямоугольная выноска 11"/>
          <p:cNvSpPr/>
          <p:nvPr/>
        </p:nvSpPr>
        <p:spPr>
          <a:xfrm>
            <a:off x="6000750" y="4286250"/>
            <a:ext cx="2714625" cy="2071688"/>
          </a:xfrm>
          <a:prstGeom prst="wedgeRectCallout">
            <a:avLst>
              <a:gd name="adj1" fmla="val -46452"/>
              <a:gd name="adj2" fmla="val -73523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РУКОВОДСТВО КОЛЛЕКТИВОМ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643063" y="500063"/>
            <a:ext cx="5643562" cy="64611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МАКРОСРЕДА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276</TotalTime>
  <Words>1386</Words>
  <Application>Microsoft Office PowerPoint</Application>
  <PresentationFormat>Экран (4:3)</PresentationFormat>
  <Paragraphs>109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Солнцестояние</vt:lpstr>
      <vt:lpstr>«Психологический климат в коллективе»</vt:lpstr>
      <vt:lpstr>Слайд 2</vt:lpstr>
      <vt:lpstr>Цели семинара:</vt:lpstr>
      <vt:lpstr>Что такое коллектив?</vt:lpstr>
      <vt:lpstr>Слайд 5</vt:lpstr>
      <vt:lpstr>Что такое психологический климат?</vt:lpstr>
      <vt:lpstr>Слайд 7</vt:lpstr>
      <vt:lpstr>Слайд 8</vt:lpstr>
      <vt:lpstr>Слайд 9</vt:lpstr>
      <vt:lpstr>Слайд 10</vt:lpstr>
      <vt:lpstr>Слайд 11</vt:lpstr>
      <vt:lpstr>Слайд 12</vt:lpstr>
      <vt:lpstr>Оценка уровня конфликтности</vt:lpstr>
      <vt:lpstr>Проверим себя: за ответ А – 4 балла; Б – 2 балла; В – 0 </vt:lpstr>
      <vt:lpstr>ВЫБЕРИТЕ ГЕОМЕТРИЧЕСКУЮ ФИГУРУ</vt:lpstr>
      <vt:lpstr>Квадрат</vt:lpstr>
      <vt:lpstr>прямоугольник</vt:lpstr>
      <vt:lpstr>Треугольник</vt:lpstr>
      <vt:lpstr>Круг</vt:lpstr>
      <vt:lpstr>Зигзаг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«Психологический климат в коллективе»</dc:title>
  <dc:creator>user</dc:creator>
  <cp:lastModifiedBy>user</cp:lastModifiedBy>
  <cp:revision>32</cp:revision>
  <dcterms:created xsi:type="dcterms:W3CDTF">2014-03-21T01:26:39Z</dcterms:created>
  <dcterms:modified xsi:type="dcterms:W3CDTF">2014-04-09T06:10:53Z</dcterms:modified>
</cp:coreProperties>
</file>