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CAFB-31F6-4B9F-8997-15BD807BC2B6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A18B-9543-471B-896C-05785A5E0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CAFB-31F6-4B9F-8997-15BD807BC2B6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A18B-9543-471B-896C-05785A5E0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CAFB-31F6-4B9F-8997-15BD807BC2B6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A18B-9543-471B-896C-05785A5E0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CAFB-31F6-4B9F-8997-15BD807BC2B6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A18B-9543-471B-896C-05785A5E0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CAFB-31F6-4B9F-8997-15BD807BC2B6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A18B-9543-471B-896C-05785A5E0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CAFB-31F6-4B9F-8997-15BD807BC2B6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A18B-9543-471B-896C-05785A5E0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CAFB-31F6-4B9F-8997-15BD807BC2B6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A18B-9543-471B-896C-05785A5E0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CAFB-31F6-4B9F-8997-15BD807BC2B6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A18B-9543-471B-896C-05785A5E0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CAFB-31F6-4B9F-8997-15BD807BC2B6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A18B-9543-471B-896C-05785A5E0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CAFB-31F6-4B9F-8997-15BD807BC2B6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A18B-9543-471B-896C-05785A5E0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CAFB-31F6-4B9F-8997-15BD807BC2B6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A18B-9543-471B-896C-05785A5E0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0CAFB-31F6-4B9F-8997-15BD807BC2B6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7A18B-9543-471B-896C-05785A5E09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57176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Правописание  гласных в суффиксах глагола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</a:t>
            </a:r>
            <a:r>
              <a:rPr lang="ru-RU" b="1" dirty="0" err="1" smtClean="0">
                <a:solidFill>
                  <a:srgbClr val="002060"/>
                </a:solidFill>
              </a:rPr>
              <a:t>ова</a:t>
            </a:r>
            <a:r>
              <a:rPr lang="ru-RU" b="1" dirty="0" smtClean="0">
                <a:solidFill>
                  <a:srgbClr val="002060"/>
                </a:solidFill>
              </a:rPr>
              <a:t>- (-</a:t>
            </a:r>
            <a:r>
              <a:rPr lang="ru-RU" b="1" dirty="0" err="1" smtClean="0">
                <a:solidFill>
                  <a:srgbClr val="002060"/>
                </a:solidFill>
              </a:rPr>
              <a:t>ева</a:t>
            </a:r>
            <a:r>
              <a:rPr lang="ru-RU" b="1" dirty="0" smtClean="0">
                <a:solidFill>
                  <a:srgbClr val="002060"/>
                </a:solidFill>
              </a:rPr>
              <a:t>-), -</a:t>
            </a:r>
            <a:r>
              <a:rPr lang="ru-RU" b="1" dirty="0" err="1" smtClean="0">
                <a:solidFill>
                  <a:srgbClr val="002060"/>
                </a:solidFill>
              </a:rPr>
              <a:t>ыва</a:t>
            </a:r>
            <a:r>
              <a:rPr lang="ru-RU" b="1" dirty="0" smtClean="0">
                <a:solidFill>
                  <a:srgbClr val="002060"/>
                </a:solidFill>
              </a:rPr>
              <a:t>-(-ива-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>6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Подготовила: учитель русского языка и литературы  МБОУ «</a:t>
            </a:r>
            <a:r>
              <a:rPr lang="ru-RU" dirty="0" err="1" smtClean="0">
                <a:solidFill>
                  <a:srgbClr val="002060"/>
                </a:solidFill>
              </a:rPr>
              <a:t>Кочелаевская</a:t>
            </a:r>
            <a:r>
              <a:rPr lang="ru-RU" dirty="0" smtClean="0">
                <a:solidFill>
                  <a:srgbClr val="002060"/>
                </a:solidFill>
              </a:rPr>
              <a:t> СОШ»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Волохина</a:t>
            </a:r>
            <a:r>
              <a:rPr lang="ru-RU" dirty="0" smtClean="0">
                <a:solidFill>
                  <a:srgbClr val="002060"/>
                </a:solidFill>
              </a:rPr>
              <a:t> С.А.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Проверь себя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Премия- </a:t>
            </a:r>
            <a:r>
              <a:rPr lang="ru-RU" sz="4400" b="1" dirty="0" err="1" smtClean="0"/>
              <a:t>премиров</a:t>
            </a:r>
            <a:r>
              <a:rPr lang="en-US" sz="4400" b="1" dirty="0" smtClean="0"/>
              <a:t>`</a:t>
            </a:r>
            <a:r>
              <a:rPr lang="ru-RU" sz="4400" b="1" dirty="0" err="1" smtClean="0"/>
              <a:t>ать</a:t>
            </a:r>
            <a:endParaRPr lang="ru-RU" sz="4400" b="1" dirty="0" smtClean="0"/>
          </a:p>
          <a:p>
            <a:r>
              <a:rPr lang="ru-RU" sz="4400" dirty="0" smtClean="0"/>
              <a:t>Командировка- </a:t>
            </a:r>
            <a:r>
              <a:rPr lang="ru-RU" sz="4400" b="1" dirty="0" smtClean="0"/>
              <a:t>командиров</a:t>
            </a:r>
            <a:r>
              <a:rPr lang="en-US" sz="4400" b="1" dirty="0" smtClean="0"/>
              <a:t>`</a:t>
            </a:r>
            <a:r>
              <a:rPr lang="ru-RU" sz="4400" b="1" dirty="0" err="1" smtClean="0"/>
              <a:t>ать</a:t>
            </a:r>
            <a:endParaRPr lang="ru-RU" sz="4400" b="1" dirty="0" smtClean="0"/>
          </a:p>
          <a:p>
            <a:r>
              <a:rPr lang="ru-RU" sz="4400" dirty="0" smtClean="0"/>
              <a:t>Маска- </a:t>
            </a:r>
            <a:r>
              <a:rPr lang="ru-RU" sz="4400" b="1" dirty="0" err="1" smtClean="0"/>
              <a:t>маскиров</a:t>
            </a:r>
            <a:r>
              <a:rPr lang="en-US" sz="4400" b="1" dirty="0" smtClean="0"/>
              <a:t>`</a:t>
            </a:r>
            <a:r>
              <a:rPr lang="ru-RU" sz="4400" b="1" dirty="0" err="1" smtClean="0"/>
              <a:t>ать</a:t>
            </a:r>
            <a:endParaRPr lang="ru-RU" sz="4400" b="1" dirty="0" smtClean="0"/>
          </a:p>
          <a:p>
            <a:r>
              <a:rPr lang="ru-RU" sz="4400" dirty="0" smtClean="0"/>
              <a:t>Модель- </a:t>
            </a:r>
            <a:r>
              <a:rPr lang="ru-RU" sz="4400" b="1" dirty="0" err="1" smtClean="0"/>
              <a:t>модел</a:t>
            </a:r>
            <a:r>
              <a:rPr lang="en-US" sz="4400" b="1" dirty="0" smtClean="0"/>
              <a:t>`</a:t>
            </a:r>
            <a:r>
              <a:rPr lang="ru-RU" sz="4400" b="1" dirty="0" err="1" smtClean="0"/>
              <a:t>ировать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Спишите, выделите суффиксы в глаголах.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Я </a:t>
            </a:r>
            <a:r>
              <a:rPr lang="ru-RU" sz="4400" dirty="0" err="1" smtClean="0"/>
              <a:t>вытаск</a:t>
            </a:r>
            <a:r>
              <a:rPr lang="ru-RU" sz="4400" dirty="0" smtClean="0"/>
              <a:t>..</a:t>
            </a:r>
            <a:r>
              <a:rPr lang="ru-RU" sz="4400" dirty="0" err="1" smtClean="0"/>
              <a:t>ваю</a:t>
            </a:r>
            <a:r>
              <a:rPr lang="ru-RU" sz="4400" dirty="0" smtClean="0"/>
              <a:t> из колодца ведро воды. Из ведра </a:t>
            </a:r>
            <a:r>
              <a:rPr lang="ru-RU" sz="4400" dirty="0" err="1" smtClean="0"/>
              <a:t>выскак</a:t>
            </a:r>
            <a:r>
              <a:rPr lang="ru-RU" sz="4400" dirty="0" smtClean="0"/>
              <a:t>..</a:t>
            </a:r>
            <a:r>
              <a:rPr lang="ru-RU" sz="4400" dirty="0" err="1" smtClean="0"/>
              <a:t>вает</a:t>
            </a:r>
            <a:r>
              <a:rPr lang="ru-RU" sz="4400" dirty="0" smtClean="0"/>
              <a:t> лягушка. Я обл..</a:t>
            </a:r>
            <a:r>
              <a:rPr lang="ru-RU" sz="4400" dirty="0" err="1" smtClean="0"/>
              <a:t>ваюсь</a:t>
            </a:r>
            <a:r>
              <a:rPr lang="ru-RU" sz="4400" dirty="0" smtClean="0"/>
              <a:t> колодезной водой и  слушаю рожок пастуха.                  (К.Г.Паустовский)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Объясните правописание гласных в суффиксах глаголов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ru-RU" sz="3600" dirty="0" smtClean="0"/>
              <a:t>Охотник </a:t>
            </a:r>
            <a:r>
              <a:rPr lang="ru-RU" sz="3600" dirty="0" err="1" smtClean="0"/>
              <a:t>останавл</a:t>
            </a:r>
            <a:r>
              <a:rPr lang="ru-RU" sz="3600" dirty="0" smtClean="0"/>
              <a:t>..</a:t>
            </a:r>
            <a:r>
              <a:rPr lang="ru-RU" sz="3600" dirty="0" err="1" smtClean="0"/>
              <a:t>вается</a:t>
            </a:r>
            <a:r>
              <a:rPr lang="ru-RU" sz="3600" dirty="0" smtClean="0"/>
              <a:t> и наблюдает , как я </a:t>
            </a:r>
            <a:r>
              <a:rPr lang="ru-RU" sz="3600" dirty="0" err="1" smtClean="0"/>
              <a:t>подкрад</a:t>
            </a:r>
            <a:r>
              <a:rPr lang="ru-RU" sz="3600" dirty="0" smtClean="0"/>
              <a:t>..</a:t>
            </a:r>
            <a:r>
              <a:rPr lang="ru-RU" sz="3600" dirty="0" err="1" smtClean="0"/>
              <a:t>ваюсь</a:t>
            </a:r>
            <a:r>
              <a:rPr lang="ru-RU" sz="3600" dirty="0" smtClean="0"/>
              <a:t> к чибису. Он дает мне выстрелить, а потом подходит, </a:t>
            </a:r>
            <a:r>
              <a:rPr lang="ru-RU" sz="3600" dirty="0" err="1" smtClean="0"/>
              <a:t>огляд</a:t>
            </a:r>
            <a:r>
              <a:rPr lang="ru-RU" sz="3600" dirty="0" smtClean="0"/>
              <a:t>..</a:t>
            </a:r>
            <a:r>
              <a:rPr lang="ru-RU" sz="3600" dirty="0" err="1" smtClean="0"/>
              <a:t>вает</a:t>
            </a:r>
            <a:r>
              <a:rPr lang="ru-RU" sz="3600" dirty="0" smtClean="0"/>
              <a:t> берданку и, размахнувшись, швыряет в озеро. «Доставать не пробуй, глубоко»,--</a:t>
            </a:r>
            <a:r>
              <a:rPr lang="ru-RU" sz="3600" dirty="0" err="1" smtClean="0"/>
              <a:t>посовет</a:t>
            </a:r>
            <a:r>
              <a:rPr lang="ru-RU" sz="3600" dirty="0" smtClean="0"/>
              <a:t>..вал он.           (В.Песков)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СУФФИКСЫ  ГЛАГОЛА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 smtClean="0"/>
              <a:t>В неопределенной форме и в прошедшем времени пишутся суффиксы –</a:t>
            </a:r>
            <a:r>
              <a:rPr lang="ru-RU" u="sng" dirty="0" err="1" smtClean="0"/>
              <a:t>ова</a:t>
            </a:r>
            <a:r>
              <a:rPr lang="ru-RU" u="sng" dirty="0" smtClean="0"/>
              <a:t>-, -</a:t>
            </a:r>
            <a:r>
              <a:rPr lang="ru-RU" u="sng" dirty="0" err="1" smtClean="0"/>
              <a:t>ева</a:t>
            </a:r>
            <a:r>
              <a:rPr lang="ru-RU" u="sng" dirty="0" smtClean="0"/>
              <a:t>, если в 1 лице единственного числа настоящего и будущего времени глагол оканчивается на </a:t>
            </a:r>
          </a:p>
          <a:p>
            <a:pPr>
              <a:buNone/>
            </a:pPr>
            <a:r>
              <a:rPr lang="ru-RU" b="1" u="sng" dirty="0"/>
              <a:t> </a:t>
            </a:r>
            <a:r>
              <a:rPr lang="ru-RU" b="1" u="sng" dirty="0" smtClean="0"/>
              <a:t>   –</a:t>
            </a:r>
            <a:r>
              <a:rPr lang="ru-RU" b="1" u="sng" dirty="0" err="1" smtClean="0"/>
              <a:t>ую,-юю</a:t>
            </a:r>
            <a:r>
              <a:rPr lang="ru-RU" b="1" u="sng" dirty="0"/>
              <a:t>:</a:t>
            </a:r>
            <a:endParaRPr lang="ru-RU" b="1" u="sng" dirty="0" smtClean="0"/>
          </a:p>
          <a:p>
            <a:pPr>
              <a:buNone/>
            </a:pPr>
            <a:r>
              <a:rPr lang="ru-RU" dirty="0" smtClean="0"/>
              <a:t>                    Совет</a:t>
            </a:r>
            <a:r>
              <a:rPr lang="ru-RU" u="sng" dirty="0" smtClean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rgbClr val="92D050"/>
                </a:solidFill>
              </a:rPr>
              <a:t>ва</a:t>
            </a:r>
            <a:r>
              <a:rPr lang="ru-RU" dirty="0" smtClean="0"/>
              <a:t>ть—совет</a:t>
            </a:r>
            <a:r>
              <a:rPr lang="ru-RU" u="sng" dirty="0" smtClean="0">
                <a:solidFill>
                  <a:srgbClr val="00B0F0"/>
                </a:solidFill>
              </a:rPr>
              <a:t>ую</a:t>
            </a:r>
          </a:p>
          <a:p>
            <a:pPr>
              <a:buNone/>
            </a:pPr>
            <a:r>
              <a:rPr lang="ru-RU" dirty="0" smtClean="0"/>
              <a:t>                    Треб</a:t>
            </a:r>
            <a:r>
              <a:rPr lang="ru-RU" u="sng" dirty="0" smtClean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rgbClr val="92D050"/>
                </a:solidFill>
              </a:rPr>
              <a:t>ва</a:t>
            </a:r>
            <a:r>
              <a:rPr lang="ru-RU" dirty="0" smtClean="0"/>
              <a:t>ть—треб</a:t>
            </a:r>
            <a:r>
              <a:rPr lang="ru-RU" u="sng" dirty="0" smtClean="0">
                <a:solidFill>
                  <a:srgbClr val="00B0F0"/>
                </a:solidFill>
              </a:rPr>
              <a:t>ую</a:t>
            </a:r>
          </a:p>
          <a:p>
            <a:r>
              <a:rPr lang="ru-RU" u="sng" dirty="0" smtClean="0"/>
              <a:t>Если же в указанной форме глагол оканчивается на неударяемые –</a:t>
            </a:r>
            <a:r>
              <a:rPr lang="ru-RU" b="1" u="sng" dirty="0" err="1" smtClean="0"/>
              <a:t>ываю</a:t>
            </a:r>
            <a:r>
              <a:rPr lang="ru-RU" b="1" u="sng" dirty="0" smtClean="0"/>
              <a:t>, -</a:t>
            </a:r>
            <a:r>
              <a:rPr lang="ru-RU" b="1" u="sng" dirty="0" err="1" smtClean="0"/>
              <a:t>иваю</a:t>
            </a:r>
            <a:r>
              <a:rPr lang="ru-RU" u="sng" dirty="0" smtClean="0"/>
              <a:t>, то в неопределенной форме и в прошедшем времени сохраняется </a:t>
            </a:r>
            <a:r>
              <a:rPr lang="ru-RU" u="sng" dirty="0" smtClean="0"/>
              <a:t>тот </a:t>
            </a:r>
            <a:r>
              <a:rPr lang="ru-RU" u="sng" dirty="0" smtClean="0"/>
              <a:t>же суффикс:</a:t>
            </a:r>
          </a:p>
          <a:p>
            <a:pPr>
              <a:buNone/>
            </a:pPr>
            <a:r>
              <a:rPr lang="ru-RU" dirty="0" smtClean="0"/>
              <a:t>              Доклад</a:t>
            </a:r>
            <a:r>
              <a:rPr lang="ru-RU" u="sng" dirty="0" smtClean="0">
                <a:solidFill>
                  <a:srgbClr val="FF0000"/>
                </a:solidFill>
              </a:rPr>
              <a:t>ы</a:t>
            </a:r>
            <a:r>
              <a:rPr lang="ru-RU" dirty="0" smtClean="0">
                <a:solidFill>
                  <a:srgbClr val="92D050"/>
                </a:solidFill>
              </a:rPr>
              <a:t>ва</a:t>
            </a:r>
            <a:r>
              <a:rPr lang="ru-RU" dirty="0" smtClean="0"/>
              <a:t>ть—доклад</a:t>
            </a:r>
            <a:r>
              <a:rPr lang="ru-RU" u="sng" dirty="0" smtClean="0">
                <a:solidFill>
                  <a:srgbClr val="92D050"/>
                </a:solidFill>
              </a:rPr>
              <a:t>ываю</a:t>
            </a:r>
          </a:p>
          <a:p>
            <a:pPr>
              <a:buNone/>
            </a:pPr>
            <a:r>
              <a:rPr lang="ru-RU" dirty="0" smtClean="0"/>
              <a:t>              Приказ</a:t>
            </a:r>
            <a:r>
              <a:rPr lang="ru-RU" u="sng" dirty="0" smtClean="0">
                <a:solidFill>
                  <a:srgbClr val="FF0000"/>
                </a:solidFill>
              </a:rPr>
              <a:t>ы</a:t>
            </a:r>
            <a:r>
              <a:rPr lang="ru-RU" dirty="0" smtClean="0">
                <a:solidFill>
                  <a:srgbClr val="92D050"/>
                </a:solidFill>
              </a:rPr>
              <a:t>ва</a:t>
            </a:r>
            <a:r>
              <a:rPr lang="ru-RU" dirty="0" smtClean="0"/>
              <a:t>ть—приказ</a:t>
            </a:r>
            <a:r>
              <a:rPr lang="ru-RU" u="sng" dirty="0" smtClean="0">
                <a:solidFill>
                  <a:srgbClr val="92D050"/>
                </a:solidFill>
              </a:rPr>
              <a:t>ываю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/>
              <a:t>Запишите глаголы в неопределенной форме, обозначьте условия выбора гласных в суффиксах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Бесед</a:t>
            </a:r>
            <a:r>
              <a:rPr lang="ru-RU" sz="4800" b="1" dirty="0" smtClean="0"/>
              <a:t>ую</a:t>
            </a:r>
            <a:r>
              <a:rPr lang="ru-RU" sz="4800" dirty="0" smtClean="0"/>
              <a:t>—</a:t>
            </a:r>
          </a:p>
          <a:p>
            <a:r>
              <a:rPr lang="ru-RU" sz="4800" dirty="0" smtClean="0"/>
              <a:t>Участв</a:t>
            </a:r>
            <a:r>
              <a:rPr lang="ru-RU" sz="4800" b="1" dirty="0" smtClean="0"/>
              <a:t>ую</a:t>
            </a:r>
            <a:r>
              <a:rPr lang="ru-RU" sz="4800" dirty="0" smtClean="0"/>
              <a:t>—</a:t>
            </a:r>
          </a:p>
          <a:p>
            <a:r>
              <a:rPr lang="ru-RU" sz="4800" dirty="0" smtClean="0"/>
              <a:t>Рассказ</a:t>
            </a:r>
            <a:r>
              <a:rPr lang="ru-RU" sz="4800" b="1" dirty="0" smtClean="0"/>
              <a:t>ываю</a:t>
            </a:r>
            <a:r>
              <a:rPr lang="ru-RU" sz="4800" dirty="0" smtClean="0"/>
              <a:t>—</a:t>
            </a:r>
          </a:p>
          <a:p>
            <a:r>
              <a:rPr lang="ru-RU" sz="4800" dirty="0" smtClean="0"/>
              <a:t>Расспраш</a:t>
            </a:r>
            <a:r>
              <a:rPr lang="ru-RU" sz="4800" b="1" dirty="0" smtClean="0"/>
              <a:t>иваю</a:t>
            </a:r>
            <a:r>
              <a:rPr lang="ru-RU" dirty="0" smtClean="0"/>
              <a:t>—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Проверь себя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 smtClean="0"/>
              <a:t>Бесед</a:t>
            </a:r>
            <a:r>
              <a:rPr lang="ru-RU" sz="3600" b="1" dirty="0" smtClean="0">
                <a:solidFill>
                  <a:srgbClr val="7030A0"/>
                </a:solidFill>
              </a:rPr>
              <a:t>ую</a:t>
            </a:r>
            <a:r>
              <a:rPr lang="ru-RU" sz="3600" b="1" dirty="0" smtClean="0"/>
              <a:t>— бесед</a:t>
            </a:r>
            <a:r>
              <a:rPr lang="ru-RU" sz="3600" b="1" dirty="0" smtClean="0">
                <a:solidFill>
                  <a:srgbClr val="7030A0"/>
                </a:solidFill>
              </a:rPr>
              <a:t>о</a:t>
            </a:r>
            <a:r>
              <a:rPr lang="ru-RU" sz="3600" b="1" dirty="0" smtClean="0"/>
              <a:t>вать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Участв</a:t>
            </a:r>
            <a:r>
              <a:rPr lang="ru-RU" sz="3600" b="1" dirty="0" smtClean="0">
                <a:solidFill>
                  <a:srgbClr val="7030A0"/>
                </a:solidFill>
              </a:rPr>
              <a:t>ую</a:t>
            </a:r>
            <a:r>
              <a:rPr lang="ru-RU" sz="3600" b="1" dirty="0" smtClean="0"/>
              <a:t>—участв</a:t>
            </a:r>
            <a:r>
              <a:rPr lang="ru-RU" sz="3600" b="1" dirty="0" smtClean="0">
                <a:solidFill>
                  <a:srgbClr val="7030A0"/>
                </a:solidFill>
              </a:rPr>
              <a:t>о</a:t>
            </a:r>
            <a:r>
              <a:rPr lang="ru-RU" sz="3600" b="1" dirty="0" smtClean="0"/>
              <a:t>вать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Рассказ</a:t>
            </a:r>
            <a:r>
              <a:rPr lang="ru-RU" sz="3600" b="1" dirty="0" smtClean="0">
                <a:solidFill>
                  <a:srgbClr val="00B0F0"/>
                </a:solidFill>
              </a:rPr>
              <a:t>ываю</a:t>
            </a:r>
            <a:r>
              <a:rPr lang="ru-RU" sz="3600" b="1" dirty="0" smtClean="0"/>
              <a:t>—рассказ</a:t>
            </a:r>
            <a:r>
              <a:rPr lang="ru-RU" sz="3600" b="1" dirty="0" smtClean="0">
                <a:solidFill>
                  <a:srgbClr val="00B0F0"/>
                </a:solidFill>
              </a:rPr>
              <a:t>ы</a:t>
            </a:r>
            <a:r>
              <a:rPr lang="ru-RU" sz="3600" b="1" dirty="0" smtClean="0"/>
              <a:t>вать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Расспраш</a:t>
            </a:r>
            <a:r>
              <a:rPr lang="ru-RU" sz="3600" b="1" dirty="0" smtClean="0">
                <a:solidFill>
                  <a:srgbClr val="00B0F0"/>
                </a:solidFill>
              </a:rPr>
              <a:t>иваю</a:t>
            </a:r>
            <a:r>
              <a:rPr lang="ru-RU" sz="3600" b="1" dirty="0" smtClean="0"/>
              <a:t>—расспраш</a:t>
            </a:r>
            <a:r>
              <a:rPr lang="ru-RU" sz="3600" b="1" dirty="0" smtClean="0">
                <a:solidFill>
                  <a:srgbClr val="00B0F0"/>
                </a:solidFill>
              </a:rPr>
              <a:t>и</a:t>
            </a:r>
            <a:r>
              <a:rPr lang="ru-RU" sz="3600" b="1" dirty="0" smtClean="0"/>
              <a:t>вать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Поставьте глаголы в форме </a:t>
            </a:r>
            <a:br>
              <a:rPr lang="ru-RU" b="1" i="1" dirty="0" smtClean="0"/>
            </a:br>
            <a:r>
              <a:rPr lang="ru-RU" b="1" i="1" dirty="0" smtClean="0"/>
              <a:t>1 лица ед.ч.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err="1" smtClean="0"/>
              <a:t>Завед</a:t>
            </a:r>
            <a:r>
              <a:rPr lang="ru-RU" sz="4400" dirty="0" smtClean="0"/>
              <a:t>..</a:t>
            </a:r>
            <a:r>
              <a:rPr lang="ru-RU" sz="4400" dirty="0" err="1" smtClean="0"/>
              <a:t>вать</a:t>
            </a:r>
            <a:r>
              <a:rPr lang="ru-RU" sz="4400" dirty="0" smtClean="0"/>
              <a:t>—</a:t>
            </a:r>
          </a:p>
          <a:p>
            <a:r>
              <a:rPr lang="ru-RU" sz="4400" dirty="0" smtClean="0"/>
              <a:t>Команд..</a:t>
            </a:r>
            <a:r>
              <a:rPr lang="ru-RU" sz="4400" dirty="0" err="1" smtClean="0"/>
              <a:t>вать</a:t>
            </a:r>
            <a:endParaRPr lang="ru-RU" sz="4400" dirty="0" smtClean="0"/>
          </a:p>
          <a:p>
            <a:r>
              <a:rPr lang="ru-RU" sz="4400" dirty="0" err="1" smtClean="0"/>
              <a:t>Использ</a:t>
            </a:r>
            <a:r>
              <a:rPr lang="ru-RU" sz="4400" dirty="0" smtClean="0"/>
              <a:t>..</a:t>
            </a:r>
            <a:r>
              <a:rPr lang="ru-RU" sz="4400" dirty="0" err="1" smtClean="0"/>
              <a:t>вать</a:t>
            </a:r>
            <a:r>
              <a:rPr lang="ru-RU" sz="4400" dirty="0" smtClean="0"/>
              <a:t>—</a:t>
            </a:r>
          </a:p>
          <a:p>
            <a:r>
              <a:rPr lang="ru-RU" sz="4400" dirty="0" err="1" smtClean="0"/>
              <a:t>Рассчит</a:t>
            </a:r>
            <a:r>
              <a:rPr lang="ru-RU" sz="4400" dirty="0" smtClean="0"/>
              <a:t>..</a:t>
            </a:r>
            <a:r>
              <a:rPr lang="ru-RU" sz="4400" dirty="0" err="1" smtClean="0"/>
              <a:t>вать</a:t>
            </a:r>
            <a:r>
              <a:rPr lang="ru-RU" sz="4400" dirty="0" smtClean="0"/>
              <a:t>—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Проверь себя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Завед</a:t>
            </a:r>
            <a:r>
              <a:rPr lang="ru-RU" sz="4400" dirty="0" smtClean="0">
                <a:solidFill>
                  <a:srgbClr val="7030A0"/>
                </a:solidFill>
              </a:rPr>
              <a:t>о</a:t>
            </a:r>
            <a:r>
              <a:rPr lang="ru-RU" sz="4400" dirty="0" smtClean="0"/>
              <a:t>вать—завед</a:t>
            </a:r>
            <a:r>
              <a:rPr lang="ru-RU" sz="4400" dirty="0" smtClean="0">
                <a:solidFill>
                  <a:srgbClr val="7030A0"/>
                </a:solidFill>
              </a:rPr>
              <a:t>ую</a:t>
            </a:r>
          </a:p>
          <a:p>
            <a:r>
              <a:rPr lang="ru-RU" sz="4400" dirty="0" smtClean="0"/>
              <a:t>Команд</a:t>
            </a:r>
            <a:r>
              <a:rPr lang="ru-RU" sz="4400" dirty="0" smtClean="0">
                <a:solidFill>
                  <a:srgbClr val="7030A0"/>
                </a:solidFill>
              </a:rPr>
              <a:t>о</a:t>
            </a:r>
            <a:r>
              <a:rPr lang="ru-RU" sz="4400" dirty="0" smtClean="0"/>
              <a:t>вать—команд</a:t>
            </a:r>
            <a:r>
              <a:rPr lang="ru-RU" sz="4400" dirty="0" smtClean="0">
                <a:solidFill>
                  <a:srgbClr val="7030A0"/>
                </a:solidFill>
              </a:rPr>
              <a:t>ую</a:t>
            </a:r>
            <a:r>
              <a:rPr lang="ru-RU" sz="4400" dirty="0" smtClean="0"/>
              <a:t> </a:t>
            </a:r>
          </a:p>
          <a:p>
            <a:r>
              <a:rPr lang="ru-RU" sz="4400" dirty="0" smtClean="0"/>
              <a:t>Использ</a:t>
            </a:r>
            <a:r>
              <a:rPr lang="ru-RU" sz="4400" dirty="0" smtClean="0">
                <a:solidFill>
                  <a:srgbClr val="7030A0"/>
                </a:solidFill>
              </a:rPr>
              <a:t>о</a:t>
            </a:r>
            <a:r>
              <a:rPr lang="ru-RU" sz="4400" dirty="0" smtClean="0"/>
              <a:t>вать—использ</a:t>
            </a:r>
            <a:r>
              <a:rPr lang="ru-RU" sz="4400" dirty="0" smtClean="0">
                <a:solidFill>
                  <a:srgbClr val="7030A0"/>
                </a:solidFill>
              </a:rPr>
              <a:t>ую</a:t>
            </a:r>
          </a:p>
          <a:p>
            <a:r>
              <a:rPr lang="ru-RU" sz="4400" dirty="0" smtClean="0"/>
              <a:t>Рассчит</a:t>
            </a:r>
            <a:r>
              <a:rPr lang="ru-RU" sz="4400" dirty="0" smtClean="0">
                <a:solidFill>
                  <a:srgbClr val="0070C0"/>
                </a:solidFill>
              </a:rPr>
              <a:t>ыва</a:t>
            </a:r>
            <a:r>
              <a:rPr lang="ru-RU" sz="4400" dirty="0" smtClean="0"/>
              <a:t>ть—рассчит</a:t>
            </a:r>
            <a:r>
              <a:rPr lang="ru-RU" sz="4400" dirty="0" smtClean="0">
                <a:solidFill>
                  <a:srgbClr val="0070C0"/>
                </a:solidFill>
              </a:rPr>
              <a:t>ываю</a:t>
            </a: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Найдите глаголы с суффиксом –</a:t>
            </a:r>
            <a:r>
              <a:rPr lang="ru-RU" b="1" i="1" dirty="0" err="1" smtClean="0"/>
              <a:t>ыва</a:t>
            </a:r>
            <a:r>
              <a:rPr lang="ru-RU" b="1" i="1" dirty="0" smtClean="0"/>
              <a:t>-(-ива-) и суффиксом –</a:t>
            </a:r>
            <a:r>
              <a:rPr lang="ru-RU" b="1" i="1" dirty="0" err="1" smtClean="0"/>
              <a:t>ва</a:t>
            </a:r>
            <a:r>
              <a:rPr lang="ru-RU" b="1" i="1" dirty="0" smtClean="0"/>
              <a:t>-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785926"/>
          <a:ext cx="8286808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4643470"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Запазд</a:t>
                      </a:r>
                      <a:r>
                        <a:rPr lang="ru-RU" sz="4000" dirty="0" smtClean="0"/>
                        <a:t>..</a:t>
                      </a:r>
                      <a:r>
                        <a:rPr lang="ru-RU" sz="4000" dirty="0" err="1" smtClean="0"/>
                        <a:t>вать</a:t>
                      </a:r>
                      <a:endParaRPr lang="ru-RU" sz="4000" dirty="0" smtClean="0"/>
                    </a:p>
                    <a:p>
                      <a:endParaRPr lang="ru-RU" sz="4000" dirty="0" smtClean="0"/>
                    </a:p>
                    <a:p>
                      <a:r>
                        <a:rPr lang="ru-RU" sz="4000" dirty="0" err="1" smtClean="0"/>
                        <a:t>Оправд</a:t>
                      </a:r>
                      <a:r>
                        <a:rPr lang="ru-RU" sz="4000" dirty="0" smtClean="0"/>
                        <a:t>..</a:t>
                      </a:r>
                      <a:r>
                        <a:rPr lang="ru-RU" sz="4000" dirty="0" err="1" smtClean="0"/>
                        <a:t>вать</a:t>
                      </a:r>
                      <a:endParaRPr lang="ru-RU" sz="4000" dirty="0" smtClean="0"/>
                    </a:p>
                    <a:p>
                      <a:endParaRPr lang="ru-RU" sz="4000" dirty="0" smtClean="0"/>
                    </a:p>
                    <a:p>
                      <a:r>
                        <a:rPr lang="ru-RU" sz="4000" dirty="0" err="1" smtClean="0"/>
                        <a:t>Рассматр</a:t>
                      </a:r>
                      <a:r>
                        <a:rPr lang="ru-RU" sz="4000" dirty="0" smtClean="0"/>
                        <a:t>..</a:t>
                      </a:r>
                      <a:r>
                        <a:rPr lang="ru-RU" sz="4000" dirty="0" err="1" smtClean="0"/>
                        <a:t>вать</a:t>
                      </a:r>
                      <a:endParaRPr lang="ru-RU" sz="4000" dirty="0" smtClean="0"/>
                    </a:p>
                    <a:p>
                      <a:endParaRPr lang="ru-RU" sz="4000" dirty="0" smtClean="0"/>
                    </a:p>
                    <a:p>
                      <a:r>
                        <a:rPr lang="ru-RU" sz="4000" dirty="0" err="1" smtClean="0"/>
                        <a:t>Запис</a:t>
                      </a:r>
                      <a:r>
                        <a:rPr lang="ru-RU" sz="4000" dirty="0" smtClean="0"/>
                        <a:t>..</a:t>
                      </a:r>
                      <a:r>
                        <a:rPr lang="ru-RU" sz="4000" dirty="0" err="1" smtClean="0"/>
                        <a:t>вать</a:t>
                      </a:r>
                      <a:endParaRPr lang="ru-RU" sz="4000" dirty="0" smtClean="0"/>
                    </a:p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Забол</a:t>
                      </a:r>
                      <a:r>
                        <a:rPr lang="ru-RU" sz="4000" dirty="0" smtClean="0"/>
                        <a:t>..</a:t>
                      </a:r>
                      <a:r>
                        <a:rPr lang="ru-RU" sz="4000" dirty="0" err="1" smtClean="0"/>
                        <a:t>вать</a:t>
                      </a:r>
                      <a:endParaRPr lang="ru-RU" sz="4000" dirty="0" smtClean="0"/>
                    </a:p>
                    <a:p>
                      <a:endParaRPr lang="ru-RU" sz="4000" dirty="0" smtClean="0"/>
                    </a:p>
                    <a:p>
                      <a:r>
                        <a:rPr lang="ru-RU" sz="4000" dirty="0" smtClean="0"/>
                        <a:t>Ослаб..</a:t>
                      </a:r>
                      <a:r>
                        <a:rPr lang="ru-RU" sz="4000" dirty="0" err="1" smtClean="0"/>
                        <a:t>вать</a:t>
                      </a:r>
                      <a:endParaRPr lang="ru-RU" sz="4000" dirty="0" smtClean="0"/>
                    </a:p>
                    <a:p>
                      <a:endParaRPr lang="ru-RU" sz="4000" dirty="0" smtClean="0"/>
                    </a:p>
                    <a:p>
                      <a:r>
                        <a:rPr lang="ru-RU" sz="4000" dirty="0" smtClean="0"/>
                        <a:t>Повел..</a:t>
                      </a:r>
                      <a:r>
                        <a:rPr lang="ru-RU" sz="4000" dirty="0" err="1" smtClean="0"/>
                        <a:t>вать</a:t>
                      </a:r>
                      <a:endParaRPr lang="ru-RU" sz="4000" dirty="0" smtClean="0"/>
                    </a:p>
                    <a:p>
                      <a:endParaRPr lang="ru-RU" sz="4000" dirty="0" smtClean="0"/>
                    </a:p>
                    <a:p>
                      <a:r>
                        <a:rPr lang="ru-RU" sz="4000" dirty="0" err="1" smtClean="0"/>
                        <a:t>Преодол</a:t>
                      </a:r>
                      <a:r>
                        <a:rPr lang="ru-RU" sz="4000" dirty="0" smtClean="0"/>
                        <a:t>..</a:t>
                      </a:r>
                      <a:r>
                        <a:rPr lang="ru-RU" sz="4000" dirty="0" err="1" smtClean="0"/>
                        <a:t>вать</a:t>
                      </a:r>
                      <a:endParaRPr lang="ru-RU" sz="4000" dirty="0" smtClean="0"/>
                    </a:p>
                    <a:p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Проверь себя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463040"/>
          <a:ext cx="8143932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6500858"/>
              </a:tblGrid>
              <a:tr h="424657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</a:t>
                      </a:r>
                      <a:r>
                        <a:rPr lang="ru-RU" sz="2800" dirty="0" err="1" smtClean="0"/>
                        <a:t>Ыва</a:t>
                      </a:r>
                      <a:r>
                        <a:rPr lang="ru-RU" sz="2800" dirty="0" smtClean="0"/>
                        <a:t>                  </a:t>
                      </a:r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-</a:t>
                      </a:r>
                      <a:r>
                        <a:rPr lang="ru-RU" sz="2800" dirty="0" err="1" smtClean="0"/>
                        <a:t>Ыва</a:t>
                      </a:r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-Ива</a:t>
                      </a:r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-</a:t>
                      </a:r>
                      <a:r>
                        <a:rPr lang="ru-RU" sz="2800" dirty="0" err="1" smtClean="0"/>
                        <a:t>Ыва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Забол</a:t>
                      </a:r>
                      <a:r>
                        <a:rPr lang="ru-RU" sz="4000" u="sng" dirty="0" smtClean="0"/>
                        <a:t>е</a:t>
                      </a:r>
                      <a:r>
                        <a:rPr lang="ru-RU" sz="4000" dirty="0" smtClean="0">
                          <a:solidFill>
                            <a:srgbClr val="7030A0"/>
                          </a:solidFill>
                        </a:rPr>
                        <a:t>ва</a:t>
                      </a:r>
                      <a:r>
                        <a:rPr lang="ru-RU" sz="4000" dirty="0" smtClean="0"/>
                        <a:t>ть—забол</a:t>
                      </a:r>
                      <a:r>
                        <a:rPr lang="ru-RU" sz="4000" dirty="0" smtClean="0">
                          <a:solidFill>
                            <a:srgbClr val="7030A0"/>
                          </a:solidFill>
                        </a:rPr>
                        <a:t>е</a:t>
                      </a:r>
                      <a:r>
                        <a:rPr lang="ru-RU" sz="4000" dirty="0" smtClean="0"/>
                        <a:t>ть</a:t>
                      </a:r>
                    </a:p>
                    <a:p>
                      <a:endParaRPr lang="ru-RU" sz="4000" dirty="0" smtClean="0"/>
                    </a:p>
                    <a:p>
                      <a:r>
                        <a:rPr lang="ru-RU" sz="4000" dirty="0" smtClean="0"/>
                        <a:t>Ослаб</a:t>
                      </a:r>
                      <a:r>
                        <a:rPr lang="ru-RU" sz="4000" u="sng" dirty="0" smtClean="0"/>
                        <a:t>е</a:t>
                      </a:r>
                      <a:r>
                        <a:rPr lang="ru-RU" sz="4000" dirty="0" smtClean="0">
                          <a:solidFill>
                            <a:srgbClr val="7030A0"/>
                          </a:solidFill>
                        </a:rPr>
                        <a:t>ва</a:t>
                      </a:r>
                      <a:r>
                        <a:rPr lang="ru-RU" sz="4000" dirty="0" smtClean="0"/>
                        <a:t>ть—ослаб</a:t>
                      </a:r>
                      <a:r>
                        <a:rPr lang="ru-RU" sz="4000" dirty="0" smtClean="0">
                          <a:solidFill>
                            <a:srgbClr val="7030A0"/>
                          </a:solidFill>
                        </a:rPr>
                        <a:t>е</a:t>
                      </a:r>
                      <a:r>
                        <a:rPr lang="ru-RU" sz="4000" dirty="0" smtClean="0"/>
                        <a:t>ть</a:t>
                      </a:r>
                    </a:p>
                    <a:p>
                      <a:endParaRPr lang="ru-RU" sz="4000" dirty="0" smtClean="0"/>
                    </a:p>
                    <a:p>
                      <a:r>
                        <a:rPr lang="ru-RU" sz="4000" dirty="0" smtClean="0"/>
                        <a:t>Повел</a:t>
                      </a:r>
                      <a:r>
                        <a:rPr lang="ru-RU" sz="4000" u="sng" dirty="0" smtClean="0"/>
                        <a:t>е</a:t>
                      </a:r>
                      <a:r>
                        <a:rPr lang="ru-RU" sz="4000" dirty="0" smtClean="0">
                          <a:solidFill>
                            <a:srgbClr val="7030A0"/>
                          </a:solidFill>
                        </a:rPr>
                        <a:t>ва</a:t>
                      </a:r>
                      <a:r>
                        <a:rPr lang="ru-RU" sz="4000" dirty="0" smtClean="0"/>
                        <a:t>ть—повел</a:t>
                      </a:r>
                      <a:r>
                        <a:rPr lang="ru-RU" sz="4000" dirty="0" smtClean="0">
                          <a:solidFill>
                            <a:srgbClr val="7030A0"/>
                          </a:solidFill>
                        </a:rPr>
                        <a:t>е</a:t>
                      </a:r>
                      <a:r>
                        <a:rPr lang="ru-RU" sz="4000" dirty="0" smtClean="0"/>
                        <a:t>ть</a:t>
                      </a:r>
                    </a:p>
                    <a:p>
                      <a:endParaRPr lang="ru-RU" sz="4000" dirty="0" smtClean="0"/>
                    </a:p>
                    <a:p>
                      <a:r>
                        <a:rPr lang="ru-RU" sz="4000" dirty="0" err="1" smtClean="0"/>
                        <a:t>Преодол</a:t>
                      </a:r>
                      <a:r>
                        <a:rPr lang="ru-RU" sz="4000" u="sng" dirty="0" err="1" smtClean="0"/>
                        <a:t>е</a:t>
                      </a:r>
                      <a:r>
                        <a:rPr lang="ru-RU" sz="4000" dirty="0" err="1" smtClean="0">
                          <a:solidFill>
                            <a:srgbClr val="7030A0"/>
                          </a:solidFill>
                        </a:rPr>
                        <a:t>ва</a:t>
                      </a:r>
                      <a:r>
                        <a:rPr lang="ru-RU" sz="4000" dirty="0" err="1" smtClean="0"/>
                        <a:t>ть-преодол</a:t>
                      </a:r>
                      <a:r>
                        <a:rPr lang="ru-RU" sz="4000" dirty="0" err="1" smtClean="0">
                          <a:solidFill>
                            <a:srgbClr val="7030A0"/>
                          </a:solidFill>
                        </a:rPr>
                        <a:t>е</a:t>
                      </a:r>
                      <a:r>
                        <a:rPr lang="ru-RU" sz="4000" dirty="0" err="1" smtClean="0"/>
                        <a:t>ть</a:t>
                      </a:r>
                      <a:r>
                        <a:rPr lang="ru-RU" sz="4000" dirty="0" smtClean="0"/>
                        <a:t> </a:t>
                      </a:r>
                    </a:p>
                    <a:p>
                      <a:endParaRPr lang="ru-RU" sz="28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Подберите однокоренные глаголы к данным словам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Премия-</a:t>
            </a:r>
          </a:p>
          <a:p>
            <a:r>
              <a:rPr lang="ru-RU" sz="4800" dirty="0" smtClean="0"/>
              <a:t>Командировка-</a:t>
            </a:r>
          </a:p>
          <a:p>
            <a:r>
              <a:rPr lang="ru-RU" sz="4800" dirty="0" smtClean="0"/>
              <a:t>Маска-</a:t>
            </a:r>
          </a:p>
          <a:p>
            <a:r>
              <a:rPr lang="ru-RU" sz="4800" dirty="0" smtClean="0"/>
              <a:t>Модель-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320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Правописание  гласных в суффиксах глагола -ова- (-ева-), -ыва-(-ива-) 6 КЛАСС</vt:lpstr>
      <vt:lpstr>СУФФИКСЫ  ГЛАГОЛА</vt:lpstr>
      <vt:lpstr>Запишите глаголы в неопределенной форме, обозначьте условия выбора гласных в суффиксах</vt:lpstr>
      <vt:lpstr>Проверь себя</vt:lpstr>
      <vt:lpstr>Поставьте глаголы в форме  1 лица ед.ч. </vt:lpstr>
      <vt:lpstr>Проверь себя</vt:lpstr>
      <vt:lpstr>Найдите глаголы с суффиксом –ыва-(-ива-) и суффиксом –ва-</vt:lpstr>
      <vt:lpstr>Проверь себя</vt:lpstr>
      <vt:lpstr>Подберите однокоренные глаголы к данным словам</vt:lpstr>
      <vt:lpstr>Проверь себя</vt:lpstr>
      <vt:lpstr>Спишите, выделите суффиксы в глаголах.</vt:lpstr>
      <vt:lpstr>Объясните правописание гласных в суффиксах глаголов.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 гласных в суффиксах глагола -ова- (-ева-), -ыва-(-ива-)</dc:title>
  <dc:creator>Home</dc:creator>
  <cp:lastModifiedBy>Home</cp:lastModifiedBy>
  <cp:revision>27</cp:revision>
  <dcterms:created xsi:type="dcterms:W3CDTF">2015-03-20T14:23:13Z</dcterms:created>
  <dcterms:modified xsi:type="dcterms:W3CDTF">2015-03-21T15:51:06Z</dcterms:modified>
</cp:coreProperties>
</file>