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1" r:id="rId5"/>
    <p:sldId id="265" r:id="rId6"/>
    <p:sldId id="262" r:id="rId7"/>
    <p:sldId id="263" r:id="rId8"/>
    <p:sldId id="258" r:id="rId9"/>
    <p:sldId id="259" r:id="rId10"/>
    <p:sldId id="260" r:id="rId11"/>
    <p:sldId id="266" r:id="rId12"/>
    <p:sldId id="267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B0F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0"/>
            <a:ext cx="6408712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 урока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196752"/>
            <a:ext cx="790908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Пейзаж – поэтическая и музыкальная живопись.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" name="Рисунок 4" descr="левита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789040"/>
            <a:ext cx="2952328" cy="1594098"/>
          </a:xfrm>
          <a:prstGeom prst="rect">
            <a:avLst/>
          </a:prstGeom>
        </p:spPr>
      </p:pic>
      <p:pic>
        <p:nvPicPr>
          <p:cNvPr id="6" name="Рисунок 5" descr="пейзаж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789040"/>
            <a:ext cx="2808312" cy="15841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520" y="5445224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Подготовила: </a:t>
            </a:r>
            <a:r>
              <a:rPr lang="ru-RU" sz="2400" b="1" dirty="0" err="1" smtClean="0">
                <a:solidFill>
                  <a:srgbClr val="FF0000"/>
                </a:solidFill>
              </a:rPr>
              <a:t>Егораева</a:t>
            </a:r>
            <a:r>
              <a:rPr lang="ru-RU" sz="2400" b="1" dirty="0" smtClean="0">
                <a:solidFill>
                  <a:srgbClr val="FF0000"/>
                </a:solidFill>
              </a:rPr>
              <a:t> Е.Н.                                                                     учитель искусства МБОУ «</a:t>
            </a:r>
            <a:r>
              <a:rPr lang="ru-RU" sz="2400" b="1" dirty="0" err="1" smtClean="0">
                <a:solidFill>
                  <a:srgbClr val="FF0000"/>
                </a:solidFill>
              </a:rPr>
              <a:t>Медаевская</a:t>
            </a:r>
            <a:r>
              <a:rPr lang="ru-RU" sz="2400" b="1" dirty="0" smtClean="0">
                <a:solidFill>
                  <a:srgbClr val="FF0000"/>
                </a:solidFill>
              </a:rPr>
              <a:t> ООШ»</a:t>
            </a:r>
          </a:p>
          <a:p>
            <a:r>
              <a:rPr lang="ru-RU" sz="2400" b="1" dirty="0" err="1" smtClean="0">
                <a:solidFill>
                  <a:srgbClr val="FF0000"/>
                </a:solidFill>
              </a:rPr>
              <a:t>Чамзинского</a:t>
            </a:r>
            <a:r>
              <a:rPr lang="ru-RU" sz="2400" b="1" dirty="0" smtClean="0">
                <a:solidFill>
                  <a:srgbClr val="FF0000"/>
                </a:solidFill>
              </a:rPr>
              <a:t> муниципального района Республики Мордовия.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анцовщиц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20688"/>
            <a:ext cx="2520280" cy="2952328"/>
          </a:xfrm>
          <a:prstGeom prst="rect">
            <a:avLst/>
          </a:prstGeom>
        </p:spPr>
      </p:pic>
      <p:pic>
        <p:nvPicPr>
          <p:cNvPr id="3" name="Рисунок 2" descr="женщины в саду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1628800"/>
            <a:ext cx="2540000" cy="3124200"/>
          </a:xfrm>
          <a:prstGeom prst="rect">
            <a:avLst/>
          </a:prstGeom>
        </p:spPr>
      </p:pic>
      <p:pic>
        <p:nvPicPr>
          <p:cNvPr id="4" name="Рисунок 3" descr="лягушатни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2348880"/>
            <a:ext cx="2304256" cy="30963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371703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Эдгар Дега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«Танцовщицы»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486916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Клод Моне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«Женщины в саду»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32240" y="566124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Огюс</a:t>
            </a:r>
            <a:r>
              <a:rPr lang="ru-RU" b="1" dirty="0" smtClean="0">
                <a:solidFill>
                  <a:srgbClr val="FF0000"/>
                </a:solidFill>
              </a:rPr>
              <a:t> Ренуар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«Лягушатник»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348880"/>
            <a:ext cx="68407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Нет, не пейзаж влечёт меня,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Не краски жадный взор подметит,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А то, что в этих красках светит: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Любовь и радость бытия.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                            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                   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404664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Как вы понимаете слова русского поэта Ивана Бунина?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8924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Что такое пейзаж?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Какую роль сыграли русские художники в поэтизации жанра пейзаж?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Что воспевает русский пейзажный жанр?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Назовите художников и их работы, о которых шла речь сегодня на уроке.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Какая взаимосвязь между живописью и музыкой?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323850" y="404813"/>
            <a:ext cx="5616575" cy="30956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Домашнее задание</a:t>
            </a:r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971550" y="3141663"/>
            <a:ext cx="4752975" cy="33115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619250" y="3933825"/>
            <a:ext cx="36734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/>
              <a:t>Подберите репродукции картин-пейзажей. Найдите к ним музыкальные и литературные примеры.</a:t>
            </a:r>
            <a:endParaRPr lang="ru-RU" sz="2400" dirty="0"/>
          </a:p>
        </p:txBody>
      </p:sp>
      <p:pic>
        <p:nvPicPr>
          <p:cNvPr id="41992" name="Picture 8" descr="е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3141663"/>
            <a:ext cx="24479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90" grpId="0" animBg="1"/>
      <p:bldP spid="419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6712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Цели: </a:t>
            </a:r>
            <a:r>
              <a:rPr lang="ru-RU" sz="3600" i="1" dirty="0" smtClean="0">
                <a:solidFill>
                  <a:srgbClr val="0070C0"/>
                </a:solidFill>
              </a:rPr>
              <a:t>формирование у обучающихся представление о жанре пейзажа в живописи и музыке; развитие художественно-аналитических способностей, внимания, культурной зоркости; повышать уровень образовательной мотивации и познавательный интерес; умение вести диалог с произведениями искусства.</a:t>
            </a:r>
            <a:endParaRPr lang="ru-RU" sz="36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676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Русские художники-передвижники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портрет левита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340768"/>
            <a:ext cx="2592288" cy="3456384"/>
          </a:xfrm>
          <a:prstGeom prst="rect">
            <a:avLst/>
          </a:prstGeom>
        </p:spPr>
      </p:pic>
      <p:pic>
        <p:nvPicPr>
          <p:cNvPr id="4" name="Рисунок 3" descr="портрет саврасов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1916832"/>
            <a:ext cx="2592288" cy="33843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486916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Исаак Левитан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(1860-1900г.)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544522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Алексей Саврасов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    (1830-1897г.)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шишкин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2420888"/>
            <a:ext cx="2736304" cy="34804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32240" y="602128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Иван Шишкин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b="1" smtClean="0">
                <a:solidFill>
                  <a:srgbClr val="FF0000"/>
                </a:solidFill>
              </a:rPr>
              <a:t>(1832-1898г.)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ртрет саврасов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2592288" cy="360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378904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Алексей Саврасов.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грачи прилетел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0"/>
            <a:ext cx="3960440" cy="63367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4048" y="623731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«Грачи прилетели»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ишк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268760"/>
            <a:ext cx="2880320" cy="4200525"/>
          </a:xfrm>
          <a:prstGeom prst="rect">
            <a:avLst/>
          </a:prstGeom>
        </p:spPr>
      </p:pic>
      <p:pic>
        <p:nvPicPr>
          <p:cNvPr id="3" name="Рисунок 2" descr="утро в сосновом лесу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1340768"/>
            <a:ext cx="4962128" cy="40679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9592" y="56612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И.Шишкин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5517232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«Утро в сосновом лесу»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        Третьяковская галерея. г.Москва.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ртрет левита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88640"/>
            <a:ext cx="2160240" cy="28083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292494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Исаак Левитан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левитан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356992"/>
            <a:ext cx="2448272" cy="2808312"/>
          </a:xfrm>
          <a:prstGeom prst="rect">
            <a:avLst/>
          </a:prstGeom>
        </p:spPr>
      </p:pic>
      <p:pic>
        <p:nvPicPr>
          <p:cNvPr id="6" name="Рисунок 5" descr="озеро русь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188640"/>
            <a:ext cx="4032448" cy="24482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60032" y="2708920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«Озеро. Русь» Третьяковская галерея.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                        г.Москва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Рисунок 7" descr="над вечным покоем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24" y="3501008"/>
            <a:ext cx="4104456" cy="22733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92080" y="5733256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«Над вечным покоем»» Третьяковская галерея.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г.Москва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6165304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«Весна. Большая вода»                       Третьяковская галерея.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                          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258888" y="5157788"/>
            <a:ext cx="6408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                       </a:t>
            </a:r>
            <a:r>
              <a:rPr lang="ru-RU" sz="2800">
                <a:solidFill>
                  <a:srgbClr val="FF0000"/>
                </a:solidFill>
              </a:rPr>
              <a:t>Антонио Вивальди.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1042988" y="5734050"/>
            <a:ext cx="6696075" cy="865188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331913" y="5949950"/>
            <a:ext cx="5832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</a:t>
            </a:r>
            <a:r>
              <a:rPr lang="ru-RU" sz="2000">
                <a:solidFill>
                  <a:srgbClr val="FF0000"/>
                </a:solidFill>
              </a:rPr>
              <a:t>Симфонический цикл «Времена года». Весна.</a:t>
            </a:r>
          </a:p>
        </p:txBody>
      </p:sp>
      <p:pic>
        <p:nvPicPr>
          <p:cNvPr id="38921" name="Picture 9" descr="Вивальди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260350"/>
            <a:ext cx="6335712" cy="475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nimBg="1"/>
      <p:bldP spid="389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зеро рус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60648"/>
            <a:ext cx="5328592" cy="2808312"/>
          </a:xfrm>
          <a:prstGeom prst="rect">
            <a:avLst/>
          </a:prstGeom>
        </p:spPr>
      </p:pic>
      <p:pic>
        <p:nvPicPr>
          <p:cNvPr id="3" name="Рисунок 2" descr="над вечным покое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3645024"/>
            <a:ext cx="5400600" cy="2273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63888" y="314096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Озеро.Русь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602128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    «Над вечным покоем»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лод мон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2376264" cy="3456384"/>
          </a:xfrm>
          <a:prstGeom prst="rect">
            <a:avLst/>
          </a:prstGeom>
        </p:spPr>
      </p:pic>
      <p:pic>
        <p:nvPicPr>
          <p:cNvPr id="3" name="Рисунок 2" descr="аббатств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268760"/>
            <a:ext cx="3528392" cy="41044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38610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Клод Моне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544522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«Вестминстерское аббатство»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278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Home</cp:lastModifiedBy>
  <cp:revision>18</cp:revision>
  <dcterms:modified xsi:type="dcterms:W3CDTF">2015-01-18T15:33:12Z</dcterms:modified>
</cp:coreProperties>
</file>