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5078-F96E-477A-9F3F-5AA6C137A149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CE28-A7E4-4582-A9B9-4CD382E698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5078-F96E-477A-9F3F-5AA6C137A149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CE28-A7E4-4582-A9B9-4CD382E698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5078-F96E-477A-9F3F-5AA6C137A149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CE28-A7E4-4582-A9B9-4CD382E698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5078-F96E-477A-9F3F-5AA6C137A149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CE28-A7E4-4582-A9B9-4CD382E698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5078-F96E-477A-9F3F-5AA6C137A149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CE28-A7E4-4582-A9B9-4CD382E698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5078-F96E-477A-9F3F-5AA6C137A149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CE28-A7E4-4582-A9B9-4CD382E698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5078-F96E-477A-9F3F-5AA6C137A149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CE28-A7E4-4582-A9B9-4CD382E698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5078-F96E-477A-9F3F-5AA6C137A149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CE28-A7E4-4582-A9B9-4CD382E698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5078-F96E-477A-9F3F-5AA6C137A149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CE28-A7E4-4582-A9B9-4CD382E698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5078-F96E-477A-9F3F-5AA6C137A149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CE28-A7E4-4582-A9B9-4CD382E698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5078-F96E-477A-9F3F-5AA6C137A149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CE28-A7E4-4582-A9B9-4CD382E698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D5078-F96E-477A-9F3F-5AA6C137A149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0CE28-A7E4-4582-A9B9-4CD382E698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18.fastpic.ru/big/2011/0325/d2/3b7fa7df422086035505e92cf53084d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571472" y="714356"/>
            <a:ext cx="8215370" cy="171451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-628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П О М О Г И    З А Й К Е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1085850" y="5857893"/>
            <a:ext cx="6986612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 И Д А К Т И Ч Е С К А Я    И Г Р А    Д Л Я     Д Е Т Е Й    3 - 4    Л Е Т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0.liveinternet.ru/images/attach/c/3/76/205/76205044_large_0_506ee_c2087dbf_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8"/>
            <a:ext cx="4500562" cy="6858048"/>
          </a:xfrm>
          <a:prstGeom prst="rect">
            <a:avLst/>
          </a:prstGeom>
          <a:noFill/>
        </p:spPr>
      </p:pic>
      <p:pic>
        <p:nvPicPr>
          <p:cNvPr id="3" name="Picture 2" descr="http://img0.liveinternet.ru/images/attach/c/3/76/205/76205044_large_0_506ee_c2087dbf_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-48"/>
            <a:ext cx="4500562" cy="6858048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 rot="19121057">
            <a:off x="123753" y="3573243"/>
            <a:ext cx="1430952" cy="914400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19121057">
            <a:off x="4767191" y="3573244"/>
            <a:ext cx="1430952" cy="914400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4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1123745" y="4376925"/>
            <a:ext cx="334675" cy="296213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5767215" y="4376925"/>
            <a:ext cx="334675" cy="296213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357298"/>
            <a:ext cx="1749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Чего не хватает </a:t>
            </a:r>
            <a:endParaRPr lang="ru-RU" dirty="0"/>
          </a:p>
        </p:txBody>
      </p:sp>
      <p:pic>
        <p:nvPicPr>
          <p:cNvPr id="4098" name="Picture 2" descr="http://s3.goodfon.ru/wallpaper/previews-middle/2389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428596" y="142853"/>
            <a:ext cx="8001056" cy="857256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-171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П О М О Г И     З А Й К Е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928670"/>
            <a:ext cx="6143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 И Д А К Т И Ч Е С К А Я    И Г Р А    Д Л Я     Д Е Т Е Й    3 - 4    Л Е Т</a:t>
            </a:r>
            <a:endParaRPr lang="ru-RU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4612" y="1214422"/>
            <a:ext cx="3287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ПРОГРАММНОЕ СОДЕРЖАНИЕ.</a:t>
            </a:r>
          </a:p>
          <a:p>
            <a:endParaRPr lang="ru-RU" b="1" i="1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00034" y="1428736"/>
            <a:ext cx="8643966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Развить сенсорные способности у детей.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Формировать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элементарные математические представления.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Закреплять умение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соотносить </a:t>
            </a:r>
            <a:r>
              <a:rPr lang="ru-RU" sz="16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ифру с  количеством предметов.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Учить ориентироваться в соотношении плоскостных фигур (квадрат, круг, треугольник, прямоугольник).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Развивать  зрительное восприятие детей.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Обогащать в дидактической игре чувственный опыт детей.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dirty="0" smtClean="0">
                <a:latin typeface="Calibri" pitchFamily="34" charset="0"/>
                <a:cs typeface="Times New Roman" pitchFamily="18" charset="0"/>
              </a:rPr>
              <a:t>                                        </a:t>
            </a:r>
            <a:r>
              <a:rPr lang="ru-RU" sz="1600" b="1" dirty="0" smtClean="0">
                <a:latin typeface="Calibri" pitchFamily="34" charset="0"/>
                <a:cs typeface="Times New Roman" pitchFamily="18" charset="0"/>
              </a:rPr>
              <a:t>Ход игры №1. «Чего зайке не хватает»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b="1" dirty="0" smtClean="0">
                <a:latin typeface="Calibri" pitchFamily="34" charset="0"/>
                <a:cs typeface="Times New Roman" pitchFamily="18" charset="0"/>
              </a:rPr>
              <a:t>1.Необходимо вырезать все детали по контуру.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b="1" dirty="0" smtClean="0">
                <a:latin typeface="Calibri" pitchFamily="34" charset="0"/>
                <a:cs typeface="Times New Roman" pitchFamily="18" charset="0"/>
              </a:rPr>
              <a:t>2. Ребёнок рассматривает всех зайчиков и подбирает не достающих частей тела зайке.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600" b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600" b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4000504"/>
            <a:ext cx="68580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Calibri" pitchFamily="34" charset="0"/>
                <a:cs typeface="Times New Roman" pitchFamily="18" charset="0"/>
              </a:rPr>
              <a:t>Ход игры №2. «Поставь заплатку»</a:t>
            </a:r>
          </a:p>
          <a:p>
            <a:pPr marL="342900" indent="-342900"/>
            <a:r>
              <a:rPr lang="ru-RU" sz="1600" b="1" dirty="0" smtClean="0">
                <a:latin typeface="Calibri" pitchFamily="34" charset="0"/>
                <a:cs typeface="Times New Roman" pitchFamily="18" charset="0"/>
              </a:rPr>
              <a:t>1.Вырезать заплатки по контуру.</a:t>
            </a:r>
          </a:p>
          <a:p>
            <a:pPr marL="342900" indent="-342900"/>
            <a:r>
              <a:rPr lang="ru-RU" sz="1600" b="1" dirty="0" smtClean="0">
                <a:latin typeface="Calibri" pitchFamily="34" charset="0"/>
                <a:cs typeface="Times New Roman" pitchFamily="18" charset="0"/>
              </a:rPr>
              <a:t>2.Ребёнок рассматривает зайцев и раскладывает заплатки называя цвет и фигуру заплатки.</a:t>
            </a:r>
          </a:p>
          <a:p>
            <a:pPr marL="342900" indent="-342900"/>
            <a:r>
              <a:rPr lang="ru-RU" sz="16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Calibri" pitchFamily="34" charset="0"/>
                <a:cs typeface="Times New Roman" pitchFamily="18" charset="0"/>
              </a:rPr>
              <a:t>                                      Ход игры №3. Собери морковку.</a:t>
            </a:r>
          </a:p>
          <a:p>
            <a:pPr marL="342900" indent="-342900"/>
            <a:r>
              <a:rPr lang="ru-RU" sz="1600" b="1" dirty="0" smtClean="0">
                <a:latin typeface="Calibri" pitchFamily="34" charset="0"/>
                <a:cs typeface="Times New Roman" pitchFamily="18" charset="0"/>
              </a:rPr>
              <a:t>1.Вырезать зайцев и морковки.</a:t>
            </a:r>
          </a:p>
          <a:p>
            <a:pPr marL="342900" indent="-342900"/>
            <a:r>
              <a:rPr lang="ru-RU" sz="1600" b="1" dirty="0" smtClean="0">
                <a:latin typeface="Calibri" pitchFamily="34" charset="0"/>
                <a:cs typeface="Times New Roman" pitchFamily="18" charset="0"/>
              </a:rPr>
              <a:t>2.Ребёнок раскладывает морковь по количеству указанному на табличке у зайца.</a:t>
            </a:r>
          </a:p>
          <a:p>
            <a:pPr marL="342900" indent="-342900">
              <a:buAutoNum type="arabicPeriod"/>
            </a:pPr>
            <a:endParaRPr lang="ru-RU" sz="1600" b="1" dirty="0" smtClean="0">
              <a:latin typeface="Calibri" pitchFamily="34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at17.privet.ru/lr/0919df3f18bc8b468b5755a423529b6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4643470" cy="6858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" name="Picture 2" descr="http://stat17.privet.ru/lr/0919df3f18bc8b468b5755a423529b6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30" y="0"/>
            <a:ext cx="4643470" cy="6858000"/>
          </a:xfrm>
          <a:prstGeom prst="rect">
            <a:avLst/>
          </a:prstGeom>
          <a:noFill/>
        </p:spPr>
      </p:pic>
      <p:sp>
        <p:nvSpPr>
          <p:cNvPr id="4" name="Овал 3"/>
          <p:cNvSpPr/>
          <p:nvPr/>
        </p:nvSpPr>
        <p:spPr>
          <a:xfrm rot="20574831">
            <a:off x="639704" y="88854"/>
            <a:ext cx="914400" cy="2060685"/>
          </a:xfrm>
          <a:prstGeom prst="ellipse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4150330">
            <a:off x="7241581" y="222741"/>
            <a:ext cx="1133186" cy="2060685"/>
          </a:xfrm>
          <a:prstGeom prst="ellipse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tat17.privet.ru/lr/0919df3f18bc8b468b5755a423529b6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4643470" cy="6858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" name="Picture 2" descr="http://stat17.privet.ru/lr/0919df3f18bc8b468b5755a423529b6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30" y="0"/>
            <a:ext cx="464347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Овал 3"/>
          <p:cNvSpPr/>
          <p:nvPr/>
        </p:nvSpPr>
        <p:spPr>
          <a:xfrm rot="1192215">
            <a:off x="979318" y="4112104"/>
            <a:ext cx="373626" cy="783874"/>
          </a:xfrm>
          <a:prstGeom prst="ellipse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tat17.privet.ru/lr/0919df3f18bc8b468b5755a423529b6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4643470" cy="6858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" name="Picture 2" descr="http://stat17.privet.ru/lr/0919df3f18bc8b468b5755a423529b6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30" y="0"/>
            <a:ext cx="464347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Овал 3"/>
          <p:cNvSpPr/>
          <p:nvPr/>
        </p:nvSpPr>
        <p:spPr>
          <a:xfrm rot="3002182">
            <a:off x="390789" y="2884436"/>
            <a:ext cx="1032005" cy="2060685"/>
          </a:xfrm>
          <a:prstGeom prst="ellipse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19986204">
            <a:off x="6701812" y="4722918"/>
            <a:ext cx="1884534" cy="2060685"/>
          </a:xfrm>
          <a:prstGeom prst="ellipse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g-fotki.yandex.ru/get/5004/tatyana2q8-medvedeva.288/0_5f6ed_52bbcd58_L.jpg"/>
          <p:cNvPicPr>
            <a:picLocks noChangeAspect="1" noChangeArrowheads="1"/>
          </p:cNvPicPr>
          <p:nvPr/>
        </p:nvPicPr>
        <p:blipFill>
          <a:blip r:embed="rId2"/>
          <a:srcRect l="4053" r="14865"/>
          <a:stretch>
            <a:fillRect/>
          </a:stretch>
        </p:blipFill>
        <p:spPr bwMode="auto">
          <a:xfrm>
            <a:off x="214282" y="0"/>
            <a:ext cx="4286280" cy="6858000"/>
          </a:xfrm>
          <a:prstGeom prst="rect">
            <a:avLst/>
          </a:prstGeom>
          <a:noFill/>
        </p:spPr>
      </p:pic>
      <p:pic>
        <p:nvPicPr>
          <p:cNvPr id="3" name="Picture 2" descr="http://img-fotki.yandex.ru/get/5004/tatyana2q8-medvedeva.288/0_5f6ed_52bbcd58_L.jpg"/>
          <p:cNvPicPr>
            <a:picLocks noChangeAspect="1" noChangeArrowheads="1"/>
          </p:cNvPicPr>
          <p:nvPr/>
        </p:nvPicPr>
        <p:blipFill>
          <a:blip r:embed="rId2"/>
          <a:srcRect l="4053" r="14865"/>
          <a:stretch>
            <a:fillRect/>
          </a:stretch>
        </p:blipFill>
        <p:spPr bwMode="auto">
          <a:xfrm>
            <a:off x="4429124" y="0"/>
            <a:ext cx="428628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857356" y="3929066"/>
            <a:ext cx="1928826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215074" y="3786190"/>
            <a:ext cx="1500198" cy="15716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-fotki.yandex.ru/get/5004/tatyana2q8-medvedeva.288/0_5f6ed_52bbcd58_L.jpg"/>
          <p:cNvPicPr>
            <a:picLocks noChangeAspect="1" noChangeArrowheads="1"/>
          </p:cNvPicPr>
          <p:nvPr/>
        </p:nvPicPr>
        <p:blipFill>
          <a:blip r:embed="rId2"/>
          <a:srcRect l="4053" r="14865"/>
          <a:stretch>
            <a:fillRect/>
          </a:stretch>
        </p:blipFill>
        <p:spPr bwMode="auto">
          <a:xfrm>
            <a:off x="4429124" y="0"/>
            <a:ext cx="4286280" cy="6858000"/>
          </a:xfrm>
          <a:prstGeom prst="rect">
            <a:avLst/>
          </a:prstGeom>
          <a:noFill/>
        </p:spPr>
      </p:pic>
      <p:pic>
        <p:nvPicPr>
          <p:cNvPr id="3" name="Picture 2" descr="http://img-fotki.yandex.ru/get/5004/tatyana2q8-medvedeva.288/0_5f6ed_52bbcd58_L.jpg"/>
          <p:cNvPicPr>
            <a:picLocks noChangeAspect="1" noChangeArrowheads="1"/>
          </p:cNvPicPr>
          <p:nvPr/>
        </p:nvPicPr>
        <p:blipFill>
          <a:blip r:embed="rId2"/>
          <a:srcRect l="4053" r="14865"/>
          <a:stretch>
            <a:fillRect/>
          </a:stretch>
        </p:blipFill>
        <p:spPr bwMode="auto">
          <a:xfrm>
            <a:off x="214282" y="0"/>
            <a:ext cx="4286280" cy="6858000"/>
          </a:xfrm>
          <a:prstGeom prst="rect">
            <a:avLst/>
          </a:prstGeom>
          <a:noFill/>
        </p:spPr>
      </p:pic>
      <p:sp>
        <p:nvSpPr>
          <p:cNvPr id="4" name="Равнобедренный треугольник 3"/>
          <p:cNvSpPr/>
          <p:nvPr/>
        </p:nvSpPr>
        <p:spPr>
          <a:xfrm>
            <a:off x="2071670" y="3786190"/>
            <a:ext cx="1643074" cy="1357322"/>
          </a:xfrm>
          <a:prstGeom prst="triangle">
            <a:avLst>
              <a:gd name="adj" fmla="val 5017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43636" y="3786190"/>
            <a:ext cx="1500198" cy="14287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coollady.ru/pic/0002/046/19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62" y="5348292"/>
            <a:ext cx="3643338" cy="1509708"/>
          </a:xfrm>
          <a:prstGeom prst="rect">
            <a:avLst/>
          </a:prstGeom>
          <a:noFill/>
        </p:spPr>
      </p:pic>
      <p:pic>
        <p:nvPicPr>
          <p:cNvPr id="13" name="Picture 2" descr="http://www.coollady.ru/pic/0002/046/19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7027502">
            <a:off x="2703248" y="1194246"/>
            <a:ext cx="3643338" cy="1509708"/>
          </a:xfrm>
          <a:prstGeom prst="rect">
            <a:avLst/>
          </a:prstGeom>
          <a:noFill/>
        </p:spPr>
      </p:pic>
      <p:pic>
        <p:nvPicPr>
          <p:cNvPr id="20482" name="Picture 2" descr="http://www.coollady.ru/pic/0002/046/19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3643338" cy="1509708"/>
          </a:xfrm>
          <a:prstGeom prst="rect">
            <a:avLst/>
          </a:prstGeom>
          <a:noFill/>
        </p:spPr>
      </p:pic>
      <p:pic>
        <p:nvPicPr>
          <p:cNvPr id="5" name="Picture 2" descr="http://www.coollady.ru/pic/0002/046/19_1.jpg"/>
          <p:cNvPicPr>
            <a:picLocks noChangeAspect="1" noChangeArrowheads="1"/>
          </p:cNvPicPr>
          <p:nvPr/>
        </p:nvPicPr>
        <p:blipFill>
          <a:blip r:embed="rId2"/>
          <a:srcRect l="-159" t="1909"/>
          <a:stretch>
            <a:fillRect/>
          </a:stretch>
        </p:blipFill>
        <p:spPr bwMode="auto">
          <a:xfrm rot="21023071">
            <a:off x="2739649" y="4937942"/>
            <a:ext cx="3649133" cy="1462075"/>
          </a:xfrm>
          <a:prstGeom prst="rect">
            <a:avLst/>
          </a:prstGeom>
          <a:noFill/>
        </p:spPr>
      </p:pic>
      <p:pic>
        <p:nvPicPr>
          <p:cNvPr id="6" name="Picture 2" descr="http://www.coollady.ru/pic/0002/046/19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3643338" cy="1509708"/>
          </a:xfrm>
          <a:prstGeom prst="rect">
            <a:avLst/>
          </a:prstGeom>
          <a:noFill/>
        </p:spPr>
      </p:pic>
      <p:pic>
        <p:nvPicPr>
          <p:cNvPr id="8" name="Picture 2" descr="http://www.coollady.ru/pic/0002/046/19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62" y="3071810"/>
            <a:ext cx="3643338" cy="1509708"/>
          </a:xfrm>
          <a:prstGeom prst="rect">
            <a:avLst/>
          </a:prstGeom>
          <a:noFill/>
        </p:spPr>
      </p:pic>
      <p:pic>
        <p:nvPicPr>
          <p:cNvPr id="9" name="Picture 2" descr="http://www.coollady.ru/pic/0002/046/19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62" y="1500174"/>
            <a:ext cx="3643338" cy="1509708"/>
          </a:xfrm>
          <a:prstGeom prst="rect">
            <a:avLst/>
          </a:prstGeom>
          <a:noFill/>
        </p:spPr>
      </p:pic>
      <p:pic>
        <p:nvPicPr>
          <p:cNvPr id="10" name="Picture 2" descr="http://www.coollady.ru/pic/0002/046/19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62" y="0"/>
            <a:ext cx="3643338" cy="1509708"/>
          </a:xfrm>
          <a:prstGeom prst="rect">
            <a:avLst/>
          </a:prstGeom>
          <a:noFill/>
        </p:spPr>
      </p:pic>
      <p:pic>
        <p:nvPicPr>
          <p:cNvPr id="11" name="Picture 2" descr="http://www.coollady.ru/pic/0002/046/19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28934"/>
            <a:ext cx="3643338" cy="1509708"/>
          </a:xfrm>
          <a:prstGeom prst="rect">
            <a:avLst/>
          </a:prstGeom>
          <a:noFill/>
        </p:spPr>
      </p:pic>
      <p:pic>
        <p:nvPicPr>
          <p:cNvPr id="12" name="Picture 2" descr="http://www.coollady.ru/pic/0002/046/19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29132"/>
            <a:ext cx="3643338" cy="15097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g0.liveinternet.ru/images/attach/c/3/76/205/76205044_large_0_506ee_c2087dbf_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8"/>
            <a:ext cx="4500562" cy="6858048"/>
          </a:xfrm>
          <a:prstGeom prst="rect">
            <a:avLst/>
          </a:prstGeom>
          <a:noFill/>
        </p:spPr>
      </p:pic>
      <p:pic>
        <p:nvPicPr>
          <p:cNvPr id="3" name="Picture 2" descr="http://img0.liveinternet.ru/images/attach/c/3/76/205/76205044_large_0_506ee_c2087dbf_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-48"/>
            <a:ext cx="4500562" cy="6858048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 rot="19121057">
            <a:off x="123753" y="3573243"/>
            <a:ext cx="1430952" cy="914400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>
            <a:stCxn id="4" idx="2"/>
          </p:cNvCxnSpPr>
          <p:nvPr/>
        </p:nvCxnSpPr>
        <p:spPr>
          <a:xfrm rot="16200000" flipH="1">
            <a:off x="1121845" y="4393068"/>
            <a:ext cx="334675" cy="296213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 rot="19121057">
            <a:off x="4767191" y="3573244"/>
            <a:ext cx="1430952" cy="914400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2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7" idx="2"/>
          </p:cNvCxnSpPr>
          <p:nvPr/>
        </p:nvCxnSpPr>
        <p:spPr>
          <a:xfrm rot="16200000" flipH="1">
            <a:off x="5757834" y="4400518"/>
            <a:ext cx="341046" cy="2876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226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9</cp:revision>
  <dcterms:created xsi:type="dcterms:W3CDTF">2013-08-31T18:09:48Z</dcterms:created>
  <dcterms:modified xsi:type="dcterms:W3CDTF">2013-08-31T19:25:38Z</dcterms:modified>
</cp:coreProperties>
</file>