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80" r:id="rId4"/>
    <p:sldId id="282" r:id="rId5"/>
    <p:sldId id="285" r:id="rId6"/>
    <p:sldId id="283" r:id="rId7"/>
    <p:sldId id="287" r:id="rId8"/>
    <p:sldId id="279" r:id="rId9"/>
    <p:sldId id="278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89" r:id="rId20"/>
    <p:sldId id="290" r:id="rId21"/>
    <p:sldId id="267" r:id="rId22"/>
    <p:sldId id="268" r:id="rId23"/>
    <p:sldId id="293" r:id="rId24"/>
    <p:sldId id="270" r:id="rId25"/>
    <p:sldId id="291" r:id="rId26"/>
    <p:sldId id="29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E0FF"/>
    <a:srgbClr val="66CCFF"/>
    <a:srgbClr val="008000"/>
    <a:srgbClr val="FF6600"/>
    <a:srgbClr val="0000FF"/>
    <a:srgbClr val="FF3300"/>
    <a:srgbClr val="009900"/>
    <a:srgbClr val="8CF4C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22" autoAdjust="0"/>
  </p:normalViewPr>
  <p:slideViewPr>
    <p:cSldViewPr>
      <p:cViewPr varScale="1">
        <p:scale>
          <a:sx n="62" d="100"/>
          <a:sy n="62" d="100"/>
        </p:scale>
        <p:origin x="-6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BAD0FBCC-894C-4C0D-AC7E-122A948264B4}" type="datetimeFigureOut">
              <a:rPr lang="ru-RU" smtClean="0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031B5184-8A89-498E-B206-8359A313E2F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A4A153-5790-4B93-878B-5BDC22556676}" type="datetimeFigureOut">
              <a:rPr lang="ru-RU" smtClean="0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E8355-ABA5-40A9-A3E0-D49E99AE3F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CCD181-1C65-4315-9928-2A8C6BF54A5D}" type="datetimeFigureOut">
              <a:rPr lang="ru-RU" smtClean="0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16AA7-EED3-4BA3-96C4-7130B7677D0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20EEC02C-1D0F-4C69-ACCF-3119DC942465}" type="datetimeFigureOut">
              <a:rPr lang="ru-RU" smtClean="0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5430F81E-2F41-436E-AB6A-0612E649276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EF4A77CD-F685-4D10-85E0-FA3E9AFE138C}" type="datetimeFigureOut">
              <a:rPr lang="ru-RU" smtClean="0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4613C9FA-BC86-4A28-8B10-BD0B5598724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2A3B12-0DE3-4AF6-90D5-F56133377E0D}" type="datetimeFigureOut">
              <a:rPr lang="ru-RU" smtClean="0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1B8A2-B2F1-4E18-A4B5-63E5D344BA3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6C274-20DD-4E3D-845D-1443506D0E0F}" type="datetimeFigureOut">
              <a:rPr lang="ru-RU" smtClean="0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F0481-787A-443C-A3CF-6E13779BA37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37BE391-0335-4BF0-BE18-267B33D9DF19}" type="datetimeFigureOut">
              <a:rPr lang="ru-RU" smtClean="0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E0CE915C-CD45-4854-A206-C9825FDA273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473A85-BC94-4CEC-B9A8-EDEB985E4620}" type="datetimeFigureOut">
              <a:rPr lang="ru-RU" smtClean="0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49E66-F5D0-4A97-AE9D-7001F84256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B6D189B7-AB60-413C-BD65-7066B88D9442}" type="datetimeFigureOut">
              <a:rPr lang="ru-RU" smtClean="0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A4E4134A-6F86-4068-9D80-233BFF66192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7B25738-F56A-45C4-80FF-15029E064218}" type="datetimeFigureOut">
              <a:rPr lang="ru-RU" smtClean="0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FBD28F81-0224-4D69-8086-11F44FDF320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F29D04F-09B4-434B-9701-855A4CCB53B3}" type="datetimeFigureOut">
              <a:rPr lang="ru-RU" smtClean="0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71A04E6-C77E-4C7B-B46E-78DE52E9A9F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143800" cy="2465866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dirty="0" smtClean="0">
                <a:solidFill>
                  <a:schemeClr val="tx1"/>
                </a:solidFill>
              </a:rPr>
              <a:t>Роль односоставных предложений в текстах различных стилей, жанров и типов речи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(технология критического мышления)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071670" y="3643314"/>
            <a:ext cx="7072330" cy="321468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Урок русского языка</a:t>
            </a:r>
          </a:p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в 8 классе</a:t>
            </a:r>
          </a:p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с использованием технологии развитие критического мышления </a:t>
            </a:r>
          </a:p>
          <a:p>
            <a:pPr>
              <a:defRPr/>
            </a:pPr>
            <a:endParaRPr lang="ru-RU" sz="12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2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200" dirty="0" smtClean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                                                            учителя русского языка и литературы </a:t>
            </a:r>
          </a:p>
          <a:p>
            <a:pPr algn="r"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                                                            МБОУ лицей № 56  г.Ростова-на-Дону                         </a:t>
            </a:r>
          </a:p>
          <a:p>
            <a:pPr algn="r"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                                                            Кшишевской Елены Леонидовны,             </a:t>
            </a:r>
          </a:p>
          <a:p>
            <a:pPr algn="r"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                                                            учителя русского языка и литературы </a:t>
            </a:r>
          </a:p>
          <a:p>
            <a:pPr algn="r"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                                                            МБОУ СОШ № 32 г.Ростова-на-Дону</a:t>
            </a:r>
          </a:p>
          <a:p>
            <a:pPr algn="r"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                                                            Шумилкиной Людмилы Михайловны</a:t>
            </a:r>
            <a:endParaRPr lang="ru-RU" sz="1100" dirty="0" smtClean="0">
              <a:solidFill>
                <a:schemeClr val="tx1"/>
              </a:solidFill>
            </a:endParaRPr>
          </a:p>
          <a:p>
            <a:endParaRPr lang="ru-RU" sz="105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00011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Гордым быть - глупым слыть.</a:t>
            </a:r>
          </a:p>
        </p:txBody>
      </p:sp>
      <p:pic>
        <p:nvPicPr>
          <p:cNvPr id="4" name="Содержимое 3" descr="118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3125" t="4147" r="3906" b="3340"/>
          <a:stretch>
            <a:fillRect/>
          </a:stretch>
        </p:blipFill>
        <p:spPr>
          <a:xfrm>
            <a:off x="785813" y="1285875"/>
            <a:ext cx="7143750" cy="5572125"/>
          </a:xfr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75"/>
            <a:ext cx="82296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Знай больше, а говори меньше.</a:t>
            </a:r>
          </a:p>
        </p:txBody>
      </p:sp>
      <p:pic>
        <p:nvPicPr>
          <p:cNvPr id="5" name="Содержимое 4" descr="91015081510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1749" r="66772" b="22159"/>
          <a:stretch>
            <a:fillRect/>
          </a:stretch>
        </p:blipFill>
        <p:spPr>
          <a:xfrm>
            <a:off x="4429125" y="1857375"/>
            <a:ext cx="4714875" cy="5000625"/>
          </a:xfrm>
        </p:spPr>
      </p:pic>
      <p:pic>
        <p:nvPicPr>
          <p:cNvPr id="3075" name="Picture 3" descr="C:\Program Files\Microsoft Office\MEDIA\CAGCAT10\j021769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428875"/>
            <a:ext cx="4202113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Где посадят, там сиди, а где не велят, там не гляди.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03799" y="1571612"/>
            <a:ext cx="7097225" cy="5286388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поставят, то и кушай. 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хозяина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дома слушай.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Содержимое 4" descr="i (1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1428736"/>
            <a:ext cx="8001055" cy="4714908"/>
          </a:xfr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чужой монастырь со своим уставом не ходи.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Содержимое 6" descr="i (3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214563"/>
            <a:ext cx="5072063" cy="4643437"/>
          </a:xfrm>
        </p:spPr>
      </p:pic>
      <p:pic>
        <p:nvPicPr>
          <p:cNvPr id="27651" name="Рисунок 7" descr="i (4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0725" y="2214563"/>
            <a:ext cx="461327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Чин чина почитай, а меньшой садись на край.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Содержимое 3" descr="vdv_shamanov2_W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286000"/>
            <a:ext cx="4714875" cy="4572000"/>
          </a:xfrm>
        </p:spPr>
      </p:pic>
      <p:pic>
        <p:nvPicPr>
          <p:cNvPr id="28675" name="Рисунок 4" descr="1327929942_palchikov_107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2286000"/>
            <a:ext cx="44291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Добра не мыслишь – и худа не говори.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Содержимое 4" descr="0d2c60829dcb506748e8091d03ea804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62" y="1357298"/>
            <a:ext cx="7175635" cy="5110177"/>
          </a:xfr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спорах да во вздорах пути не бывает.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Содержимое 3" descr="i (5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928813"/>
            <a:ext cx="9144000" cy="4929187"/>
          </a:xfr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Своего спасибо не жалей, а чужого не жди.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Содержимое 3" descr="resampl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1785926"/>
            <a:ext cx="7286676" cy="4357718"/>
          </a:xfrm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3" descr="stroenije_ryby.jpg"/>
          <p:cNvPicPr>
            <a:picLocks noChangeAspect="1"/>
          </p:cNvPicPr>
          <p:nvPr/>
        </p:nvPicPr>
        <p:blipFill>
          <a:blip r:embed="rId2"/>
          <a:srcRect l="9352" t="22665" r="7915" b="30667"/>
          <a:stretch>
            <a:fillRect/>
          </a:stretch>
        </p:blipFill>
        <p:spPr bwMode="auto">
          <a:xfrm>
            <a:off x="0" y="1989138"/>
            <a:ext cx="9144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>
            <a:endCxn id="8" idx="2"/>
          </p:cNvCxnSpPr>
          <p:nvPr/>
        </p:nvCxnSpPr>
        <p:spPr>
          <a:xfrm rot="16200000" flipV="1">
            <a:off x="1022830" y="3191350"/>
            <a:ext cx="610241" cy="2968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9388" y="1557338"/>
            <a:ext cx="2000250" cy="1477328"/>
          </a:xfrm>
          <a:prstGeom prst="rect">
            <a:avLst/>
          </a:prstGeom>
          <a:solidFill>
            <a:srgbClr val="FF8989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находить в тексте односоставные предложения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>
            <a:endCxn id="19" idx="2"/>
          </p:cNvCxnSpPr>
          <p:nvPr/>
        </p:nvCxnSpPr>
        <p:spPr>
          <a:xfrm rot="16200000" flipV="1">
            <a:off x="2016126" y="1592262"/>
            <a:ext cx="1223962" cy="5762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27088" y="620713"/>
            <a:ext cx="1857375" cy="650875"/>
          </a:xfrm>
          <a:prstGeom prst="rect">
            <a:avLst/>
          </a:prstGeom>
          <a:solidFill>
            <a:srgbClr val="D0E95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Определенно-личное</a:t>
            </a:r>
          </a:p>
        </p:txBody>
      </p:sp>
      <p:cxnSp>
        <p:nvCxnSpPr>
          <p:cNvPr id="26" name="Прямая соединительная линия 25"/>
          <p:cNvCxnSpPr>
            <a:endCxn id="27" idx="2"/>
          </p:cNvCxnSpPr>
          <p:nvPr/>
        </p:nvCxnSpPr>
        <p:spPr>
          <a:xfrm rot="16200000" flipV="1">
            <a:off x="7225995" y="2725429"/>
            <a:ext cx="1657175" cy="357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143750" y="714375"/>
            <a:ext cx="1785938" cy="1200329"/>
          </a:xfrm>
          <a:prstGeom prst="rect">
            <a:avLst/>
          </a:prstGeom>
          <a:solidFill>
            <a:srgbClr val="8CF4C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Знать признаки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односоставных предложений.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>
            <a:endCxn id="33" idx="2"/>
          </p:cNvCxnSpPr>
          <p:nvPr/>
        </p:nvCxnSpPr>
        <p:spPr>
          <a:xfrm rot="5400000" flipH="1" flipV="1">
            <a:off x="3347244" y="1989931"/>
            <a:ext cx="577850" cy="2873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843213" y="1268413"/>
            <a:ext cx="1873250" cy="650875"/>
          </a:xfrm>
          <a:prstGeom prst="rect">
            <a:avLst/>
          </a:prstGeom>
          <a:solidFill>
            <a:srgbClr val="F9BCF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Неопределенно-личное</a:t>
            </a:r>
          </a:p>
        </p:txBody>
      </p:sp>
      <p:cxnSp>
        <p:nvCxnSpPr>
          <p:cNvPr id="37" name="Прямая соединительная линия 36"/>
          <p:cNvCxnSpPr>
            <a:endCxn id="38" idx="2"/>
          </p:cNvCxnSpPr>
          <p:nvPr/>
        </p:nvCxnSpPr>
        <p:spPr>
          <a:xfrm rot="5400000" flipH="1" flipV="1">
            <a:off x="4228306" y="1396207"/>
            <a:ext cx="1655763" cy="8255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932363" y="692150"/>
            <a:ext cx="1643062" cy="373063"/>
          </a:xfrm>
          <a:prstGeom prst="rect">
            <a:avLst/>
          </a:prstGeom>
          <a:solidFill>
            <a:srgbClr val="FFCC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Безличное </a:t>
            </a:r>
          </a:p>
        </p:txBody>
      </p:sp>
      <p:cxnSp>
        <p:nvCxnSpPr>
          <p:cNvPr id="41" name="Прямая соединительная линия 40"/>
          <p:cNvCxnSpPr>
            <a:endCxn id="42" idx="2"/>
          </p:cNvCxnSpPr>
          <p:nvPr/>
        </p:nvCxnSpPr>
        <p:spPr>
          <a:xfrm rot="5400000" flipH="1" flipV="1">
            <a:off x="5705475" y="2095500"/>
            <a:ext cx="711200" cy="3937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435600" y="1557338"/>
            <a:ext cx="1643063" cy="379412"/>
          </a:xfrm>
          <a:prstGeom prst="rect">
            <a:avLst/>
          </a:prstGeom>
          <a:solidFill>
            <a:srgbClr val="A3E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Назывное</a:t>
            </a:r>
          </a:p>
        </p:txBody>
      </p:sp>
      <p:cxnSp>
        <p:nvCxnSpPr>
          <p:cNvPr id="45" name="Прямая соединительная линия 44"/>
          <p:cNvCxnSpPr>
            <a:endCxn id="47" idx="0"/>
          </p:cNvCxnSpPr>
          <p:nvPr/>
        </p:nvCxnSpPr>
        <p:spPr>
          <a:xfrm rot="10800000" flipV="1">
            <a:off x="1313657" y="4508499"/>
            <a:ext cx="1026318" cy="5762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79388" y="5084763"/>
            <a:ext cx="2268537" cy="1200329"/>
          </a:xfrm>
          <a:prstGeom prst="rect">
            <a:avLst/>
          </a:prstGeom>
          <a:solidFill>
            <a:srgbClr val="D0E95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Знай более, а говори менее.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Добра  не мыслишь – и худа не говори.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Прямая соединительная линия 50"/>
          <p:cNvCxnSpPr>
            <a:endCxn id="52" idx="0"/>
          </p:cNvCxnSpPr>
          <p:nvPr/>
        </p:nvCxnSpPr>
        <p:spPr>
          <a:xfrm rot="16200000" flipH="1">
            <a:off x="2894409" y="4458890"/>
            <a:ext cx="720726" cy="67707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2700338" y="5157788"/>
            <a:ext cx="1785937" cy="646331"/>
          </a:xfrm>
          <a:prstGeom prst="rect">
            <a:avLst/>
          </a:prstGeom>
          <a:solidFill>
            <a:srgbClr val="F9BCF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поставят, то и кушай.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Прямая соединительная линия 54"/>
          <p:cNvCxnSpPr>
            <a:endCxn id="56" idx="0"/>
          </p:cNvCxnSpPr>
          <p:nvPr/>
        </p:nvCxnSpPr>
        <p:spPr>
          <a:xfrm>
            <a:off x="3573463" y="4800600"/>
            <a:ext cx="2213776" cy="4286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4787900" y="5229225"/>
            <a:ext cx="1998678" cy="1477328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Гордым быть – глупым слыть.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спорах да во вздорах пути не бывает.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Прямая соединительная линия 58"/>
          <p:cNvCxnSpPr>
            <a:endCxn id="60" idx="0"/>
          </p:cNvCxnSpPr>
          <p:nvPr/>
        </p:nvCxnSpPr>
        <p:spPr>
          <a:xfrm>
            <a:off x="6448425" y="4443413"/>
            <a:ext cx="1464469" cy="8572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6948488" y="5300663"/>
            <a:ext cx="1928812" cy="1200329"/>
          </a:xfrm>
          <a:prstGeom prst="rect">
            <a:avLst/>
          </a:prstGeom>
          <a:solidFill>
            <a:srgbClr val="A3E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</a:rPr>
              <a:t>Золотое молчание. Мир.</a:t>
            </a:r>
          </a:p>
          <a:p>
            <a:r>
              <a:rPr lang="ru-RU" b="1" dirty="0" smtClean="0">
                <a:latin typeface="Times New Roman" pitchFamily="18" charset="0"/>
              </a:rPr>
              <a:t>Гордость.</a:t>
            </a:r>
          </a:p>
          <a:p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7" grpId="0" animBg="1"/>
      <p:bldP spid="33" grpId="0" animBg="1"/>
      <p:bldP spid="38" grpId="0" animBg="1"/>
      <p:bldP spid="42" grpId="0" animBg="1"/>
      <p:bldP spid="47" grpId="0" animBg="1"/>
      <p:bldP spid="52" grpId="0" animBg="1"/>
      <p:bldP spid="56" grpId="0" animBg="1"/>
      <p:bldP spid="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350"/>
            <a:ext cx="8183563" cy="10509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Корзина идей</a:t>
            </a:r>
          </a:p>
        </p:txBody>
      </p:sp>
      <p:pic>
        <p:nvPicPr>
          <p:cNvPr id="14338" name="Содержимое 5" descr="51fdc6a4dab2255a14bce22dc8ac52a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09750" y="1655762"/>
            <a:ext cx="4762500" cy="4762500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57422" y="3214686"/>
            <a:ext cx="4103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Едешь час - другой…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62 -0.01318 C -0.07014 -0.02798 -0.0684 -0.04648 -0.07396 -0.06012 C -0.07604 -0.07145 -0.07952 -0.0874 -0.08577 -0.09573 C -0.08768 -0.10405 -0.08542 -0.09619 -0.09011 -0.10567 C -0.09497 -0.11584 -0.09879 -0.12532 -0.10521 -0.13388 C -0.10643 -0.13896 -0.1092 -0.14544 -0.11163 -0.14937 C -0.11354 -0.15237 -0.11632 -0.15376 -0.1184 -0.15654 C -0.12205 -0.16255 -0.12118 -0.16278 -0.1257 -0.16787 C -0.12761 -0.16995 -0.13021 -0.1711 -0.13229 -0.17365 C -0.13316 -0.17503 -0.13403 -0.17665 -0.13524 -0.17781 C -0.13959 -0.18174 -0.15035 -0.18313 -0.15573 -0.18498 C -0.16198 -0.18914 -0.1684 -0.19122 -0.17518 -0.19353 C -0.17778 -0.19515 -0.18125 -0.19515 -0.18368 -0.19769 C -0.18472 -0.19839 -0.18386 -0.20093 -0.1849 -0.20185 C -0.1875 -0.20463 -0.19601 -0.20578 -0.19879 -0.2074 C -0.20261 -0.21018 -0.20834 -0.21457 -0.21285 -0.2148 C -0.23316 -0.21619 -0.24167 -0.21619 -0.25781 -0.21619 " pathEditMode="relative" rAng="0" ptsTypes="ffffffffffffffffA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-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Приём «Кластер».</a:t>
            </a:r>
          </a:p>
        </p:txBody>
      </p:sp>
      <p:sp>
        <p:nvSpPr>
          <p:cNvPr id="29" name="Овал 28"/>
          <p:cNvSpPr/>
          <p:nvPr/>
        </p:nvSpPr>
        <p:spPr>
          <a:xfrm>
            <a:off x="3428992" y="3071810"/>
            <a:ext cx="2500330" cy="121444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ysClr val="windowText" lastClr="000000"/>
                </a:solidFill>
              </a:rPr>
              <a:t>Односоставные </a:t>
            </a:r>
            <a:r>
              <a:rPr lang="ru-RU" sz="1600" dirty="0" smtClean="0">
                <a:solidFill>
                  <a:sysClr val="windowText" lastClr="000000"/>
                </a:solidFill>
                <a:latin typeface="Calibri" pitchFamily="34" charset="0"/>
              </a:rPr>
              <a:t>предложения</a:t>
            </a:r>
            <a:endParaRPr lang="ru-RU" sz="160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cxnSp>
        <p:nvCxnSpPr>
          <p:cNvPr id="31" name="Прямая соединительная линия 30"/>
          <p:cNvCxnSpPr>
            <a:stCxn id="29" idx="1"/>
            <a:endCxn id="42" idx="5"/>
          </p:cNvCxnSpPr>
          <p:nvPr/>
        </p:nvCxnSpPr>
        <p:spPr>
          <a:xfrm rot="16200000" flipV="1">
            <a:off x="3027263" y="2481767"/>
            <a:ext cx="347035" cy="1188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29" idx="0"/>
            <a:endCxn id="44" idx="4"/>
          </p:cNvCxnSpPr>
          <p:nvPr/>
        </p:nvCxnSpPr>
        <p:spPr>
          <a:xfrm rot="5400000" flipH="1" flipV="1">
            <a:off x="4339826" y="2696761"/>
            <a:ext cx="714380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29" idx="7"/>
            <a:endCxn id="46" idx="3"/>
          </p:cNvCxnSpPr>
          <p:nvPr/>
        </p:nvCxnSpPr>
        <p:spPr>
          <a:xfrm rot="5400000" flipH="1" flipV="1">
            <a:off x="5888218" y="2415560"/>
            <a:ext cx="509040" cy="1159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9" idx="3"/>
            <a:endCxn id="51" idx="7"/>
          </p:cNvCxnSpPr>
          <p:nvPr/>
        </p:nvCxnSpPr>
        <p:spPr>
          <a:xfrm rot="5400000">
            <a:off x="2965389" y="3644801"/>
            <a:ext cx="366164" cy="12933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29" idx="4"/>
            <a:endCxn id="53" idx="0"/>
          </p:cNvCxnSpPr>
          <p:nvPr/>
        </p:nvCxnSpPr>
        <p:spPr>
          <a:xfrm rot="16200000" flipH="1">
            <a:off x="4375545" y="4589867"/>
            <a:ext cx="642942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29" idx="5"/>
            <a:endCxn id="55" idx="1"/>
          </p:cNvCxnSpPr>
          <p:nvPr/>
        </p:nvCxnSpPr>
        <p:spPr>
          <a:xfrm rot="16200000" flipH="1">
            <a:off x="6035428" y="3636133"/>
            <a:ext cx="367959" cy="13125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1142976" y="1500174"/>
            <a:ext cx="1714512" cy="164307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1, 2 л. Ед.ч. Мн.ч.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3571868" y="928670"/>
            <a:ext cx="2286016" cy="142876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3 л. Мн.ч. Наст. Буд. время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6429388" y="1643050"/>
            <a:ext cx="2000264" cy="128588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Мн.ч. Прош. время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428596" y="4286256"/>
            <a:ext cx="2428892" cy="128588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Обобщенно-личное предложение</a:t>
            </a:r>
            <a:endParaRPr lang="ru-RU" dirty="0"/>
          </a:p>
        </p:txBody>
      </p:sp>
      <p:sp>
        <p:nvSpPr>
          <p:cNvPr id="53" name="Овал 52"/>
          <p:cNvSpPr/>
          <p:nvPr/>
        </p:nvSpPr>
        <p:spPr>
          <a:xfrm>
            <a:off x="3500430" y="4929198"/>
            <a:ext cx="2428892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Назывные предложения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6572264" y="4214818"/>
            <a:ext cx="2071702" cy="178595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Безличные глаголы</a:t>
            </a:r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2" grpId="0" animBg="1"/>
      <p:bldP spid="44" grpId="0" animBg="1"/>
      <p:bldP spid="46" grpId="0" animBg="1"/>
      <p:bldP spid="51" grpId="0" animBg="1"/>
      <p:bldP spid="53" grpId="0" animBg="1"/>
      <p:bldP spid="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Перепутанная цепочка</a:t>
            </a:r>
          </a:p>
        </p:txBody>
      </p:sp>
      <p:pic>
        <p:nvPicPr>
          <p:cNvPr id="34818" name="Рисунок 8" descr="moskva-cepochka_i_braslet_ruchnoy_raboty_zoloto_585_292052_2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50"/>
            <a:ext cx="9144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395288" y="836613"/>
            <a:ext cx="8229600" cy="922337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Перепутанная цепочка</a:t>
            </a:r>
          </a:p>
        </p:txBody>
      </p:sp>
      <p:sp>
        <p:nvSpPr>
          <p:cNvPr id="35842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1844675"/>
            <a:ext cx="8229600" cy="4324350"/>
          </a:xfrm>
          <a:solidFill>
            <a:srgbClr val="FFFF99"/>
          </a:solidFill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FF3300"/>
                </a:solidFill>
              </a:rPr>
              <a:t>Безличное</a:t>
            </a:r>
            <a:r>
              <a:rPr lang="ru-RU" sz="2400" dirty="0" smtClean="0">
                <a:solidFill>
                  <a:srgbClr val="FF3300"/>
                </a:solidFill>
              </a:rPr>
              <a:t>. Главный член - сказуемое (глагол в форме 1-2 лица):  </a:t>
            </a:r>
          </a:p>
          <a:p>
            <a:pPr>
              <a:lnSpc>
                <a:spcPct val="90000"/>
              </a:lnSpc>
            </a:pPr>
            <a:r>
              <a:rPr lang="ru-RU" sz="2400" b="1" i="1" dirty="0" smtClean="0">
                <a:solidFill>
                  <a:srgbClr val="FF3300"/>
                </a:solidFill>
              </a:rPr>
              <a:t>Весна!</a:t>
            </a:r>
            <a:endParaRPr lang="ru-RU" sz="2400" b="1" dirty="0" smtClean="0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0000FF"/>
                </a:solidFill>
              </a:rPr>
              <a:t>Определённо-личное.</a:t>
            </a:r>
            <a:r>
              <a:rPr lang="ru-RU" sz="2400" dirty="0" smtClean="0">
                <a:solidFill>
                  <a:srgbClr val="0000FF"/>
                </a:solidFill>
              </a:rPr>
              <a:t> Главный член – подлежащее: </a:t>
            </a:r>
          </a:p>
          <a:p>
            <a:pPr>
              <a:lnSpc>
                <a:spcPct val="90000"/>
              </a:lnSpc>
            </a:pPr>
            <a:r>
              <a:rPr lang="ru-RU" sz="2400" b="1" i="1" dirty="0" smtClean="0">
                <a:solidFill>
                  <a:srgbClr val="0000FF"/>
                </a:solidFill>
              </a:rPr>
              <a:t>Тебе звонили.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FF6600"/>
                </a:solidFill>
              </a:rPr>
              <a:t>Неопределённо-личное.</a:t>
            </a:r>
            <a:r>
              <a:rPr lang="ru-RU" sz="2400" dirty="0" smtClean="0">
                <a:solidFill>
                  <a:srgbClr val="FF6600"/>
                </a:solidFill>
              </a:rPr>
              <a:t> Главный член - сказуемое (безличный глагол): </a:t>
            </a:r>
          </a:p>
          <a:p>
            <a:pPr>
              <a:lnSpc>
                <a:spcPct val="90000"/>
              </a:lnSpc>
            </a:pPr>
            <a:r>
              <a:rPr lang="ru-RU" sz="2400" b="1" i="1" dirty="0" smtClean="0">
                <a:solidFill>
                  <a:srgbClr val="FF6600"/>
                </a:solidFill>
              </a:rPr>
              <a:t>Светает.</a:t>
            </a:r>
            <a:endParaRPr lang="ru-RU" sz="2400" b="1" dirty="0" smtClean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008000"/>
                </a:solidFill>
              </a:rPr>
              <a:t>Назывное.</a:t>
            </a:r>
            <a:r>
              <a:rPr lang="ru-RU" sz="2400" dirty="0" smtClean="0">
                <a:solidFill>
                  <a:srgbClr val="008000"/>
                </a:solidFill>
              </a:rPr>
              <a:t> Главный член – сказуемое (глагол в форме 3 лица мн. числа): </a:t>
            </a:r>
          </a:p>
          <a:p>
            <a:pPr>
              <a:lnSpc>
                <a:spcPct val="90000"/>
              </a:lnSpc>
            </a:pPr>
            <a:r>
              <a:rPr lang="ru-RU" sz="2400" b="1" i="1" dirty="0" smtClean="0">
                <a:solidFill>
                  <a:srgbClr val="008000"/>
                </a:solidFill>
              </a:rPr>
              <a:t>Встаю каждый день рано.</a:t>
            </a:r>
            <a:endParaRPr lang="ru-RU" sz="2400" b="1" dirty="0" smtClean="0">
              <a:solidFill>
                <a:srgbClr val="008000"/>
              </a:solidFill>
            </a:endParaRPr>
          </a:p>
          <a:p>
            <a:pPr eaLnBrk="1" hangingPunct="1"/>
            <a:endParaRPr lang="ru-RU" sz="24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82296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Восстановленная цепочка</a:t>
            </a:r>
          </a:p>
        </p:txBody>
      </p:sp>
      <p:pic>
        <p:nvPicPr>
          <p:cNvPr id="36866" name="Рисунок 8" descr="moskva-cepochka_i_braslet_ruchnoy_raboty_zoloto_585_292052_2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50"/>
            <a:ext cx="9144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1066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dirty="0" smtClean="0">
                <a:solidFill>
                  <a:srgbClr val="002060"/>
                </a:solidFill>
              </a:rPr>
              <a:t>ОПИШИТЕ УВИДЕННОЕ С ПОМОЩЬЮ ОДНОСОСТАВНЫХ ПРЕДЛОЖЕНИЙ</a:t>
            </a:r>
          </a:p>
        </p:txBody>
      </p:sp>
      <p:pic>
        <p:nvPicPr>
          <p:cNvPr id="37890" name="Содержимое 3" descr="SDC1518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628775"/>
            <a:ext cx="7210425" cy="5054600"/>
          </a:xfrm>
          <a:prstGeom prst="rect">
            <a:avLst/>
          </a:prstGeom>
          <a:noFill/>
          <a:ln w="635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7921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3300"/>
                </a:solidFill>
              </a:rPr>
              <a:t>Синквейн</a:t>
            </a:r>
          </a:p>
        </p:txBody>
      </p:sp>
      <p:sp>
        <p:nvSpPr>
          <p:cNvPr id="38914" name="Rectangle 3"/>
          <p:cNvSpPr>
            <a:spLocks noGrp="1"/>
          </p:cNvSpPr>
          <p:nvPr>
            <p:ph sz="quarter" idx="1"/>
          </p:nvPr>
        </p:nvSpPr>
        <p:spPr>
          <a:xfrm>
            <a:off x="468313" y="1557338"/>
            <a:ext cx="8424862" cy="4824412"/>
          </a:xfrm>
          <a:solidFill>
            <a:srgbClr val="FFFF99"/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sz="1800" b="1" i="1" dirty="0" smtClean="0">
                <a:solidFill>
                  <a:srgbClr val="009900"/>
                </a:solidFill>
              </a:rPr>
              <a:t>Сказуемое</a:t>
            </a:r>
          </a:p>
          <a:p>
            <a:pPr>
              <a:lnSpc>
                <a:spcPct val="80000"/>
              </a:lnSpc>
            </a:pPr>
            <a:r>
              <a:rPr lang="ru-RU" sz="1800" b="1" i="1" dirty="0" smtClean="0">
                <a:solidFill>
                  <a:srgbClr val="009900"/>
                </a:solidFill>
              </a:rPr>
              <a:t>Односоставные, глагольные</a:t>
            </a:r>
          </a:p>
          <a:p>
            <a:pPr>
              <a:lnSpc>
                <a:spcPct val="80000"/>
              </a:lnSpc>
            </a:pPr>
            <a:r>
              <a:rPr lang="ru-RU" sz="1800" b="1" i="1" dirty="0" smtClean="0">
                <a:solidFill>
                  <a:srgbClr val="009900"/>
                </a:solidFill>
              </a:rPr>
              <a:t>Характеризуют, обобщают, определяют</a:t>
            </a:r>
          </a:p>
          <a:p>
            <a:pPr>
              <a:lnSpc>
                <a:spcPct val="80000"/>
              </a:lnSpc>
            </a:pPr>
            <a:r>
              <a:rPr lang="ru-RU" sz="1800" b="1" i="1" dirty="0" smtClean="0">
                <a:solidFill>
                  <a:srgbClr val="009900"/>
                </a:solidFill>
              </a:rPr>
              <a:t>Делятся на четыре вида</a:t>
            </a:r>
          </a:p>
          <a:p>
            <a:pPr>
              <a:lnSpc>
                <a:spcPct val="80000"/>
              </a:lnSpc>
            </a:pPr>
            <a:r>
              <a:rPr lang="ru-RU" sz="1800" b="1" i="1" dirty="0" smtClean="0">
                <a:solidFill>
                  <a:srgbClr val="009900"/>
                </a:solidFill>
              </a:rPr>
              <a:t>Главный член</a:t>
            </a:r>
            <a:endParaRPr lang="ru-RU" sz="1800" b="1" i="1" dirty="0" smtClean="0"/>
          </a:p>
          <a:p>
            <a:pPr>
              <a:lnSpc>
                <a:spcPct val="80000"/>
              </a:lnSpc>
              <a:buNone/>
            </a:pPr>
            <a:r>
              <a:rPr lang="ru-RU" sz="1800" b="1" dirty="0" smtClean="0"/>
              <a:t> </a:t>
            </a:r>
          </a:p>
          <a:p>
            <a:pPr>
              <a:lnSpc>
                <a:spcPct val="80000"/>
              </a:lnSpc>
            </a:pPr>
            <a:r>
              <a:rPr lang="ru-RU" sz="1800" b="1" u="sng" dirty="0" smtClean="0">
                <a:solidFill>
                  <a:srgbClr val="0000FF"/>
                </a:solidFill>
              </a:rPr>
              <a:t>Подлежащее</a:t>
            </a:r>
          </a:p>
          <a:p>
            <a:pPr>
              <a:lnSpc>
                <a:spcPct val="80000"/>
              </a:lnSpc>
            </a:pPr>
            <a:r>
              <a:rPr lang="ru-RU" sz="1800" b="1" u="sng" dirty="0" smtClean="0">
                <a:solidFill>
                  <a:srgbClr val="0000FF"/>
                </a:solidFill>
              </a:rPr>
              <a:t>Односоставные, назывные</a:t>
            </a:r>
          </a:p>
          <a:p>
            <a:pPr>
              <a:lnSpc>
                <a:spcPct val="80000"/>
              </a:lnSpc>
            </a:pPr>
            <a:r>
              <a:rPr lang="ru-RU" sz="1800" b="1" u="sng" dirty="0" smtClean="0">
                <a:solidFill>
                  <a:srgbClr val="0000FF"/>
                </a:solidFill>
              </a:rPr>
              <a:t>Сообщают, указывают, акцентируют</a:t>
            </a:r>
          </a:p>
          <a:p>
            <a:pPr>
              <a:lnSpc>
                <a:spcPct val="80000"/>
              </a:lnSpc>
            </a:pPr>
            <a:r>
              <a:rPr lang="ru-RU" sz="1800" b="1" u="sng" dirty="0" smtClean="0">
                <a:solidFill>
                  <a:srgbClr val="0000FF"/>
                </a:solidFill>
              </a:rPr>
              <a:t>Вводят читателя в обстановку действия</a:t>
            </a:r>
          </a:p>
          <a:p>
            <a:pPr>
              <a:lnSpc>
                <a:spcPct val="80000"/>
              </a:lnSpc>
            </a:pPr>
            <a:r>
              <a:rPr lang="ru-RU" sz="1800" b="1" u="sng" dirty="0" smtClean="0">
                <a:solidFill>
                  <a:srgbClr val="0000FF"/>
                </a:solidFill>
              </a:rPr>
              <a:t>Главный член</a:t>
            </a:r>
          </a:p>
          <a:p>
            <a:pPr>
              <a:lnSpc>
                <a:spcPct val="80000"/>
              </a:lnSpc>
              <a:buNone/>
            </a:pPr>
            <a:r>
              <a:rPr lang="ru-RU" sz="1800" b="1" dirty="0" smtClean="0"/>
              <a:t> </a:t>
            </a:r>
          </a:p>
          <a:p>
            <a:pPr>
              <a:lnSpc>
                <a:spcPct val="80000"/>
              </a:lnSpc>
            </a:pPr>
            <a:r>
              <a:rPr lang="ru-RU" sz="1800" b="1" i="1" dirty="0" smtClean="0">
                <a:solidFill>
                  <a:srgbClr val="FF6600"/>
                </a:solidFill>
              </a:rPr>
              <a:t>Предложения</a:t>
            </a:r>
          </a:p>
          <a:p>
            <a:pPr>
              <a:lnSpc>
                <a:spcPct val="80000"/>
              </a:lnSpc>
            </a:pPr>
            <a:r>
              <a:rPr lang="ru-RU" sz="1800" b="1" i="1" dirty="0" smtClean="0">
                <a:solidFill>
                  <a:srgbClr val="FF6600"/>
                </a:solidFill>
              </a:rPr>
              <a:t>Именные, глагольные</a:t>
            </a:r>
          </a:p>
          <a:p>
            <a:pPr>
              <a:lnSpc>
                <a:spcPct val="80000"/>
              </a:lnSpc>
            </a:pPr>
            <a:r>
              <a:rPr lang="ru-RU" sz="1800" b="1" i="1" dirty="0" smtClean="0">
                <a:solidFill>
                  <a:srgbClr val="FF6600"/>
                </a:solidFill>
              </a:rPr>
              <a:t>Назывные, определенно-личные, неопределенно-личные, безличные</a:t>
            </a:r>
          </a:p>
          <a:p>
            <a:pPr>
              <a:lnSpc>
                <a:spcPct val="80000"/>
              </a:lnSpc>
            </a:pPr>
            <a:r>
              <a:rPr lang="ru-RU" sz="1800" b="1" i="1" dirty="0" smtClean="0">
                <a:solidFill>
                  <a:srgbClr val="FF6600"/>
                </a:solidFill>
              </a:rPr>
              <a:t>Каждый вид односоставных предложений имеет свои особенности.</a:t>
            </a:r>
          </a:p>
          <a:p>
            <a:pPr>
              <a:lnSpc>
                <a:spcPct val="80000"/>
              </a:lnSpc>
            </a:pPr>
            <a:r>
              <a:rPr lang="ru-RU" sz="1800" b="1" i="1" dirty="0" smtClean="0">
                <a:solidFill>
                  <a:srgbClr val="FF6600"/>
                </a:solidFill>
              </a:rPr>
              <a:t>Односоставные предложения</a:t>
            </a:r>
          </a:p>
          <a:p>
            <a:pPr>
              <a:lnSpc>
                <a:spcPct val="80000"/>
              </a:lnSpc>
            </a:pPr>
            <a:endParaRPr lang="ru-RU" sz="1800" b="1" i="1" dirty="0" smtClean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endParaRPr lang="ru-RU" sz="1800" b="1" dirty="0" smtClean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1000"/>
                                        <p:tgtEl>
                                          <p:spTgt spid="389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1000"/>
                                        <p:tgtEl>
                                          <p:spTgt spid="389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1000"/>
                                        <p:tgtEl>
                                          <p:spTgt spid="389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1000"/>
                                        <p:tgtEl>
                                          <p:spTgt spid="389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1000"/>
                                        <p:tgtEl>
                                          <p:spTgt spid="389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51fdc6a4dab2255a14bce22dc8ac52a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71670" y="2383907"/>
            <a:ext cx="6357950" cy="44740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cap="none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Вывод</a:t>
            </a:r>
            <a:endParaRPr lang="ru-RU" sz="3200" cap="none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257296"/>
          </a:xfrm>
        </p:spPr>
        <p:txBody>
          <a:bodyPr/>
          <a:lstStyle/>
          <a:p>
            <a:r>
              <a:rPr lang="ru-RU" dirty="0" smtClean="0"/>
              <a:t>Технология критического мышления позволяет оживить урок, сделать его увлекательным и эмоциональным.</a:t>
            </a:r>
            <a:endParaRPr lang="ru-RU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42775E-6 L 0.12587 0.305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5733D"/>
                </a:solidFill>
              </a:rPr>
              <a:t>Задание для 1 группы.</a:t>
            </a:r>
          </a:p>
        </p:txBody>
      </p:sp>
      <p:sp>
        <p:nvSpPr>
          <p:cNvPr id="15362" name="Rectangle 3"/>
          <p:cNvSpPr>
            <a:spLocks noGrp="1"/>
          </p:cNvSpPr>
          <p:nvPr>
            <p:ph sz="quarter" idx="1"/>
          </p:nvPr>
        </p:nvSpPr>
        <p:spPr>
          <a:xfrm>
            <a:off x="500034" y="1428736"/>
            <a:ext cx="7467600" cy="3614750"/>
          </a:xfrm>
        </p:spPr>
        <p:txBody>
          <a:bodyPr/>
          <a:lstStyle/>
          <a:p>
            <a:r>
              <a:rPr lang="ru-RU" dirty="0" smtClean="0"/>
              <a:t>Найти в тексте казачьей сказки «Доброе сердце дороже красоты» (материалы донского краеведения) предложение, подобное предыдущему (из корзины).</a:t>
            </a:r>
          </a:p>
          <a:p>
            <a:pPr>
              <a:buFont typeface="Georgia" pitchFamily="18" charset="0"/>
              <a:buNone/>
            </a:pPr>
            <a:endParaRPr lang="ru-RU" dirty="0" smtClean="0"/>
          </a:p>
          <a:p>
            <a:r>
              <a:rPr lang="ru-RU" dirty="0" smtClean="0"/>
              <a:t> Определить стиль текста сказки.</a:t>
            </a:r>
          </a:p>
          <a:p>
            <a:pPr>
              <a:buFont typeface="Georgia" pitchFamily="18" charset="0"/>
              <a:buNone/>
            </a:pPr>
            <a:endParaRPr lang="ru-RU" dirty="0" smtClean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/>
          </p:cNvSpPr>
          <p:nvPr>
            <p:ph type="title"/>
          </p:nvPr>
        </p:nvSpPr>
        <p:spPr>
          <a:xfrm>
            <a:off x="428596" y="2571744"/>
            <a:ext cx="7467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25733D"/>
                </a:solidFill>
              </a:rPr>
              <a:t>Задание для 3 группы.</a:t>
            </a:r>
          </a:p>
        </p:txBody>
      </p:sp>
      <p:sp>
        <p:nvSpPr>
          <p:cNvPr id="17409" name="Rectangle 3"/>
          <p:cNvSpPr>
            <a:spLocks noGrp="1"/>
          </p:cNvSpPr>
          <p:nvPr>
            <p:ph sz="quarter" idx="1"/>
          </p:nvPr>
        </p:nvSpPr>
        <p:spPr>
          <a:xfrm>
            <a:off x="500034" y="3857628"/>
            <a:ext cx="7467600" cy="2187696"/>
          </a:xfrm>
        </p:spPr>
        <p:txBody>
          <a:bodyPr/>
          <a:lstStyle/>
          <a:p>
            <a:r>
              <a:rPr lang="ru-RU" dirty="0" smtClean="0"/>
              <a:t>Выписать из текстов разных стилей простые односоставные предложения (определённо-личные, неопределённо-личные, безличные, назывные)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357158" y="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25733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Задание для 2 группы.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500034" y="128586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Преобразовать данное предложение в пословицу на тему «Дорога»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183563" cy="10509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Корзина идей</a:t>
            </a:r>
          </a:p>
        </p:txBody>
      </p:sp>
      <p:pic>
        <p:nvPicPr>
          <p:cNvPr id="19458" name="Содержимое 5" descr="51fdc6a4dab2255a14bce22dc8ac52a3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819650" y="2533650"/>
            <a:ext cx="4324350" cy="4324350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40313" y="3714752"/>
            <a:ext cx="4103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Едешь час - другой…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6763E-6 L -0.47239 -0.2365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" y="-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2"/>
      <p:bldP spid="7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Задание</a:t>
            </a:r>
          </a:p>
        </p:txBody>
      </p:sp>
      <p:sp>
        <p:nvSpPr>
          <p:cNvPr id="18434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«Сложить в корзину» все односоставные предложения, указать жанр и стиль речи.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59713" cy="10509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Корзина идей</a:t>
            </a:r>
          </a:p>
        </p:txBody>
      </p:sp>
      <p:pic>
        <p:nvPicPr>
          <p:cNvPr id="20482" name="Содержимое 5" descr="51fdc6a4dab2255a14bce22dc8ac52a3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819650" y="2276475"/>
            <a:ext cx="4324350" cy="4324350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3850" y="1268413"/>
            <a:ext cx="410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1. Едешь час - другой…</a:t>
            </a: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323850" y="1844675"/>
            <a:ext cx="4248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2. Ищи такую красоту по всему свету – не найдёшь.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23850" y="2852738"/>
            <a:ext cx="4321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3. Любишь кататься, люби и саночки возить.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23850" y="3933825"/>
            <a:ext cx="3671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4. Любят, поют… хранят</a:t>
            </a:r>
          </a:p>
          <a:p>
            <a:r>
              <a:rPr lang="ru-RU" sz="2400" dirty="0"/>
              <a:t>песни у нас на Дону.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95288" y="4941888"/>
            <a:ext cx="3671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5. Крутой поворот.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65 -0.00185 L 0.52361 0.344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91329E-6 L 0.5 0.2337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27746E-6 L 0.49601 0.076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36994E-6 L 0.53958 -0.0705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-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58382E-6 L 0.53177 -0.2117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-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2"/>
      <p:bldP spid="3" grpId="1"/>
      <p:bldP spid="3" grpId="2"/>
      <p:bldP spid="4" grpId="1"/>
      <p:bldP spid="4" grpId="3"/>
      <p:bldP spid="5" grpId="1"/>
      <p:bldP spid="5" grpId="2"/>
      <p:bldP spid="6" grpId="1"/>
      <p:bldP spid="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642938"/>
            <a:ext cx="8229600" cy="78579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Стадия осмысления.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этап урока.</a:t>
            </a:r>
          </a:p>
        </p:txBody>
      </p:sp>
      <p:pic>
        <p:nvPicPr>
          <p:cNvPr id="4099" name="Picture 3" descr="C:\Program Files\Microsoft Office\MEDIA\CAGCAT10\j0195812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75" y="1857375"/>
            <a:ext cx="6715125" cy="5000625"/>
          </a:xfr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8092E-6 L -0.25885 0.0011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857250"/>
            <a:ext cx="5857875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Пословицы и Поговорки.</a:t>
            </a:r>
          </a:p>
        </p:txBody>
      </p:sp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2963" y="2133600"/>
            <a:ext cx="5761037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679</TotalTime>
  <Words>504</Words>
  <Application>Microsoft Office PowerPoint</Application>
  <PresentationFormat>Экран (4:3)</PresentationFormat>
  <Paragraphs>99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Роль односоставных предложений в текстах различных стилей, жанров и типов речи  (технология критического мышления)</vt:lpstr>
      <vt:lpstr>Корзина идей</vt:lpstr>
      <vt:lpstr>Задание для 1 группы.</vt:lpstr>
      <vt:lpstr>Задание для 3 группы.</vt:lpstr>
      <vt:lpstr>Корзина идей</vt:lpstr>
      <vt:lpstr>Задание</vt:lpstr>
      <vt:lpstr>Корзина идей</vt:lpstr>
      <vt:lpstr>Стадия осмысления. II этап урока.</vt:lpstr>
      <vt:lpstr>Пословицы и Поговорки.</vt:lpstr>
      <vt:lpstr>Гордым быть - глупым слыть.</vt:lpstr>
      <vt:lpstr>Знай больше, а говори меньше.</vt:lpstr>
      <vt:lpstr>Где посадят, там сиди, а где не велят, там не гляди.</vt:lpstr>
      <vt:lpstr>Что поставят, то и кушай. А хозяина дома слушай.</vt:lpstr>
      <vt:lpstr>В чужой монастырь со своим уставом не ходи.</vt:lpstr>
      <vt:lpstr>Чин чина почитай, а меньшой садись на край.</vt:lpstr>
      <vt:lpstr>Добра не мыслишь – и худа не говори.</vt:lpstr>
      <vt:lpstr>В спорах да во вздорах пути не бывает.</vt:lpstr>
      <vt:lpstr>Своего спасибо не жалей, а чужого не жди.</vt:lpstr>
      <vt:lpstr>Слайд 19</vt:lpstr>
      <vt:lpstr>Приём «Кластер».</vt:lpstr>
      <vt:lpstr>Перепутанная цепочка</vt:lpstr>
      <vt:lpstr>Перепутанная цепочка</vt:lpstr>
      <vt:lpstr>Восстановленная цепочка</vt:lpstr>
      <vt:lpstr>ОПИШИТЕ УВИДЕННОЕ С ПОМОЩЬЮ ОДНОСОСТАВНЫХ ПРЕДЛОЖЕНИЙ</vt:lpstr>
      <vt:lpstr>Синквейн</vt:lpstr>
      <vt:lpstr>Вывод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COMP</cp:lastModifiedBy>
  <cp:revision>75</cp:revision>
  <dcterms:created xsi:type="dcterms:W3CDTF">2014-04-16T12:49:41Z</dcterms:created>
  <dcterms:modified xsi:type="dcterms:W3CDTF">2014-04-22T15:13:07Z</dcterms:modified>
</cp:coreProperties>
</file>