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58" r:id="rId6"/>
    <p:sldId id="259" r:id="rId7"/>
    <p:sldId id="266" r:id="rId8"/>
    <p:sldId id="280" r:id="rId9"/>
    <p:sldId id="288" r:id="rId10"/>
    <p:sldId id="302" r:id="rId11"/>
    <p:sldId id="289" r:id="rId12"/>
    <p:sldId id="294" r:id="rId13"/>
    <p:sldId id="303" r:id="rId14"/>
    <p:sldId id="306" r:id="rId15"/>
    <p:sldId id="304" r:id="rId16"/>
    <p:sldId id="261" r:id="rId17"/>
    <p:sldId id="281" r:id="rId18"/>
    <p:sldId id="290" r:id="rId19"/>
    <p:sldId id="296" r:id="rId20"/>
    <p:sldId id="305" r:id="rId21"/>
    <p:sldId id="297" r:id="rId22"/>
    <p:sldId id="299" r:id="rId23"/>
    <p:sldId id="298" r:id="rId24"/>
    <p:sldId id="264" r:id="rId25"/>
    <p:sldId id="274" r:id="rId26"/>
    <p:sldId id="276" r:id="rId27"/>
    <p:sldId id="293" r:id="rId28"/>
    <p:sldId id="278" r:id="rId29"/>
    <p:sldId id="271" r:id="rId30"/>
    <p:sldId id="307" r:id="rId31"/>
    <p:sldId id="272" r:id="rId32"/>
    <p:sldId id="277" r:id="rId33"/>
    <p:sldId id="279" r:id="rId34"/>
    <p:sldId id="301" r:id="rId35"/>
    <p:sldId id="300" r:id="rId36"/>
    <p:sldId id="275" r:id="rId37"/>
    <p:sldId id="269" r:id="rId38"/>
    <p:sldId id="270" r:id="rId39"/>
    <p:sldId id="26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lubich\Desktop\ТЕХНИКУМ 22декабря\СТЕНДЫ\серебряный век\гумилё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89"/>
            <a:ext cx="5591191" cy="644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4100514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Степанович Гумилев</a:t>
            </a:r>
            <a:br>
              <a:rPr lang="ru-RU" dirty="0" smtClean="0"/>
            </a:br>
            <a:r>
              <a:rPr lang="ru-RU" dirty="0" smtClean="0"/>
              <a:t>(1886-1921)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4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olgalubich\Desktop\1117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3000"/>
                    </a14:imgEffect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9048"/>
            <a:ext cx="6153170" cy="682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4714884"/>
            <a:ext cx="6357982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Ему грациозная стройность и нега дана,</a:t>
            </a:r>
            <a:br>
              <a:rPr lang="ru-RU" sz="2400" dirty="0" smtClean="0"/>
            </a:br>
            <a:r>
              <a:rPr lang="ru-RU" sz="2400" dirty="0" smtClean="0"/>
              <a:t>И шкуру его украшает волшебный узор,</a:t>
            </a:r>
            <a:br>
              <a:rPr lang="ru-RU" sz="2400" dirty="0" smtClean="0"/>
            </a:br>
            <a:r>
              <a:rPr lang="ru-RU" sz="2400" dirty="0" smtClean="0"/>
              <a:t>С которым равняться осмелится только луна, </a:t>
            </a:r>
            <a:br>
              <a:rPr lang="ru-RU" sz="2400" dirty="0" smtClean="0"/>
            </a:br>
            <a:r>
              <a:rPr lang="ru-RU" sz="2400" dirty="0" smtClean="0"/>
              <a:t>Дробясь и качаясь на влаге широких озер.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olgalubich\Desktop\1365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4549676"/>
            <a:ext cx="5786462" cy="2308324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Вдали он подобен цветным парусам корабля, </a:t>
            </a:r>
            <a:br>
              <a:rPr lang="ru-RU" dirty="0" smtClean="0"/>
            </a:br>
            <a:r>
              <a:rPr lang="ru-RU" dirty="0" smtClean="0"/>
              <a:t>И бег его плавен, как радостный птичий полет. </a:t>
            </a:r>
            <a:br>
              <a:rPr lang="ru-RU" dirty="0" smtClean="0"/>
            </a:br>
            <a:r>
              <a:rPr lang="ru-RU" dirty="0" smtClean="0"/>
              <a:t>Я знаю, как много чудесного видит земля, </a:t>
            </a:r>
            <a:br>
              <a:rPr lang="ru-RU" dirty="0" smtClean="0"/>
            </a:br>
            <a:r>
              <a:rPr lang="ru-RU" dirty="0" smtClean="0"/>
              <a:t>Когда на закате он прячется в мраморный грот. </a:t>
            </a:r>
          </a:p>
          <a:p>
            <a:r>
              <a:rPr lang="ru-RU" dirty="0" smtClean="0"/>
              <a:t>Я знаю веселые сказки таинственных стран</a:t>
            </a:r>
            <a:br>
              <a:rPr lang="ru-RU" dirty="0" smtClean="0"/>
            </a:br>
            <a:r>
              <a:rPr lang="ru-RU" dirty="0" smtClean="0"/>
              <a:t>Про черную деву, про страсть молодого вождя,</a:t>
            </a:r>
            <a:br>
              <a:rPr lang="ru-RU" dirty="0" smtClean="0"/>
            </a:br>
            <a:r>
              <a:rPr lang="ru-RU" dirty="0" smtClean="0"/>
              <a:t>Но ты слишком долго вдыхала тяжелый туман, </a:t>
            </a:r>
            <a:br>
              <a:rPr lang="ru-RU" dirty="0" smtClean="0"/>
            </a:br>
            <a:r>
              <a:rPr lang="ru-RU" dirty="0" smtClean="0"/>
              <a:t>Ты верить не хочешь во что-нибудь, кроме дождя.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galubich\Desktop\91e11f9b72e9828816e00010495581ba.jpg"/>
          <p:cNvPicPr>
            <a:picLocks noChangeAspect="1" noChangeArrowheads="1"/>
          </p:cNvPicPr>
          <p:nvPr/>
        </p:nvPicPr>
        <p:blipFill>
          <a:blip r:embed="rId2" cstate="print"/>
          <a:srcRect r="11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357694"/>
            <a:ext cx="7572428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/>
              <a:t>И как я тебе расскажу про тропический сад,</a:t>
            </a:r>
            <a:br>
              <a:rPr lang="ru-RU" sz="2400" b="1" dirty="0" smtClean="0"/>
            </a:br>
            <a:r>
              <a:rPr lang="ru-RU" sz="2400" b="1" dirty="0" smtClean="0"/>
              <a:t>Про стройные пальмы, про запах немыслимых трав…</a:t>
            </a:r>
            <a:br>
              <a:rPr lang="ru-RU" sz="2400" b="1" dirty="0" smtClean="0"/>
            </a:br>
            <a:r>
              <a:rPr lang="ru-RU" sz="2400" b="1" dirty="0" smtClean="0"/>
              <a:t>Ты плачешь? Послушай…далеко, на озере Чад</a:t>
            </a:r>
            <a:br>
              <a:rPr lang="ru-RU" sz="2400" b="1" dirty="0" smtClean="0"/>
            </a:br>
            <a:r>
              <a:rPr lang="ru-RU" sz="2400" b="1" dirty="0" smtClean="0"/>
              <a:t>Изысканный бродит жираф.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6546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О чём это стихотворение?</a:t>
            </a:r>
            <a:endParaRPr lang="ru-RU" sz="4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4448" y="1071546"/>
            <a:ext cx="8899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Каково настроение стихотворения</a:t>
            </a:r>
            <a:r>
              <a:rPr lang="ru-RU" sz="4400" dirty="0" smtClean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6674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Грустное, почти тревожное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643182"/>
            <a:ext cx="67369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Где происходит действие? </a:t>
            </a:r>
          </a:p>
          <a:p>
            <a:r>
              <a:rPr lang="ru-RU" sz="4400" b="1" dirty="0" smtClean="0"/>
              <a:t>Как оно происходит?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8786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Когда происходит действие?</a:t>
            </a:r>
            <a:endParaRPr lang="ru-RU" sz="4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929198"/>
            <a:ext cx="86337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Сегодня. Но время как будто остановлено. </a:t>
            </a:r>
          </a:p>
          <a:p>
            <a:r>
              <a:rPr lang="ru-RU" sz="3600" dirty="0" smtClean="0"/>
              <a:t>Сегодня равно сейчас, в любое мгновение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Каким вы представляете себе лирического героя?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Он романтичен, одновременно реален, только опечален грустным взглядом на мир своей возлюбленной. Как счастлива может быть девушка, рядом с которой такой удивительный друг!</a:t>
            </a:r>
          </a:p>
          <a:p>
            <a:pPr marL="0" indent="0">
              <a:buNone/>
            </a:pPr>
            <a:r>
              <a:rPr lang="ru-RU" sz="2800" dirty="0" smtClean="0"/>
              <a:t>Он нежный, терпеливый, мудрый. Любимая для него – ребенок, нуждающийся в утешении и поддержке, поэтому нужна СКАЗКА… про ЖИРАФА… про черную деву…И он рассказывает, как будто рисует яркими красками плавный и величавый бег грациозного животного, по красоте сравнимого с мерцающей лунной дорожкой на широкой глади озера.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63579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Следующие вопросы запишем в тетрадь, оставляя место для ответов: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Определите виды рифм, назовите рифмующиеся слова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Приведите примеры звукописи.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Приведите примеры эмоционально окрашенной лексики.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организуется художественное пространство?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Для чего автор использует сложные языковые синтаксические конструкции?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Найдите ошибку в употреблении деепричастного оборота. Почему эта стихотворная строчка- одна из самых завораживающих в тексте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76899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Стихотворение </a:t>
            </a:r>
            <a:r>
              <a:rPr lang="ru-RU" sz="1800" dirty="0"/>
              <a:t>из цикла «</a:t>
            </a:r>
            <a:r>
              <a:rPr lang="ru-RU" sz="1800" b="1" dirty="0"/>
              <a:t>Капитаны</a:t>
            </a:r>
            <a:r>
              <a:rPr lang="ru-RU" sz="1800" dirty="0"/>
              <a:t>» (1909)</a:t>
            </a:r>
          </a:p>
          <a:p>
            <a:pPr marL="0" indent="0">
              <a:buNone/>
            </a:pPr>
            <a:r>
              <a:rPr lang="ru-RU" sz="1200" dirty="0"/>
              <a:t> </a:t>
            </a:r>
            <a:r>
              <a:rPr lang="ru-RU" sz="1600" dirty="0" smtClean="0"/>
              <a:t>На </a:t>
            </a:r>
            <a:r>
              <a:rPr lang="ru-RU" sz="1600" dirty="0"/>
              <a:t>полярных морях и на южных,</a:t>
            </a:r>
          </a:p>
          <a:p>
            <a:pPr marL="0" indent="0">
              <a:buNone/>
            </a:pPr>
            <a:r>
              <a:rPr lang="ru-RU" sz="1600" dirty="0"/>
              <a:t>По изгибам зеленых зыбей,</a:t>
            </a:r>
          </a:p>
          <a:p>
            <a:pPr marL="0" indent="0">
              <a:buNone/>
            </a:pPr>
            <a:r>
              <a:rPr lang="ru-RU" sz="1600" dirty="0"/>
              <a:t>Меж базальтовых скал и жемчужных</a:t>
            </a:r>
          </a:p>
          <a:p>
            <a:pPr marL="0" indent="0">
              <a:buNone/>
            </a:pPr>
            <a:r>
              <a:rPr lang="ru-RU" sz="1600" dirty="0"/>
              <a:t>Шелестят паруса кораблей.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Быстрокрылых ведут капитаны,</a:t>
            </a:r>
          </a:p>
          <a:p>
            <a:pPr marL="0" indent="0">
              <a:buNone/>
            </a:pPr>
            <a:r>
              <a:rPr lang="ru-RU" sz="1600" dirty="0"/>
              <a:t>Открыватели новых земель,</a:t>
            </a:r>
          </a:p>
          <a:p>
            <a:pPr marL="0" indent="0">
              <a:buNone/>
            </a:pPr>
            <a:r>
              <a:rPr lang="ru-RU" sz="1600" dirty="0"/>
              <a:t>Для кого не страшны ураганы,</a:t>
            </a:r>
          </a:p>
          <a:p>
            <a:pPr marL="0" indent="0">
              <a:buNone/>
            </a:pPr>
            <a:r>
              <a:rPr lang="ru-RU" sz="1600" dirty="0"/>
              <a:t>Кто изведал </a:t>
            </a:r>
            <a:r>
              <a:rPr lang="ru-RU" sz="1600" dirty="0" err="1"/>
              <a:t>мальстремы</a:t>
            </a:r>
            <a:r>
              <a:rPr lang="ru-RU" sz="1600" dirty="0"/>
              <a:t> и мель,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Чья не пылью затерянных хартий, </a:t>
            </a:r>
          </a:p>
          <a:p>
            <a:pPr marL="0" indent="0">
              <a:buNone/>
            </a:pPr>
            <a:r>
              <a:rPr lang="ru-RU" sz="1600" dirty="0"/>
              <a:t>Солью моря пропитана грудь,</a:t>
            </a:r>
          </a:p>
          <a:p>
            <a:pPr marL="0" indent="0">
              <a:buNone/>
            </a:pPr>
            <a:r>
              <a:rPr lang="ru-RU" sz="1600" dirty="0"/>
              <a:t>Кто иглой на разорванной карте</a:t>
            </a:r>
          </a:p>
          <a:p>
            <a:pPr marL="0" indent="0">
              <a:buNone/>
            </a:pPr>
            <a:r>
              <a:rPr lang="ru-RU" sz="1600" dirty="0"/>
              <a:t>Отмечает свой дерзостный путь.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И, взойдя на трепещущий мостик,</a:t>
            </a:r>
          </a:p>
          <a:p>
            <a:pPr marL="0" indent="0">
              <a:buNone/>
            </a:pPr>
            <a:r>
              <a:rPr lang="ru-RU" sz="1600" dirty="0"/>
              <a:t>Вспоминает покинутый порт,</a:t>
            </a:r>
          </a:p>
          <a:p>
            <a:pPr marL="0" indent="0">
              <a:buNone/>
            </a:pPr>
            <a:r>
              <a:rPr lang="ru-RU" sz="1600" dirty="0" err="1"/>
              <a:t>Отряхая</a:t>
            </a:r>
            <a:r>
              <a:rPr lang="ru-RU" sz="1600" dirty="0"/>
              <a:t> ударами трости</a:t>
            </a:r>
          </a:p>
          <a:p>
            <a:pPr marL="0" indent="0">
              <a:buNone/>
            </a:pPr>
            <a:r>
              <a:rPr lang="ru-RU" sz="1600" dirty="0"/>
              <a:t>Клочья пены с высоких ботфорт.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Или, бунт на борту обнаружив,</a:t>
            </a:r>
          </a:p>
          <a:p>
            <a:pPr marL="0" indent="0">
              <a:buNone/>
            </a:pPr>
            <a:r>
              <a:rPr lang="ru-RU" sz="1600" dirty="0"/>
              <a:t>Из-за пояса рвет пистолет,</a:t>
            </a:r>
          </a:p>
          <a:p>
            <a:pPr marL="0" indent="0">
              <a:buNone/>
            </a:pPr>
            <a:r>
              <a:rPr lang="ru-RU" sz="1600" dirty="0"/>
              <a:t>Так, что сыпется золото с кружев,</a:t>
            </a:r>
          </a:p>
          <a:p>
            <a:pPr marL="0" indent="0">
              <a:buNone/>
            </a:pPr>
            <a:r>
              <a:rPr lang="ru-RU" sz="1600" dirty="0"/>
              <a:t>С розоватых брабантских манжет.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Пусть безумствует море и хлещет,</a:t>
            </a:r>
          </a:p>
          <a:p>
            <a:pPr marL="0" indent="0">
              <a:buNone/>
            </a:pPr>
            <a:r>
              <a:rPr lang="ru-RU" sz="1600" dirty="0"/>
              <a:t>Гребни волн поднялись в небеса, -</a:t>
            </a:r>
          </a:p>
          <a:p>
            <a:pPr marL="0" indent="0">
              <a:buNone/>
            </a:pPr>
            <a:r>
              <a:rPr lang="ru-RU" sz="1600" dirty="0"/>
              <a:t>Ни один пред грозой не трепещет,</a:t>
            </a:r>
          </a:p>
          <a:p>
            <a:pPr marL="0" indent="0">
              <a:buNone/>
            </a:pPr>
            <a:r>
              <a:rPr lang="ru-RU" sz="1600" dirty="0"/>
              <a:t>Ни один не свернет паруса.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Разве трусам даны эти руки,</a:t>
            </a:r>
          </a:p>
          <a:p>
            <a:pPr marL="0" indent="0">
              <a:buNone/>
            </a:pPr>
            <a:r>
              <a:rPr lang="ru-RU" sz="1600" dirty="0"/>
              <a:t>Этот острый, уверенный взгляд,</a:t>
            </a:r>
          </a:p>
          <a:p>
            <a:pPr marL="0" indent="0">
              <a:buNone/>
            </a:pPr>
            <a:r>
              <a:rPr lang="ru-RU" sz="1600" dirty="0"/>
              <a:t>Что умеет на вражьи фелуки</a:t>
            </a:r>
          </a:p>
          <a:p>
            <a:pPr marL="0" indent="0">
              <a:buNone/>
            </a:pPr>
            <a:r>
              <a:rPr lang="ru-RU" sz="1600" dirty="0"/>
              <a:t>Неожиданно бросить фрегат.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Меткой пулей, острогой железной</a:t>
            </a:r>
          </a:p>
          <a:p>
            <a:pPr marL="0" indent="0">
              <a:buNone/>
            </a:pPr>
            <a:r>
              <a:rPr lang="ru-RU" sz="1600" dirty="0"/>
              <a:t>Настигать исполинских китов</a:t>
            </a:r>
          </a:p>
          <a:p>
            <a:pPr marL="0" indent="0">
              <a:buNone/>
            </a:pPr>
            <a:r>
              <a:rPr lang="ru-RU" sz="1600" dirty="0"/>
              <a:t>И приметить в ночи многозвездной</a:t>
            </a:r>
          </a:p>
          <a:p>
            <a:pPr marL="0" indent="0">
              <a:buNone/>
            </a:pPr>
            <a:r>
              <a:rPr lang="ru-RU" sz="1600" dirty="0"/>
              <a:t>Охранительный свет маяков?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5481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lgalubich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786190"/>
            <a:ext cx="6786610" cy="2677656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/>
              <a:t>Словарная работа:</a:t>
            </a:r>
            <a:endParaRPr lang="ru-RU" sz="2400" dirty="0" smtClean="0"/>
          </a:p>
          <a:p>
            <a:r>
              <a:rPr lang="ru-RU" sz="2400" dirty="0" err="1" smtClean="0"/>
              <a:t>Мальстремы</a:t>
            </a:r>
            <a:r>
              <a:rPr lang="ru-RU" sz="2400" dirty="0" smtClean="0"/>
              <a:t> – водовороты в Норвежском море.</a:t>
            </a:r>
          </a:p>
          <a:p>
            <a:r>
              <a:rPr lang="ru-RU" sz="2400" dirty="0" smtClean="0"/>
              <a:t>Фелука – небольшое палубное судно с треугольными парусами.</a:t>
            </a:r>
          </a:p>
          <a:p>
            <a:r>
              <a:rPr lang="ru-RU" sz="2400" dirty="0" smtClean="0"/>
              <a:t>Фрегат – военный корабль.</a:t>
            </a:r>
          </a:p>
          <a:p>
            <a:r>
              <a:rPr lang="ru-RU" sz="2400" dirty="0" smtClean="0"/>
              <a:t>Зыбь – волны на поверхности жидкости.</a:t>
            </a:r>
          </a:p>
          <a:p>
            <a:r>
              <a:rPr lang="ru-RU" sz="2400" dirty="0" smtClean="0"/>
              <a:t>Хартия – документ.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582726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образы возникают при чтении стихотворения?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8596" y="2214554"/>
            <a:ext cx="8229600" cy="4071966"/>
          </a:xfrm>
          <a:prstGeom prst="rect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Образы стихотворения неконкретны, обобщенны. Речь идет не о каких-то реальных людях, а 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героическом типе отважных мечтателей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упрямых и  сильных, не боящихся испытаний. Обобщенность достигается, во-первых описанием «разбросанного» по миру места действия.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500306"/>
            <a:ext cx="8229600" cy="2214578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стихотворение написал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поэт-акмеист.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Найдите яркие образы, предметы.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Поэт</a:t>
            </a:r>
            <a:r>
              <a:rPr lang="ru-RU" sz="2000" dirty="0"/>
              <a:t>, переводчик, критик, теоретик литературы, один из мэтров акмеизма. Он прожил очень яркую, но короткую жизнь. Он был обвинен в участии в контрреволюционном заговоре и расстрелян.</a:t>
            </a:r>
          </a:p>
          <a:p>
            <a:r>
              <a:rPr lang="ru-RU" sz="2000" dirty="0"/>
              <a:t>Гумилев родился и провел детство в Кронштадте, учился в Тифлисе и Царском Селе в гимназии, где директором был Ин. Анненский. Слушал лекции в Париже, путешествовал по странам Африки. В </a:t>
            </a:r>
            <a:r>
              <a:rPr lang="ru-RU" sz="2000" b="1" dirty="0"/>
              <a:t>1910</a:t>
            </a:r>
            <a:r>
              <a:rPr lang="ru-RU" sz="2000" dirty="0"/>
              <a:t> году женился на Анне Горенко (Ахматовой). Уйдя в </a:t>
            </a:r>
            <a:r>
              <a:rPr lang="ru-RU" sz="2000" b="1" dirty="0"/>
              <a:t>1914</a:t>
            </a:r>
            <a:r>
              <a:rPr lang="ru-RU" sz="2000" dirty="0"/>
              <a:t> году добровольцем на фронт, получил два Георгиевских креста за храбрость. </a:t>
            </a:r>
          </a:p>
        </p:txBody>
      </p:sp>
      <p:pic>
        <p:nvPicPr>
          <p:cNvPr id="1026" name="Picture 2" descr="C:\Users\olgalubich\Desktop\ТЕХНИКУМ 22декабря\ЛИТЕРАТУРА\СЕРЕБРЯНЫЙ ВЕК\Гумилев\88715531_1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5498529" cy="348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83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olgalubich\Desktop\485ddfd0d4d4d78cf48921bfbfa101c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olgalubich\Desktop\ТЕХНИКУМ 22декабря\ЛИТЕРАТУРА\СЕРЕБРЯНЫЙ ВЕК\Гумилев\www_pcwalls_ru_10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42918"/>
            <a:ext cx="6215106" cy="5632311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              </a:t>
            </a:r>
            <a:r>
              <a:rPr lang="ru-RU" sz="2400" dirty="0" smtClean="0"/>
              <a:t>«</a:t>
            </a:r>
            <a:r>
              <a:rPr lang="ru-RU" sz="2400" b="1" dirty="0" smtClean="0"/>
              <a:t>Шестое чувство</a:t>
            </a:r>
            <a:r>
              <a:rPr lang="ru-RU" sz="2400" dirty="0" smtClean="0"/>
              <a:t>».</a:t>
            </a:r>
          </a:p>
          <a:p>
            <a:r>
              <a:rPr lang="ru-RU" sz="2400" b="1" dirty="0" smtClean="0"/>
              <a:t>Прекрасно в нас влюбленное вино</a:t>
            </a:r>
          </a:p>
          <a:p>
            <a:r>
              <a:rPr lang="ru-RU" sz="2400" b="1" dirty="0" smtClean="0"/>
              <a:t>И добрый хлеб, что в печь для нас садится,</a:t>
            </a:r>
          </a:p>
          <a:p>
            <a:r>
              <a:rPr lang="ru-RU" sz="2400" b="1" dirty="0" smtClean="0"/>
              <a:t>И женщина, которою дано,</a:t>
            </a:r>
          </a:p>
          <a:p>
            <a:r>
              <a:rPr lang="ru-RU" sz="2400" b="1" dirty="0" smtClean="0"/>
              <a:t>Сперва измучившись, нам насладиться.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Но что нам делать с </a:t>
            </a:r>
            <a:r>
              <a:rPr lang="ru-RU" sz="2400" b="1" dirty="0" err="1" smtClean="0"/>
              <a:t>розовой</a:t>
            </a:r>
            <a:r>
              <a:rPr lang="ru-RU" sz="2400" b="1" dirty="0" smtClean="0"/>
              <a:t> зарей</a:t>
            </a:r>
          </a:p>
          <a:p>
            <a:r>
              <a:rPr lang="ru-RU" sz="2400" b="1" dirty="0" smtClean="0"/>
              <a:t>Над холодеющими небесами,</a:t>
            </a:r>
          </a:p>
          <a:p>
            <a:r>
              <a:rPr lang="ru-RU" sz="2400" b="1" dirty="0" smtClean="0"/>
              <a:t>Где тишина и неземной покой,</a:t>
            </a:r>
          </a:p>
          <a:p>
            <a:r>
              <a:rPr lang="ru-RU" sz="2400" b="1" dirty="0" smtClean="0"/>
              <a:t>Что делать нам с бессмертными стихами?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Ни съесть, ни выпить, ни поцеловать -</a:t>
            </a:r>
          </a:p>
          <a:p>
            <a:r>
              <a:rPr lang="ru-RU" sz="2400" b="1" dirty="0" smtClean="0"/>
              <a:t>Мгновение бежит неудержимо,</a:t>
            </a:r>
          </a:p>
          <a:p>
            <a:r>
              <a:rPr lang="ru-RU" sz="2400" b="1" dirty="0" smtClean="0"/>
              <a:t>И мы ломаем руки, но опять</a:t>
            </a:r>
          </a:p>
          <a:p>
            <a:r>
              <a:rPr lang="ru-RU" sz="2400" b="1" dirty="0" smtClean="0"/>
              <a:t>Осуждены идти все мимо, мимо.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мальчик, игры позабыв свои,</a:t>
            </a:r>
          </a:p>
          <a:p>
            <a:r>
              <a:rPr lang="ru-RU" sz="2800" b="1" dirty="0" smtClean="0"/>
              <a:t>Следит порой за девичьим купаньем,</a:t>
            </a:r>
          </a:p>
          <a:p>
            <a:r>
              <a:rPr lang="ru-RU" sz="2800" b="1" dirty="0" smtClean="0"/>
              <a:t>И, ничего не зная о любви,</a:t>
            </a:r>
          </a:p>
          <a:p>
            <a:r>
              <a:rPr lang="ru-RU" sz="2800" b="1" dirty="0" smtClean="0"/>
              <a:t>Все ж мучится таинственным желаньем,</a:t>
            </a:r>
          </a:p>
          <a:p>
            <a:r>
              <a:rPr lang="ru-RU" sz="2800" b="1" dirty="0" smtClean="0"/>
              <a:t> </a:t>
            </a:r>
          </a:p>
          <a:p>
            <a:r>
              <a:rPr lang="ru-RU" sz="2800" b="1" dirty="0" smtClean="0"/>
              <a:t>Как некогда в разросшихся хвощах</a:t>
            </a:r>
          </a:p>
          <a:p>
            <a:r>
              <a:rPr lang="ru-RU" sz="2800" b="1" dirty="0" smtClean="0"/>
              <a:t>Ревела от сознания бессилья</a:t>
            </a:r>
          </a:p>
          <a:p>
            <a:r>
              <a:rPr lang="ru-RU" sz="2800" b="1" dirty="0" smtClean="0"/>
              <a:t>Тварь скользкая, </a:t>
            </a:r>
            <a:r>
              <a:rPr lang="ru-RU" sz="2800" b="1" dirty="0" err="1" smtClean="0"/>
              <a:t>почуя</a:t>
            </a:r>
            <a:r>
              <a:rPr lang="ru-RU" sz="2800" b="1" dirty="0" smtClean="0"/>
              <a:t> на плечах</a:t>
            </a:r>
          </a:p>
          <a:p>
            <a:r>
              <a:rPr lang="ru-RU" sz="2800" b="1" dirty="0" smtClean="0"/>
              <a:t>Еще не появившиеся крылья,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olgalubich\Desktop\картинки\74882032_0932f3079416ccc99d05be6dc5aee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4572016" cy="457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4000504"/>
            <a:ext cx="6429388" cy="1815882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800" b="1" dirty="0" smtClean="0"/>
              <a:t>Так, век за веком - скоро ли, Господь? -</a:t>
            </a:r>
          </a:p>
          <a:p>
            <a:r>
              <a:rPr lang="ru-RU" sz="2800" b="1" dirty="0" smtClean="0"/>
              <a:t>Под скальпелем природы и искусства,</a:t>
            </a:r>
          </a:p>
          <a:p>
            <a:r>
              <a:rPr lang="ru-RU" sz="2800" b="1" dirty="0" smtClean="0"/>
              <a:t>Кричит наш дух, изнемогает плоть,</a:t>
            </a:r>
          </a:p>
          <a:p>
            <a:r>
              <a:rPr lang="ru-RU" sz="2800" b="1" dirty="0" smtClean="0"/>
              <a:t>Рождая орган для шестого чувства.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Почему это стихотворение стало символом творческого поиска всего Серебряного века?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В </a:t>
            </a:r>
            <a:r>
              <a:rPr lang="ru-RU" sz="11200" dirty="0"/>
              <a:t>нем </a:t>
            </a:r>
            <a:r>
              <a:rPr lang="ru-RU" sz="11200" dirty="0" smtClean="0"/>
              <a:t>отразились </a:t>
            </a:r>
            <a:r>
              <a:rPr lang="ru-RU" sz="11200" dirty="0"/>
              <a:t>настроения современников Гумилева, </a:t>
            </a:r>
            <a:r>
              <a:rPr lang="ru-RU" sz="11200" b="1" dirty="0"/>
              <a:t>надежды на прорыв человека в неизведанное.</a:t>
            </a:r>
            <a:r>
              <a:rPr lang="ru-RU" sz="11200" dirty="0"/>
              <a:t> Лирическое «мы» объединяет людей в этих надеждах. Привычные ценности — «влюбленное вино», женщина — прекрасны. Но есть то, что нельзя «ни съесть, ни выпить, ни поцеловать», что нельзя удержать и ощутить до конца: «розовая заря над холодеющими небесами», «бессмертные стихи». </a:t>
            </a:r>
            <a:r>
              <a:rPr lang="ru-RU" sz="11200" b="1" dirty="0"/>
              <a:t>Для этого нужен какой-то другой орган, какое-то «шестое чувство»</a:t>
            </a:r>
            <a:r>
              <a:rPr lang="ru-RU" sz="11200" dirty="0"/>
              <a:t>. И если не природа, то искусство призвано дать изнемогающей плоти человека, его духу возможность, пусть пройдя через муки, почувствовать </a:t>
            </a:r>
            <a:r>
              <a:rPr lang="ru-RU" sz="11200" dirty="0" smtClean="0"/>
              <a:t>запредельное.</a:t>
            </a:r>
            <a:endParaRPr lang="ru-RU" sz="1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35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eacher\Desktop\ОЛЕЧКА\ТЕХНИКУМ\ЛИТЕРАТУРА\СЕРЕБРЯНЫЙ ВЕК\заблудившийся трамва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525"/>
            <a:ext cx="4762500" cy="684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286544" cy="6858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ru-RU" sz="2700" b="1" dirty="0" smtClean="0"/>
              <a:t>«Заблудившийся трамвай»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Шел я по улице незнакомой</a:t>
            </a:r>
            <a:br>
              <a:rPr lang="ru-RU" sz="2700" b="1" dirty="0" smtClean="0"/>
            </a:br>
            <a:r>
              <a:rPr lang="ru-RU" sz="2700" b="1" dirty="0" smtClean="0"/>
              <a:t>И вдруг услышал вороний грай,</a:t>
            </a:r>
            <a:br>
              <a:rPr lang="ru-RU" sz="2700" b="1" dirty="0" smtClean="0"/>
            </a:br>
            <a:r>
              <a:rPr lang="ru-RU" sz="2700" b="1" dirty="0" smtClean="0"/>
              <a:t>И звоны лютни, и дальние громы, —</a:t>
            </a:r>
            <a:br>
              <a:rPr lang="ru-RU" sz="2700" b="1" dirty="0" smtClean="0"/>
            </a:br>
            <a:r>
              <a:rPr lang="ru-RU" sz="2700" b="1" dirty="0" smtClean="0"/>
              <a:t>Передо мною летел трамвай.</a:t>
            </a:r>
            <a:br>
              <a:rPr lang="ru-RU" sz="2700" b="1" dirty="0" smtClean="0"/>
            </a:br>
            <a:r>
              <a:rPr lang="ru-RU" sz="2700" b="1" dirty="0" smtClean="0"/>
              <a:t> </a:t>
            </a:r>
            <a:br>
              <a:rPr lang="ru-RU" sz="2700" b="1" dirty="0" smtClean="0"/>
            </a:br>
            <a:r>
              <a:rPr lang="ru-RU" sz="2700" b="1" dirty="0" smtClean="0"/>
              <a:t>Как я вскочил на его подножку,</a:t>
            </a:r>
            <a:br>
              <a:rPr lang="ru-RU" sz="2700" b="1" dirty="0" smtClean="0"/>
            </a:br>
            <a:r>
              <a:rPr lang="ru-RU" sz="2700" b="1" dirty="0" smtClean="0"/>
              <a:t>Было загадкою для меня,</a:t>
            </a:r>
            <a:br>
              <a:rPr lang="ru-RU" sz="2700" b="1" dirty="0" smtClean="0"/>
            </a:br>
            <a:r>
              <a:rPr lang="ru-RU" sz="2700" b="1" dirty="0" smtClean="0"/>
              <a:t>В воздухе огненную дорожку</a:t>
            </a:r>
            <a:br>
              <a:rPr lang="ru-RU" sz="2700" b="1" dirty="0" smtClean="0"/>
            </a:br>
            <a:r>
              <a:rPr lang="ru-RU" sz="2700" b="1" dirty="0" smtClean="0"/>
              <a:t>Он оставлял и при свете дня.</a:t>
            </a:r>
            <a:br>
              <a:rPr lang="ru-RU" sz="2700" b="1" dirty="0" smtClean="0"/>
            </a:br>
            <a:r>
              <a:rPr lang="ru-RU" sz="2700" b="1" dirty="0" smtClean="0"/>
              <a:t> </a:t>
            </a:r>
            <a:br>
              <a:rPr lang="ru-RU" sz="2700" b="1" dirty="0" smtClean="0"/>
            </a:br>
            <a:r>
              <a:rPr lang="ru-RU" sz="2700" b="1" dirty="0" smtClean="0"/>
              <a:t>Мчался он бурей темной, крылатой,</a:t>
            </a:r>
            <a:br>
              <a:rPr lang="ru-RU" sz="2700" b="1" dirty="0" smtClean="0"/>
            </a:br>
            <a:r>
              <a:rPr lang="ru-RU" sz="2700" b="1" dirty="0" smtClean="0"/>
              <a:t>Он заблудился в бездне времен...</a:t>
            </a:r>
            <a:br>
              <a:rPr lang="ru-RU" sz="2700" b="1" dirty="0" smtClean="0"/>
            </a:br>
            <a:r>
              <a:rPr lang="ru-RU" sz="2700" b="1" dirty="0" smtClean="0"/>
              <a:t>Остановите, вагоновожатый,</a:t>
            </a:r>
            <a:br>
              <a:rPr lang="ru-RU" sz="2700" b="1" dirty="0" smtClean="0"/>
            </a:br>
            <a:r>
              <a:rPr lang="ru-RU" sz="2700" b="1" dirty="0" smtClean="0"/>
              <a:t>Остановите сейчас вагон.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galubich\Desktop\ТЕХНИКУМ 22декабря\ЛИТЕРАТУРА\СЕРЕБРЯНЫЙ ВЕК\Гумилев\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143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000636"/>
            <a:ext cx="5357850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Поздно. Уж мы обогнули стену,</a:t>
            </a:r>
          </a:p>
          <a:p>
            <a:r>
              <a:rPr lang="ru-RU" sz="2400" dirty="0" smtClean="0"/>
              <a:t>Мы проскочили сквозь рощу пальм,</a:t>
            </a:r>
          </a:p>
          <a:p>
            <a:r>
              <a:rPr lang="ru-RU" sz="2400" dirty="0" smtClean="0"/>
              <a:t>Через Неву, через Нил и Сену</a:t>
            </a:r>
          </a:p>
          <a:p>
            <a:r>
              <a:rPr lang="ru-RU" sz="2400" dirty="0" smtClean="0"/>
              <a:t>Мы прогремели по трем мостам.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olgalubich\Desktop\dvorec.jpg"/>
          <p:cNvPicPr>
            <a:picLocks noChangeAspect="1" noChangeArrowheads="1"/>
          </p:cNvPicPr>
          <p:nvPr/>
        </p:nvPicPr>
        <p:blipFill>
          <a:blip r:embed="rId2"/>
          <a:srcRect r="10490"/>
          <a:stretch>
            <a:fillRect/>
          </a:stretch>
        </p:blipFill>
        <p:spPr bwMode="auto">
          <a:xfrm>
            <a:off x="0" y="0"/>
            <a:ext cx="9144000" cy="68640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485776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И, промелькнув у оконной рамы,</a:t>
            </a:r>
          </a:p>
          <a:p>
            <a:r>
              <a:rPr lang="ru-RU" sz="2400" b="1" dirty="0" smtClean="0"/>
              <a:t>Бросил нам вслед пытливый взгляд</a:t>
            </a:r>
          </a:p>
          <a:p>
            <a:r>
              <a:rPr lang="ru-RU" sz="2400" b="1" dirty="0" smtClean="0"/>
              <a:t>Нищий старик, — конечно, тот самый,</a:t>
            </a:r>
          </a:p>
          <a:p>
            <a:r>
              <a:rPr lang="ru-RU" sz="2400" b="1" dirty="0" smtClean="0"/>
              <a:t>Что умер в Бейруте год назад.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olgalubich\Desktop\ТЕХНИКУМ 22декабря\ЛИТЕРАТУРА\СЕРЕБРЯНЫЙ ВЕК\Гумилев\ind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2151"/>
            <a:ext cx="9253534" cy="6940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3929066"/>
            <a:ext cx="5214974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/>
              <a:t>Где я? Так томно и так тревожно</a:t>
            </a:r>
          </a:p>
          <a:p>
            <a:r>
              <a:rPr lang="ru-RU" sz="2400" b="1" dirty="0" smtClean="0"/>
              <a:t>Сердце мое стучит в ответ:</a:t>
            </a:r>
          </a:p>
          <a:p>
            <a:r>
              <a:rPr lang="ru-RU" sz="2400" b="1" dirty="0" smtClean="0"/>
              <a:t>«Видишь вокзал, на котором можно</a:t>
            </a:r>
          </a:p>
          <a:p>
            <a:r>
              <a:rPr lang="ru-RU" sz="2400" b="1" dirty="0" smtClean="0"/>
              <a:t>В Индию Духа купить билет?»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galubich\Desktop\desktopwallpapers_org_ua-9480.jpg"/>
          <p:cNvPicPr>
            <a:picLocks noChangeAspect="1" noChangeArrowheads="1"/>
          </p:cNvPicPr>
          <p:nvPr/>
        </p:nvPicPr>
        <p:blipFill>
          <a:blip r:embed="rId2" cstate="email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6643702" cy="4286280"/>
          </a:xfrm>
          <a:solidFill>
            <a:schemeClr val="accent6">
              <a:lumMod val="20000"/>
              <a:lumOff val="80000"/>
              <a:alpha val="68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 algn="l"/>
            <a:r>
              <a:rPr lang="ru-RU" sz="2800" dirty="0" smtClean="0"/>
              <a:t>Вывеска... кровью налитые буквы</a:t>
            </a:r>
            <a:br>
              <a:rPr lang="ru-RU" sz="2800" dirty="0" smtClean="0"/>
            </a:br>
            <a:r>
              <a:rPr lang="ru-RU" sz="2800" dirty="0" smtClean="0"/>
              <a:t>Гласят: «Зеленная», — знаю, тут</a:t>
            </a:r>
            <a:br>
              <a:rPr lang="ru-RU" sz="2800" dirty="0" smtClean="0"/>
            </a:br>
            <a:r>
              <a:rPr lang="ru-RU" sz="2800" dirty="0" smtClean="0"/>
              <a:t>Вместо капусты и вместо брюквы</a:t>
            </a:r>
            <a:br>
              <a:rPr lang="ru-RU" sz="2800" dirty="0" smtClean="0"/>
            </a:br>
            <a:r>
              <a:rPr lang="ru-RU" sz="2800" dirty="0" smtClean="0"/>
              <a:t>Мертвые головы продают.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В красной рубашке, с лицом как вымя,</a:t>
            </a:r>
            <a:br>
              <a:rPr lang="ru-RU" sz="2800" dirty="0" smtClean="0"/>
            </a:br>
            <a:r>
              <a:rPr lang="ru-RU" sz="2800" dirty="0" smtClean="0"/>
              <a:t>Голову срезал палач и мне,</a:t>
            </a:r>
            <a:br>
              <a:rPr lang="ru-RU" sz="2800" dirty="0" smtClean="0"/>
            </a:br>
            <a:r>
              <a:rPr lang="ru-RU" sz="2800" dirty="0" smtClean="0"/>
              <a:t>Она лежала вместе с другими</a:t>
            </a:r>
            <a:br>
              <a:rPr lang="ru-RU" sz="2800" dirty="0" smtClean="0"/>
            </a:br>
            <a:r>
              <a:rPr lang="ru-RU" sz="2800" dirty="0" smtClean="0"/>
              <a:t>Здесь, в ящике скользком, на самом дне.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/>
              <a:t>Сборники стихотворений </a:t>
            </a:r>
          </a:p>
          <a:p>
            <a:r>
              <a:rPr lang="ru-RU" b="1" dirty="0" smtClean="0"/>
              <a:t>«Путь конквистадоров» (1905) </a:t>
            </a:r>
          </a:p>
          <a:p>
            <a:r>
              <a:rPr lang="ru-RU" b="1" dirty="0" smtClean="0"/>
              <a:t>«Романтические цветы» (1908) </a:t>
            </a:r>
          </a:p>
          <a:p>
            <a:r>
              <a:rPr lang="ru-RU" b="1" dirty="0" smtClean="0"/>
              <a:t>«Жемчуга» (1910)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«Костёр» (1918)</a:t>
            </a:r>
          </a:p>
          <a:p>
            <a:r>
              <a:rPr lang="ru-RU" b="1" dirty="0" smtClean="0"/>
              <a:t>«Огненный столб» (1921)</a:t>
            </a:r>
          </a:p>
          <a:p>
            <a:pPr>
              <a:buNone/>
            </a:pPr>
            <a:r>
              <a:rPr lang="ru-RU" sz="3600" b="1" dirty="0" smtClean="0"/>
              <a:t>Черты поэтического мира Гумилева</a:t>
            </a:r>
            <a:r>
              <a:rPr lang="ru-RU" sz="3600" dirty="0" smtClean="0"/>
              <a:t>: </a:t>
            </a:r>
          </a:p>
          <a:p>
            <a:pPr lvl="0"/>
            <a:r>
              <a:rPr lang="ru-RU" dirty="0" smtClean="0"/>
              <a:t>подчеркнутая отчужденность от пошлой современности, </a:t>
            </a:r>
          </a:p>
          <a:p>
            <a:pPr lvl="0"/>
            <a:r>
              <a:rPr lang="ru-RU" dirty="0" smtClean="0"/>
              <a:t>влечение к романтической экзотике, </a:t>
            </a:r>
          </a:p>
          <a:p>
            <a:pPr lvl="0"/>
            <a:r>
              <a:rPr lang="ru-RU" dirty="0" smtClean="0"/>
              <a:t>яркая декоративность, </a:t>
            </a:r>
          </a:p>
          <a:p>
            <a:pPr lvl="0"/>
            <a:r>
              <a:rPr lang="ru-RU" dirty="0" smtClean="0"/>
              <a:t>напряженный и звучный стих.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olgalubich\Desktop\3145663ec4187f7505ebe51629f934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214422"/>
            <a:ext cx="5214974" cy="1815882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800" b="1" dirty="0" smtClean="0"/>
              <a:t>А в переулке забор дощатый,</a:t>
            </a:r>
            <a:br>
              <a:rPr lang="ru-RU" sz="2800" b="1" dirty="0" smtClean="0"/>
            </a:br>
            <a:r>
              <a:rPr lang="ru-RU" sz="2800" b="1" dirty="0" smtClean="0"/>
              <a:t>Дом в три окна и серый газон...</a:t>
            </a:r>
            <a:br>
              <a:rPr lang="ru-RU" sz="2800" b="1" dirty="0" smtClean="0"/>
            </a:br>
            <a:r>
              <a:rPr lang="ru-RU" sz="2800" b="1" dirty="0" smtClean="0"/>
              <a:t>Остановите, вагоновожатый,</a:t>
            </a:r>
            <a:br>
              <a:rPr lang="ru-RU" sz="2800" b="1" dirty="0" smtClean="0"/>
            </a:br>
            <a:r>
              <a:rPr lang="ru-RU" sz="2800" b="1" dirty="0" smtClean="0"/>
              <a:t>Остановите сейчас вагон.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357562"/>
            <a:ext cx="5643602" cy="1815882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Машенька, ты здесь жила и пела,</a:t>
            </a:r>
            <a:br>
              <a:rPr lang="ru-RU" sz="2800" b="1" dirty="0" smtClean="0"/>
            </a:br>
            <a:r>
              <a:rPr lang="ru-RU" sz="2800" b="1" dirty="0" smtClean="0"/>
              <a:t>Мне, жениху, ковер ткала,</a:t>
            </a:r>
            <a:br>
              <a:rPr lang="ru-RU" sz="2800" b="1" dirty="0" smtClean="0"/>
            </a:br>
            <a:r>
              <a:rPr lang="ru-RU" sz="2800" b="1" dirty="0" smtClean="0"/>
              <a:t>Где же теперь твой голос и тело,</a:t>
            </a:r>
            <a:br>
              <a:rPr lang="ru-RU" sz="2800" b="1" dirty="0" smtClean="0"/>
            </a:br>
            <a:r>
              <a:rPr lang="ru-RU" sz="2800" b="1" dirty="0" smtClean="0"/>
              <a:t>Может ли быть, что ты умерла?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Как ты стонала в своей светлице,</a:t>
            </a:r>
            <a:br>
              <a:rPr lang="ru-RU" sz="2800" dirty="0" smtClean="0"/>
            </a:br>
            <a:r>
              <a:rPr lang="ru-RU" sz="2800" dirty="0" smtClean="0"/>
              <a:t>Я же с напудренною косой</a:t>
            </a:r>
            <a:br>
              <a:rPr lang="ru-RU" sz="2800" dirty="0" smtClean="0"/>
            </a:br>
            <a:r>
              <a:rPr lang="ru-RU" sz="2800" dirty="0" smtClean="0"/>
              <a:t>Шел представляться Императрице</a:t>
            </a:r>
            <a:br>
              <a:rPr lang="ru-RU" sz="2800" dirty="0" smtClean="0"/>
            </a:br>
            <a:r>
              <a:rPr lang="ru-RU" sz="2800" dirty="0" smtClean="0"/>
              <a:t>И не увиделся вновь с тобой.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Понял теперь я: наша свобода —</a:t>
            </a:r>
            <a:br>
              <a:rPr lang="ru-RU" sz="2800" dirty="0" smtClean="0"/>
            </a:br>
            <a:r>
              <a:rPr lang="ru-RU" sz="2800" dirty="0" smtClean="0"/>
              <a:t>Только оттуда бьющий свет,</a:t>
            </a:r>
            <a:br>
              <a:rPr lang="ru-RU" sz="2800" dirty="0" smtClean="0"/>
            </a:br>
            <a:r>
              <a:rPr lang="ru-RU" sz="2800" dirty="0" smtClean="0"/>
              <a:t>Люди и тени стоят у входа</a:t>
            </a:r>
            <a:br>
              <a:rPr lang="ru-RU" sz="2800" dirty="0" smtClean="0"/>
            </a:br>
            <a:r>
              <a:rPr lang="ru-RU" sz="2800" dirty="0" smtClean="0"/>
              <a:t>В зоологический сад планет.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2" descr="http://bibliotekar.ru/k88-Argunov_Ivan/7.files/image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5897" y="857232"/>
            <a:ext cx="401810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galubich\Desktop\IMG_7779-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5286412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/>
              <a:t>И сразу ветер знакомый и сладкий,</a:t>
            </a:r>
            <a:br>
              <a:rPr lang="ru-RU" sz="2400" b="1" dirty="0" smtClean="0"/>
            </a:br>
            <a:r>
              <a:rPr lang="ru-RU" sz="2400" b="1" dirty="0" smtClean="0"/>
              <a:t>И за мостом летит на меня</a:t>
            </a:r>
            <a:br>
              <a:rPr lang="ru-RU" sz="2400" b="1" dirty="0" smtClean="0"/>
            </a:br>
            <a:r>
              <a:rPr lang="ru-RU" sz="2400" b="1" dirty="0" smtClean="0"/>
              <a:t>Всадника длань в железной перчатке</a:t>
            </a:r>
            <a:br>
              <a:rPr lang="ru-RU" sz="2400" b="1" dirty="0" smtClean="0"/>
            </a:br>
            <a:r>
              <a:rPr lang="ru-RU" sz="2400" b="1" dirty="0" smtClean="0"/>
              <a:t>И два копыта его коня.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lubich\Desktop\ТЕХНИКУМ 22декабря\ЛИТЕРАТУРА\СЕРЕБРЯНЫЙ ВЕК\Гумилев\49374.jpg"/>
          <p:cNvPicPr>
            <a:picLocks noChangeAspect="1" noChangeArrowheads="1"/>
          </p:cNvPicPr>
          <p:nvPr/>
        </p:nvPicPr>
        <p:blipFill>
          <a:blip r:embed="rId2" cstate="email"/>
          <a:srcRect r="1114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072074"/>
            <a:ext cx="4572000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r>
              <a:rPr lang="ru-RU" sz="2400" b="1" dirty="0" smtClean="0"/>
              <a:t>Верной твердынею православья</a:t>
            </a:r>
            <a:br>
              <a:rPr lang="ru-RU" sz="2400" b="1" dirty="0" smtClean="0"/>
            </a:br>
            <a:r>
              <a:rPr lang="ru-RU" sz="2400" b="1" dirty="0" smtClean="0"/>
              <a:t>Врезан </a:t>
            </a:r>
            <a:r>
              <a:rPr lang="ru-RU" sz="2400" b="1" dirty="0" err="1" smtClean="0"/>
              <a:t>Исакий</a:t>
            </a:r>
            <a:r>
              <a:rPr lang="ru-RU" sz="2400" b="1" dirty="0" smtClean="0"/>
              <a:t> в вышине,</a:t>
            </a:r>
            <a:br>
              <a:rPr lang="ru-RU" sz="2400" b="1" dirty="0" smtClean="0"/>
            </a:br>
            <a:r>
              <a:rPr lang="ru-RU" sz="2400" b="1" dirty="0" smtClean="0"/>
              <a:t>Там отслужу молебен о здравье</a:t>
            </a:r>
            <a:br>
              <a:rPr lang="ru-RU" sz="2400" b="1" dirty="0" smtClean="0"/>
            </a:br>
            <a:r>
              <a:rPr lang="ru-RU" sz="2400" b="1" dirty="0" smtClean="0"/>
              <a:t>Машеньки и панихиду по мне.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357430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И всё ж навеки сердце угрюмо,</a:t>
            </a:r>
            <a:br>
              <a:rPr lang="ru-RU" sz="3200" dirty="0" smtClean="0"/>
            </a:br>
            <a:r>
              <a:rPr lang="ru-RU" sz="3200" dirty="0" smtClean="0"/>
              <a:t>И трудно дышать, и больно жить...</a:t>
            </a:r>
            <a:br>
              <a:rPr lang="ru-RU" sz="3200" dirty="0" smtClean="0"/>
            </a:br>
            <a:r>
              <a:rPr lang="ru-RU" sz="3200" dirty="0" smtClean="0"/>
              <a:t>Машенька, я никогда не думал,</a:t>
            </a:r>
            <a:br>
              <a:rPr lang="ru-RU" sz="3200" dirty="0" smtClean="0"/>
            </a:br>
            <a:r>
              <a:rPr lang="ru-RU" sz="3200" dirty="0" smtClean="0"/>
              <a:t>Что можно так любить и грустить.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В этом стихотворении можно выделить </a:t>
            </a:r>
            <a:r>
              <a:rPr lang="ru-RU" sz="3400" b="1" dirty="0" smtClean="0"/>
              <a:t>три основных плана</a:t>
            </a:r>
            <a:r>
              <a:rPr lang="ru-RU" sz="3400" dirty="0" smtClean="0"/>
              <a:t>. </a:t>
            </a:r>
          </a:p>
          <a:p>
            <a:pPr marL="0" indent="0">
              <a:buNone/>
            </a:pPr>
            <a:r>
              <a:rPr lang="ru-RU" sz="3400" b="1" dirty="0" smtClean="0"/>
              <a:t>Первый из них</a:t>
            </a:r>
            <a:r>
              <a:rPr lang="ru-RU" sz="3400" dirty="0" smtClean="0"/>
              <a:t> — рассказ о реальном трамвае, который проделывает свой необычный путь. Безостановочно мчатся вагоны по рельсам. Реальность сменяется </a:t>
            </a:r>
            <a:r>
              <a:rPr lang="ru-RU" sz="3400" b="1" dirty="0" smtClean="0"/>
              <a:t>фантастикой</a:t>
            </a:r>
            <a:r>
              <a:rPr lang="ru-RU" sz="3400" dirty="0" smtClean="0"/>
              <a:t>. Необычно уже то, что трамвай «заблудился». Символика его «блуждания» проясняется, когда мы постигаем второй план стихотворения. Это поэтическая исповедь лирического героя о самом себе, дань его во многом совпадает </a:t>
            </a:r>
            <a:r>
              <a:rPr lang="ru-RU" sz="3400" b="1" dirty="0" smtClean="0"/>
              <a:t>с </a:t>
            </a:r>
            <a:r>
              <a:rPr lang="ru-RU" sz="3400" dirty="0" smtClean="0"/>
              <a:t>биографией автора (экспедиции к Нилу, поездки в Париж). </a:t>
            </a:r>
          </a:p>
          <a:p>
            <a:pPr marL="0" indent="0">
              <a:buNone/>
            </a:pPr>
            <a:r>
              <a:rPr lang="ru-RU" sz="3400" dirty="0" smtClean="0"/>
              <a:t>Оба намеченных плана сближаются. В своих духовных исканиях и в своей семейной жизни поэт заблудился так же, как и его трамвай, на подножку которого он вскакивает.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Третий план</a:t>
            </a:r>
            <a:r>
              <a:rPr lang="ru-RU" dirty="0" smtClean="0"/>
              <a:t> стихотворения носит философски-обобщенный характер. Жизнь предстает то в буднях («А </a:t>
            </a:r>
            <a:r>
              <a:rPr lang="ru-RU" b="1" dirty="0" smtClean="0"/>
              <a:t>в </a:t>
            </a:r>
            <a:r>
              <a:rPr lang="ru-RU" dirty="0" smtClean="0"/>
              <a:t>переулке забор дощатый...»), то праздничном сиянии («Мы проскочили сквозь рощу пальм...»), то она выглядит прекрасной, то безобразной, то идет по прямым рельсам, то вращается по кругу и возвращается к своей исходной точке (вновь появляется покинутый ранее Петербург с образами </a:t>
            </a:r>
            <a:r>
              <a:rPr lang="ru-RU" dirty="0" err="1" smtClean="0"/>
              <a:t>Исаакия</a:t>
            </a:r>
            <a:r>
              <a:rPr lang="ru-RU" dirty="0" smtClean="0"/>
              <a:t> и Медного всадника). В  жизнь важным достоянием входит культурное прошлое, и вот в тексте стихотворения появляется Машенька, то есть Маша Миронова, и императрица из пушкинской «Капитанской дочки».</a:t>
            </a:r>
          </a:p>
          <a:p>
            <a:pPr marL="0" indent="0">
              <a:buNone/>
            </a:pPr>
            <a:r>
              <a:rPr lang="ru-RU" sz="3600" b="1" dirty="0" smtClean="0"/>
              <a:t>Все три плана этого стихотворного шедевра удивительно переплетены в единое целое, делая произведение исключительно богатым по содержанию, напряженным по мысли и художественно совершенным по форме.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olgalubich\Desktop\ТЕХНИКУМ 22декабря\ЛИТЕРАТУРА\СЕРЕБРЯНЫЙ ВЕК\Гумилев\untitled.png"/>
          <p:cNvPicPr>
            <a:picLocks noChangeAspect="1" noChangeArrowheads="1"/>
          </p:cNvPicPr>
          <p:nvPr/>
        </p:nvPicPr>
        <p:blipFill>
          <a:blip r:embed="rId2"/>
          <a:srcRect l="11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olgalubich\Desktop\ТЕХНИКУМ 22декабря\ЛИТЕРАТУРА\СЕРЕБРЯНЫЙ ВЕК\Гумилев\1501101720461.jpg"/>
          <p:cNvPicPr>
            <a:picLocks noChangeAspect="1" noChangeArrowheads="1"/>
          </p:cNvPicPr>
          <p:nvPr/>
        </p:nvPicPr>
        <p:blipFill>
          <a:blip r:embed="rId2"/>
          <a:srcRect r="488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lubich\Desktop\ТЕХНИКУМ 22декабря\ЛИТЕРАТУРА\СЕРЕБРЯНЫЙ ВЕК\Гумилев\трамв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78" y="0"/>
            <a:ext cx="91745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chemeClr val="accent6">
              <a:lumMod val="20000"/>
              <a:lumOff val="80000"/>
              <a:alpha val="31000"/>
            </a:schemeClr>
          </a:solidFill>
          <a:effectLst>
            <a:softEdge rad="63500"/>
          </a:effectLst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Вместе с Городецким он стал основателем </a:t>
            </a:r>
            <a:r>
              <a:rPr lang="ru-RU" b="1" dirty="0" smtClean="0"/>
              <a:t>акмеизма</a:t>
            </a:r>
            <a:r>
              <a:rPr lang="ru-RU" dirty="0" smtClean="0"/>
              <a:t>, провозгласившего «</a:t>
            </a:r>
            <a:r>
              <a:rPr lang="ru-RU" dirty="0" err="1" smtClean="0"/>
              <a:t>самоценность</a:t>
            </a:r>
            <a:r>
              <a:rPr lang="ru-RU" dirty="0" smtClean="0"/>
              <a:t>» явлений жизни, культ искусства как мастерства. Но творчество самого Гумилева часто вступало в противоречие с постулатами акмеизма: в его стихах отсутствовала обыденная реальность, зато присутствовала реальность экзотическая — природа и искусство Африки, реалии Мирной мировой войны. Мажорному пафосу акмеизма противоречили печальные</a:t>
            </a:r>
            <a:r>
              <a:rPr lang="ru-RU" b="1" dirty="0" smtClean="0"/>
              <a:t>, </a:t>
            </a:r>
            <a:r>
              <a:rPr lang="ru-RU" dirty="0" smtClean="0"/>
              <a:t>а порой трагические настроения поэзии Гумилева.</a:t>
            </a:r>
          </a:p>
          <a:p>
            <a:r>
              <a:rPr lang="ru-RU" dirty="0" smtClean="0"/>
              <a:t>В своем художественном воображении поэт свободно перемещался в Пространстве и во времени: Китай, Индия, Африка, океанские просторы; античный мир, рыцарская эпоха, время великих географических открытий. Уже в ранних стихах проявляется романтическое и мужественное стремление к мечте, причем не утопической, а вполне достижимой. Романтика и героика — основа и особенность мироощущения Гумилева, его реакция</a:t>
            </a:r>
            <a:r>
              <a:rPr lang="ru-RU" b="1" dirty="0" smtClean="0"/>
              <a:t> </a:t>
            </a:r>
            <a:r>
              <a:rPr lang="ru-RU" dirty="0" smtClean="0"/>
              <a:t>на «обыкновенное» в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Лирический герой Гумилева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Путешественник</a:t>
            </a:r>
            <a:r>
              <a:rPr lang="ru-RU" sz="4000" dirty="0"/>
              <a:t>, романтик, конквистадор. </a:t>
            </a:r>
            <a:endParaRPr lang="ru-RU" sz="4000" dirty="0" smtClean="0"/>
          </a:p>
          <a:p>
            <a:r>
              <a:rPr lang="ru-RU" sz="4000" dirty="0" smtClean="0"/>
              <a:t>(Конквистадор </a:t>
            </a:r>
            <a:r>
              <a:rPr lang="ru-RU" sz="4000" dirty="0"/>
              <a:t>– от исп. Завоевать – в бывших испанских владениях в Америке  - первые завоеватели страны и их </a:t>
            </a:r>
            <a:r>
              <a:rPr lang="ru-RU" sz="4000" dirty="0" smtClean="0"/>
              <a:t>потомки).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5401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«Поэт в России – больше, чем поэт»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И </a:t>
            </a:r>
            <a:r>
              <a:rPr lang="ru-RU" sz="4400" dirty="0"/>
              <a:t>умру я не на постели</a:t>
            </a:r>
          </a:p>
          <a:p>
            <a:pPr>
              <a:buNone/>
            </a:pPr>
            <a:r>
              <a:rPr lang="ru-RU" sz="4400" dirty="0"/>
              <a:t>При нотариусе и враче,</a:t>
            </a:r>
          </a:p>
          <a:p>
            <a:pPr>
              <a:buNone/>
            </a:pPr>
            <a:r>
              <a:rPr lang="ru-RU" sz="4400" dirty="0"/>
              <a:t>А в какой-нибудь дикой щели,</a:t>
            </a:r>
          </a:p>
          <a:p>
            <a:pPr>
              <a:buNone/>
            </a:pPr>
            <a:r>
              <a:rPr lang="ru-RU" sz="4400" dirty="0"/>
              <a:t>Утонувшей в густом плюще.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/>
              <a:t>Поразительное предсказание Гумилева «своей» необычной </a:t>
            </a:r>
            <a:r>
              <a:rPr lang="ru-RU" dirty="0" smtClean="0"/>
              <a:t>смерти подтвердилось</a:t>
            </a:r>
            <a:r>
              <a:rPr lang="ru-RU" dirty="0"/>
              <a:t>. 3 августа 1921 года он был арестован органами ЧК, обвинен в участии в </a:t>
            </a:r>
            <a:r>
              <a:rPr lang="ru-RU" dirty="0" smtClean="0"/>
              <a:t>контрреволюционном </a:t>
            </a:r>
            <a:r>
              <a:rPr lang="ru-RU" dirty="0" err="1"/>
              <a:t>таганцевском</a:t>
            </a:r>
            <a:r>
              <a:rPr lang="ru-RU" dirty="0"/>
              <a:t> заговоре и 24 августа расстрелян вместе с еще </a:t>
            </a:r>
            <a:r>
              <a:rPr lang="ru-RU" dirty="0" smtClean="0"/>
              <a:t>шестьюдесятью </a:t>
            </a:r>
            <a:r>
              <a:rPr lang="ru-RU" dirty="0"/>
              <a:t>привлеченными по этому делу. Ныне стало известно, что основанием для обвинения «послужили только никем не проверенные и недоказанные показания одного человека».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34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galubich\Desktop\Gumil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468942" cy="640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928670"/>
            <a:ext cx="4257676" cy="1928826"/>
          </a:xfrm>
          <a:blipFill>
            <a:blip r:embed="rId3" cstate="email"/>
            <a:stretch>
              <a:fillRect/>
            </a:stretch>
          </a:blipFill>
          <a:effectLst>
            <a:softEdge rad="63500"/>
          </a:effectLst>
        </p:spPr>
        <p:txBody>
          <a:bodyPr/>
          <a:lstStyle/>
          <a:p>
            <a:r>
              <a:rPr lang="ru-RU" i="1" dirty="0" smtClean="0">
                <a:latin typeface="Comic Sans MS" pitchFamily="66" charset="0"/>
              </a:rPr>
              <a:t>Стихотворение «Жираф»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olgalubich\Desktop\1082731_9188-0x600.jpg"/>
          <p:cNvPicPr>
            <a:picLocks noChangeAspect="1" noChangeArrowheads="1"/>
          </p:cNvPicPr>
          <p:nvPr/>
        </p:nvPicPr>
        <p:blipFill>
          <a:blip r:embed="rId2"/>
          <a:srcRect r="162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5214950"/>
            <a:ext cx="5500726" cy="1323439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/>
              <a:t>Сегодня, я вижу, особенно грустен твой взгляд,</a:t>
            </a:r>
            <a:br>
              <a:rPr lang="ru-RU" sz="2000" b="1" dirty="0" smtClean="0"/>
            </a:br>
            <a:r>
              <a:rPr lang="ru-RU" sz="2000" b="1" dirty="0" smtClean="0"/>
              <a:t>И руки особенно тонки, колени обняв. </a:t>
            </a:r>
            <a:br>
              <a:rPr lang="ru-RU" sz="2000" b="1" dirty="0" smtClean="0"/>
            </a:br>
            <a:r>
              <a:rPr lang="ru-RU" sz="2000" b="1" dirty="0" smtClean="0"/>
              <a:t>Послушай: далеко, далеко, на озере Чад</a:t>
            </a:r>
            <a:br>
              <a:rPr lang="ru-RU" sz="2000" b="1" dirty="0" smtClean="0"/>
            </a:br>
            <a:r>
              <a:rPr lang="ru-RU" sz="2000" b="1" dirty="0" smtClean="0"/>
              <a:t>Изысканный бродит жираф.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1333</Words>
  <Application>Microsoft Office PowerPoint</Application>
  <PresentationFormat>Экран (4:3)</PresentationFormat>
  <Paragraphs>156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Николай Степанович Гумилев (1886-1921)</vt:lpstr>
      <vt:lpstr>Слайд 2</vt:lpstr>
      <vt:lpstr>Слайд 3</vt:lpstr>
      <vt:lpstr>Слайд 4</vt:lpstr>
      <vt:lpstr>Лирический герой Гумилева</vt:lpstr>
      <vt:lpstr>«Поэт в России – больше, чем поэт»</vt:lpstr>
      <vt:lpstr>Слайд 7</vt:lpstr>
      <vt:lpstr>Стихотворение «Жираф»</vt:lpstr>
      <vt:lpstr>Слайд 9</vt:lpstr>
      <vt:lpstr>Слайд 10</vt:lpstr>
      <vt:lpstr>Слайд 11</vt:lpstr>
      <vt:lpstr>Слайд 12</vt:lpstr>
      <vt:lpstr>Слайд 13</vt:lpstr>
      <vt:lpstr>Каким вы представляете себе лирического героя?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Почему это стихотворение стало символом творческого поиска всего Серебряного века? </vt:lpstr>
      <vt:lpstr>«Заблудившийся трамвай»   Шел я по улице незнакомой И вдруг услышал вороний грай, И звоны лютни, и дальние громы, — Передо мною летел трамвай.   Как я вскочил на его подножку, Было загадкою для меня, В воздухе огненную дорожку Он оставлял и при свете дня.   Мчался он бурей темной, крылатой, Он заблудился в бездне времен... Остановите, вагоновожатый, Остановите сейчас вагон. </vt:lpstr>
      <vt:lpstr>Слайд 26</vt:lpstr>
      <vt:lpstr>Слайд 27</vt:lpstr>
      <vt:lpstr>Слайд 28</vt:lpstr>
      <vt:lpstr>Вывеска... кровью налитые буквы Гласят: «Зеленная», — знаю, тут Вместо капусты и вместо брюквы Мертвые головы продают.   В красной рубашке, с лицом как вымя, Голову срезал палач и мне, Она лежала вместе с другими Здесь, в ящике скользком, на самом дне.</vt:lpstr>
      <vt:lpstr>Слайд 30</vt:lpstr>
      <vt:lpstr>  Как ты стонала в своей светлице, Я же с напудренною косой Шел представляться Императрице И не увиделся вновь с тобой.   Понял теперь я: наша свобода — Только оттуда бьющий свет, Люди и тени стоят у входа В зоологический сад планет. </vt:lpstr>
      <vt:lpstr>Слайд 32</vt:lpstr>
      <vt:lpstr>Слайд 33</vt:lpstr>
      <vt:lpstr>      И всё ж навеки сердце угрюмо, И трудно дышать, и больно жить... Машенька, я никогда не думал, Что можно так любить и грустить. 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Ольга Любич</cp:lastModifiedBy>
  <cp:revision>226</cp:revision>
  <dcterms:created xsi:type="dcterms:W3CDTF">2015-03-25T20:25:10Z</dcterms:created>
  <dcterms:modified xsi:type="dcterms:W3CDTF">2015-03-28T08:59:06Z</dcterms:modified>
</cp:coreProperties>
</file>