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7" r:id="rId3"/>
    <p:sldId id="266" r:id="rId4"/>
    <p:sldId id="268" r:id="rId5"/>
    <p:sldId id="269" r:id="rId6"/>
    <p:sldId id="270" r:id="rId7"/>
    <p:sldId id="274" r:id="rId8"/>
    <p:sldId id="275" r:id="rId9"/>
    <p:sldId id="271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9" r:id="rId19"/>
    <p:sldId id="290" r:id="rId20"/>
    <p:sldId id="293" r:id="rId21"/>
    <p:sldId id="295" r:id="rId22"/>
    <p:sldId id="297" r:id="rId23"/>
    <p:sldId id="260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B3EB-8ADE-4C19-AD77-2CDA36C2EC3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F0D6E-E650-40CB-9E5F-D764F44E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C902-5F10-478B-BC37-0206E88D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AB2C-1966-421E-BF3C-6096A6E3295C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EFA8-4F39-4E21-9F8F-10E4E5D8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4680520" cy="453650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Сергей Александрович Есенин (1895 – 1925)</a:t>
            </a:r>
            <a:endParaRPr lang="ru-RU" sz="4800" b="1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661248"/>
            <a:ext cx="4176464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Урок в 8 классе.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Тетерина Л.Н.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Картинка 8 из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5115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Центральный образ всей поэзии С. Есенина – образ Руси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Этот образ не однажды встречается в стихах поэта.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Я покинул родимый дом,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Голубую оставил Русь.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В три звезды березняк над прудом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Теплит матери старой грусть…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Я не скоро, не скоро вернусь!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Долге петь и звенеть пурге.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Стережёт голубую Русь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Старый клён на одной ноге.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B0BC3"/>
                </a:solidFill>
              </a:rPr>
              <a:t>Вопросы:  -</a:t>
            </a:r>
            <a:r>
              <a:rPr lang="ru-RU" b="1" dirty="0" smtClean="0">
                <a:solidFill>
                  <a:srgbClr val="C00000"/>
                </a:solidFill>
              </a:rPr>
              <a:t>Какой он видит Русь?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-Что означает голубой цвет в этом стихотворении?</a:t>
            </a: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 везде она разная – есенинская Русь.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7525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Гой ты, Русь, моя родная,</a:t>
            </a:r>
          </a:p>
          <a:p>
            <a:pPr>
              <a:buNone/>
            </a:pPr>
            <a:r>
              <a:rPr lang="ru-RU" sz="2400" b="1" dirty="0" smtClean="0"/>
              <a:t>Хаты – в ризах образа…</a:t>
            </a:r>
          </a:p>
          <a:p>
            <a:pPr>
              <a:buNone/>
            </a:pPr>
            <a:r>
              <a:rPr lang="ru-RU" sz="2400" b="1" dirty="0" smtClean="0"/>
              <a:t>Не видать конца и края – </a:t>
            </a:r>
          </a:p>
          <a:p>
            <a:pPr>
              <a:buNone/>
            </a:pPr>
            <a:r>
              <a:rPr lang="ru-RU" sz="2400" b="1" dirty="0" smtClean="0"/>
              <a:t>Только синь сосёт глаза.</a:t>
            </a:r>
          </a:p>
          <a:p>
            <a:pPr>
              <a:buNone/>
            </a:pPr>
            <a:r>
              <a:rPr lang="ru-RU" sz="2400" b="1" dirty="0" smtClean="0"/>
              <a:t>Как захожий богомолец,</a:t>
            </a:r>
          </a:p>
          <a:p>
            <a:pPr>
              <a:buNone/>
            </a:pPr>
            <a:r>
              <a:rPr lang="ru-RU" sz="2400" b="1" dirty="0" smtClean="0"/>
              <a:t>Я смотрю твои поля.</a:t>
            </a:r>
          </a:p>
          <a:p>
            <a:pPr>
              <a:buNone/>
            </a:pPr>
            <a:r>
              <a:rPr lang="ru-RU" sz="2400" b="1" dirty="0" smtClean="0"/>
              <a:t>А у низеньких околиц</a:t>
            </a:r>
          </a:p>
          <a:p>
            <a:pPr>
              <a:buNone/>
            </a:pPr>
            <a:r>
              <a:rPr lang="ru-RU" sz="2400" b="1" dirty="0" smtClean="0"/>
              <a:t>Звонко чахнут тополя.</a:t>
            </a:r>
          </a:p>
          <a:p>
            <a:pPr>
              <a:buNone/>
            </a:pPr>
            <a:r>
              <a:rPr lang="ru-RU" sz="2400" b="1" dirty="0" smtClean="0"/>
              <a:t>Пахнет яблоком и мёдом </a:t>
            </a:r>
          </a:p>
          <a:p>
            <a:pPr>
              <a:buNone/>
            </a:pPr>
            <a:r>
              <a:rPr lang="ru-RU" sz="2400" b="1" dirty="0" smtClean="0"/>
              <a:t>По церквам твой кроткий Спас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316288" cy="453650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И гудит за </a:t>
            </a:r>
            <a:r>
              <a:rPr lang="ru-RU" sz="2400" b="1" dirty="0" err="1" smtClean="0"/>
              <a:t>корогодом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На лугах весёлый пляс.</a:t>
            </a:r>
          </a:p>
          <a:p>
            <a:pPr>
              <a:buNone/>
            </a:pPr>
            <a:r>
              <a:rPr lang="ru-RU" sz="2400" b="1" dirty="0" smtClean="0"/>
              <a:t>Побегу по мятой стёжке</a:t>
            </a:r>
          </a:p>
          <a:p>
            <a:pPr>
              <a:buNone/>
            </a:pPr>
            <a:r>
              <a:rPr lang="ru-RU" sz="2400" b="1" dirty="0" smtClean="0"/>
              <a:t>На </a:t>
            </a:r>
            <a:r>
              <a:rPr lang="ru-RU" sz="2400" b="1" dirty="0" err="1" smtClean="0"/>
              <a:t>приволь</a:t>
            </a:r>
            <a:r>
              <a:rPr lang="ru-RU" sz="2400" b="1" dirty="0" smtClean="0"/>
              <a:t> зелёных </a:t>
            </a:r>
            <a:r>
              <a:rPr lang="ru-RU" sz="2400" b="1" dirty="0" err="1" smtClean="0"/>
              <a:t>лех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Мне навстречу, как серёжки,</a:t>
            </a:r>
          </a:p>
          <a:p>
            <a:pPr>
              <a:buNone/>
            </a:pPr>
            <a:r>
              <a:rPr lang="ru-RU" sz="2400" b="1" dirty="0" smtClean="0"/>
              <a:t>Прозвенит девичий смех.</a:t>
            </a:r>
          </a:p>
          <a:p>
            <a:pPr>
              <a:buNone/>
            </a:pPr>
            <a:r>
              <a:rPr lang="ru-RU" sz="2400" b="1" dirty="0" smtClean="0"/>
              <a:t>Если крикнет рать святая:</a:t>
            </a:r>
          </a:p>
          <a:p>
            <a:pPr>
              <a:buNone/>
            </a:pPr>
            <a:r>
              <a:rPr lang="ru-RU" sz="2400" b="1" dirty="0" smtClean="0"/>
              <a:t>«Кинь ты Русь, живи в раю!»</a:t>
            </a:r>
          </a:p>
          <a:p>
            <a:pPr>
              <a:buNone/>
            </a:pPr>
            <a:r>
              <a:rPr lang="ru-RU" sz="2400" b="1" dirty="0" smtClean="0"/>
              <a:t>Я скажу: «Не надо рая,</a:t>
            </a:r>
          </a:p>
          <a:p>
            <a:pPr>
              <a:buNone/>
            </a:pPr>
            <a:r>
              <a:rPr lang="ru-RU" sz="2400" b="1" dirty="0" smtClean="0"/>
              <a:t>Дайте родину мою».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rossiy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684076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РУСЬ, МАЛИНОВОЕ ПОЛЕ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СИНЬ, УПАВШАЯ В РЕКУ, 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ЛЮБЛЮ ДО РАДОСТИ И БОЛИ 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ТВОЮ ОЗЁРНУЮ ТОСКУ.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ХОЛОДНОЙ СКОРБИ НЕ ИЗМЕРИТЬ,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 НА ТУМАННОМ БЕРЕГУ.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НЕ ЛЮБИТЬ ТЕБЯ, НЕ ВЕРИТЬ – 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НАУЧИТЬСЯ НЕ МОГУ.</a:t>
            </a:r>
            <a:b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r>
              <a:rPr lang="ru-RU" sz="12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(«ЗАПЕЛИ ТЁСАНЫЕ ДОРОГИ…» 1916</a:t>
            </a:r>
            <a:r>
              <a:rPr lang="ru-RU" sz="20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г.)</a:t>
            </a:r>
          </a:p>
          <a:p>
            <a:r>
              <a:rPr lang="ru-RU" sz="2800" b="1" spc="300" dirty="0" smtClean="0">
                <a:solidFill>
                  <a:srgbClr val="C00000"/>
                </a:solidFill>
              </a:rPr>
              <a:t>Вопрос:</a:t>
            </a:r>
            <a:r>
              <a:rPr lang="ru-RU" sz="28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800" b="1" spc="300" dirty="0" smtClean="0">
                <a:solidFill>
                  <a:srgbClr val="6600CC"/>
                </a:solidFill>
              </a:rPr>
              <a:t>Что общего в этих стихотворениях?</a:t>
            </a:r>
            <a:endParaRPr lang="ru-RU" sz="24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5536" y="1052736"/>
            <a:ext cx="4032448" cy="492963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/>
              <a:t>Край ты мой заброшенный,</a:t>
            </a:r>
          </a:p>
          <a:p>
            <a:pPr>
              <a:buNone/>
            </a:pPr>
            <a:r>
              <a:rPr lang="ru-RU" sz="2600" b="1" dirty="0" smtClean="0"/>
              <a:t>Край ты мой пустырь,</a:t>
            </a:r>
          </a:p>
          <a:p>
            <a:pPr>
              <a:buNone/>
            </a:pPr>
            <a:r>
              <a:rPr lang="ru-RU" sz="2600" b="1" dirty="0" smtClean="0"/>
              <a:t>Сенокос некошеный, </a:t>
            </a:r>
          </a:p>
          <a:p>
            <a:pPr>
              <a:buNone/>
            </a:pPr>
            <a:r>
              <a:rPr lang="ru-RU" sz="2600" b="1" dirty="0" smtClean="0"/>
              <a:t>Лес да монастырь.</a:t>
            </a:r>
          </a:p>
          <a:p>
            <a:pPr>
              <a:buNone/>
            </a:pPr>
            <a:r>
              <a:rPr lang="ru-RU" sz="2600" b="1" dirty="0" smtClean="0"/>
              <a:t>Избы </a:t>
            </a:r>
            <a:r>
              <a:rPr lang="ru-RU" sz="2600" b="1" dirty="0" err="1" smtClean="0"/>
              <a:t>забоченились</a:t>
            </a:r>
            <a:r>
              <a:rPr lang="ru-RU" sz="2600" b="1" dirty="0" smtClean="0"/>
              <a:t>,</a:t>
            </a:r>
          </a:p>
          <a:p>
            <a:pPr>
              <a:buNone/>
            </a:pPr>
            <a:r>
              <a:rPr lang="ru-RU" sz="2600" b="1" dirty="0" smtClean="0"/>
              <a:t>А и всех-то пять.</a:t>
            </a:r>
          </a:p>
          <a:p>
            <a:pPr>
              <a:buNone/>
            </a:pPr>
            <a:r>
              <a:rPr lang="ru-RU" sz="2600" b="1" dirty="0" smtClean="0"/>
              <a:t>Крыши их запенились</a:t>
            </a:r>
          </a:p>
          <a:p>
            <a:pPr>
              <a:buNone/>
            </a:pPr>
            <a:r>
              <a:rPr lang="ru-RU" sz="2600" b="1" dirty="0" smtClean="0"/>
              <a:t>В заревую гать.</a:t>
            </a:r>
          </a:p>
          <a:p>
            <a:pPr>
              <a:buNone/>
            </a:pPr>
            <a:r>
              <a:rPr lang="ru-RU" sz="2600" b="1" dirty="0" smtClean="0"/>
              <a:t> Под соломой-ризою</a:t>
            </a:r>
          </a:p>
          <a:p>
            <a:pPr>
              <a:buNone/>
            </a:pPr>
            <a:r>
              <a:rPr lang="ru-RU" sz="2600" b="1" dirty="0" err="1" smtClean="0"/>
              <a:t>Выструги</a:t>
            </a:r>
            <a:r>
              <a:rPr lang="ru-RU" sz="2600" b="1" dirty="0" smtClean="0"/>
              <a:t> стропил,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47664" y="274638"/>
            <a:ext cx="5976664" cy="6334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Край ты мой заброшенный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981074"/>
            <a:ext cx="3643064" cy="568828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Ветер плесень сизую</a:t>
            </a:r>
          </a:p>
          <a:p>
            <a:pPr>
              <a:buNone/>
            </a:pPr>
            <a:r>
              <a:rPr lang="ru-RU" sz="2400" b="1" dirty="0" smtClean="0"/>
              <a:t>Солнцем окропил.</a:t>
            </a:r>
          </a:p>
          <a:p>
            <a:pPr>
              <a:buNone/>
            </a:pPr>
            <a:r>
              <a:rPr lang="ru-RU" sz="2400" b="1" dirty="0" smtClean="0"/>
              <a:t>В окна бьют без промаха</a:t>
            </a:r>
          </a:p>
          <a:p>
            <a:pPr>
              <a:buNone/>
            </a:pPr>
            <a:r>
              <a:rPr lang="ru-RU" sz="2400" b="1" dirty="0" smtClean="0"/>
              <a:t>Вороны крылом,</a:t>
            </a:r>
          </a:p>
          <a:p>
            <a:pPr>
              <a:buNone/>
            </a:pPr>
            <a:r>
              <a:rPr lang="ru-RU" sz="2400" b="1" dirty="0" smtClean="0"/>
              <a:t>Как метель, черёмуха</a:t>
            </a:r>
          </a:p>
          <a:p>
            <a:pPr>
              <a:buNone/>
            </a:pPr>
            <a:r>
              <a:rPr lang="ru-RU" sz="2400" b="1" dirty="0" smtClean="0"/>
              <a:t>Машет рукавом.</a:t>
            </a:r>
          </a:p>
          <a:p>
            <a:pPr>
              <a:buNone/>
            </a:pPr>
            <a:r>
              <a:rPr lang="ru-RU" sz="2400" b="1" dirty="0" smtClean="0"/>
              <a:t>Уж не сказ ли в </a:t>
            </a:r>
            <a:r>
              <a:rPr lang="ru-RU" sz="2400" b="1" dirty="0" err="1" smtClean="0"/>
              <a:t>прутнике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err="1" smtClean="0"/>
              <a:t>Жисть</a:t>
            </a:r>
            <a:r>
              <a:rPr lang="ru-RU" sz="2400" b="1" dirty="0" smtClean="0"/>
              <a:t> твоя и быль,</a:t>
            </a:r>
          </a:p>
          <a:p>
            <a:pPr>
              <a:buNone/>
            </a:pPr>
            <a:r>
              <a:rPr lang="ru-RU" sz="2400" b="1" dirty="0" smtClean="0"/>
              <a:t>Что под вечер путнику</a:t>
            </a:r>
          </a:p>
          <a:p>
            <a:pPr>
              <a:buNone/>
            </a:pPr>
            <a:r>
              <a:rPr lang="ru-RU" sz="2400" b="1" dirty="0" smtClean="0"/>
              <a:t> Нашептал ковыль?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Вопрос:  Какие чувства вызывают эти строки? </a:t>
            </a:r>
            <a:endParaRPr lang="ru-RU" sz="2400" b="1" dirty="0"/>
          </a:p>
        </p:txBody>
      </p:sp>
      <p:pic>
        <p:nvPicPr>
          <p:cNvPr id="6" name="Рисунок 5" descr="IMG_2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85184"/>
            <a:ext cx="4680520" cy="177281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71600" y="1600200"/>
            <a:ext cx="7258000" cy="39893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Изображая природу, Есенин поэтизирует её, т. е. находит такие слова, выражения, образы, картины для её изображения, которые заставляют откликнуться на эту красоту душу читателя, заставляют увидеть в обычном необычное, романтическое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4320480" cy="6480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уж вечер. Роса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Блестит на крапиве.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стою у дороги,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Прислонившись к иве.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луны свет большой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Прямо на нашу крышу.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Где-то песнь соловья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Вдалеке я слышу.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Хорошо и тепло,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зимой у печки.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берёзы стоят,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большие свечки…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(«Вот уж вечер. Роса…» 1910 г.)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artlib_gallery-280072-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176464" cy="612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824536" cy="6264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6600CC"/>
                </a:solidFill>
              </a:rPr>
              <a:t>Берёза – любимый образ поэта </a:t>
            </a:r>
            <a:br>
              <a:rPr lang="ru-RU" sz="2800" b="1" dirty="0" smtClean="0">
                <a:solidFill>
                  <a:srgbClr val="6600CC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Зелёная причёска,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Девическая грудь.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 тонкая берёзка,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загляделась в пруд?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шепчет тебе ветер?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 чём звенит песок?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Иль хочешь в косы – ветви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Ты лунный гребешок?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Открой, открой мне тайну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Твоих древесных дум,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Я полюбил - печальный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Твой предосенний шум.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(«Зелёная причёска…» 1918г.)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0_7bb80_513ecfdb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61456"/>
            <a:ext cx="3600400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832648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Какие изобразительные средства использует Есенин в этом стихотворении?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Вот оно глупое счастье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белыми окнами в сад!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 пруду лебедем красным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Плавает тихий закат….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Где-то за садом несмело,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Там, где калина цветёт,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Нежная девушка в белом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Нежную песню поёт.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Стелется синею рясой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поля ночной холодок…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Глупое милое счастье,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Свежая розовость щёк!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 descr="0_69feb_c802ff82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988840"/>
            <a:ext cx="2771800" cy="46085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</a:t>
            </a:r>
            <a:r>
              <a:rPr lang="ru-RU" sz="3100" b="1" dirty="0" smtClean="0">
                <a:solidFill>
                  <a:srgbClr val="C00000"/>
                </a:solidFill>
              </a:rPr>
              <a:t>Весенний вечер</a:t>
            </a:r>
            <a:r>
              <a:rPr lang="ru-RU" sz="3100" b="1" dirty="0" smtClean="0">
                <a:solidFill>
                  <a:srgbClr val="002060"/>
                </a:solidFill>
              </a:rPr>
              <a:t>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Тихо струится река </a:t>
            </a:r>
            <a:r>
              <a:rPr lang="ru-RU" sz="3100" b="1" dirty="0" smtClean="0">
                <a:solidFill>
                  <a:schemeClr val="bg1">
                    <a:lumMod val="65000"/>
                  </a:schemeClr>
                </a:solidFill>
              </a:rPr>
              <a:t>серебристая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 царстве вечернем </a:t>
            </a:r>
            <a:r>
              <a:rPr lang="ru-RU" sz="3100" b="1" dirty="0" smtClean="0">
                <a:solidFill>
                  <a:srgbClr val="00B050"/>
                </a:solidFill>
              </a:rPr>
              <a:t>зелёной</a:t>
            </a:r>
            <a:r>
              <a:rPr lang="ru-RU" sz="3100" b="1" dirty="0" smtClean="0">
                <a:solidFill>
                  <a:srgbClr val="002060"/>
                </a:solidFill>
              </a:rPr>
              <a:t> весны.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Солнце садится за горы лесистые. 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Рог 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золотой </a:t>
            </a:r>
            <a:r>
              <a:rPr lang="ru-RU" sz="3100" b="1" dirty="0" smtClean="0">
                <a:solidFill>
                  <a:srgbClr val="002060"/>
                </a:solidFill>
              </a:rPr>
              <a:t>выплывает луны.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Запад подёрнулся лентою </a:t>
            </a:r>
            <a:r>
              <a:rPr lang="ru-RU" sz="3100" b="1" dirty="0" smtClean="0">
                <a:solidFill>
                  <a:srgbClr val="FF0066"/>
                </a:solidFill>
              </a:rPr>
              <a:t>розовой,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Пахарь вернулся в избушку с полей,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за дорогою в чаще берёзовой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Песню любви затянул соловей.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Слушает ласково песни глубокие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 запада </a:t>
            </a:r>
            <a:r>
              <a:rPr lang="ru-RU" sz="3100" b="1" dirty="0" smtClean="0">
                <a:solidFill>
                  <a:srgbClr val="FF0066"/>
                </a:solidFill>
              </a:rPr>
              <a:t>розовой</a:t>
            </a:r>
            <a:r>
              <a:rPr lang="ru-RU" sz="3100" b="1" dirty="0" smtClean="0">
                <a:solidFill>
                  <a:srgbClr val="002060"/>
                </a:solidFill>
              </a:rPr>
              <a:t> лентой заря.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 нежностью смотрит на звёзды далёкие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улыбается небу земля.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Вопрос: </a:t>
            </a:r>
            <a:r>
              <a:rPr lang="ru-RU" sz="3100" b="1" dirty="0" smtClean="0">
                <a:solidFill>
                  <a:srgbClr val="C00000"/>
                </a:solidFill>
              </a:rPr>
              <a:t>В чём особенность этого стихотворения?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8636_mediu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41000"/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672408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Никто лучше Есенина не умел нарисовать такой объёмный и многоцветный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образ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родины. В этом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мы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видим не только проявление величайшего таланта, но и выражение чувств простого человека, влюблённого в свою землю.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924944"/>
            <a:ext cx="367240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люблю тебя, родина кроткая!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за что – разгадать не могу.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Весела твоя радость короткая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громкой песней весной на лугу.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есенин_192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4641" b="23794"/>
          <a:stretch>
            <a:fillRect/>
          </a:stretch>
        </p:blipFill>
        <p:spPr>
          <a:xfrm rot="21125480">
            <a:off x="5689302" y="160324"/>
            <a:ext cx="2524522" cy="2808312"/>
          </a:xfrm>
          <a:prstGeom prst="ellipse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2420888"/>
            <a:ext cx="4896544" cy="374441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Sylfaen" pitchFamily="18" charset="0"/>
              </a:rPr>
              <a:t>«Какой чистый и русский поэт» </a:t>
            </a:r>
          </a:p>
          <a:p>
            <a:pPr algn="r" eaLnBrk="1" hangingPunct="1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Sylfaen" pitchFamily="18" charset="0"/>
              </a:rPr>
              <a:t>М. Горький</a:t>
            </a:r>
          </a:p>
        </p:txBody>
      </p:sp>
      <p:pic>
        <p:nvPicPr>
          <p:cNvPr id="5" name="Рисунок 4" descr="0_2624d_31fe635e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381375" cy="4572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8" descr="покойся с миром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1113"/>
            <a:ext cx="91503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0051002124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47667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Есенин прожил короткую жизнь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28 декабря 1925 г.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 Сергей Есенин -  покончил с собой в Ленинграде.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7538" y="1773238"/>
            <a:ext cx="44656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latin typeface="Times New Roman" pitchFamily="18" charset="0"/>
              </a:rPr>
              <a:t>Похоронен Есенин в Москве на Ваганьковском кладбище. Как национальное достояние оберегает народ все, что связано с жизнью и творчеством поэта. В любое время года бесконечным потоком идут к Есенину люди.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pic>
        <p:nvPicPr>
          <p:cNvPr id="12293" name="Picture 5" descr="7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52450" y="1600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7" y="476672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Память о поэте.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Поэма «Пугачёв»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Особенный интерес  С. Есенина вызывало историческое прошлое России. </a:t>
            </a:r>
          </a:p>
          <a:p>
            <a:pPr>
              <a:buNone/>
            </a:pPr>
            <a:r>
              <a:rPr lang="ru-RU" b="1" dirty="0" smtClean="0"/>
              <a:t>        В поэме«Пугачёв» поэт решился осветить один из наиболее сложных этапов развития отечественной истории, хотел максимально правдиво рассказать о том времени. Все необходимые исторические сведения он собирал, исследовал не один год. Непосредственно к работе над поэмой поэт приступает в 1921-м году, а в 1922-м она уже была опубликована отдельной книгой.</a:t>
            </a: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Поэма «Пугачёв» Отрывок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780928"/>
            <a:ext cx="6768752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6600CC"/>
                </a:solidFill>
              </a:rPr>
              <a:t>Работа по учебнику.</a:t>
            </a:r>
            <a:endParaRPr lang="ru-RU" sz="60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Читать выразительно отрывок из поэмы С. Есенина «Пугачёв»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Вопрос 1 после текста - письменно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Знать материал урока</a:t>
            </a:r>
          </a:p>
          <a:p>
            <a:endParaRPr lang="ru-RU" b="1" dirty="0"/>
          </a:p>
        </p:txBody>
      </p:sp>
      <p:pic>
        <p:nvPicPr>
          <p:cNvPr id="4" name="Рисунок 3" descr="0_2be70_25c97113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284984"/>
            <a:ext cx="2641724" cy="3391024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4267200" cy="469580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Sylfaen" pitchFamily="18" charset="0"/>
              </a:rPr>
              <a:t>Сергей Александрович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Sylfaen" pitchFamily="18" charset="0"/>
              </a:rPr>
              <a:t>Есенин  родился 21 сентября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Sylfaen" pitchFamily="18" charset="0"/>
              </a:rPr>
              <a:t>(3 октября) 1895 в селе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Sylfaen" pitchFamily="18" charset="0"/>
              </a:rPr>
              <a:t>Константиново, Рязанской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Sylfaen" pitchFamily="18" charset="0"/>
              </a:rPr>
              <a:t>губернии</a:t>
            </a:r>
            <a:endParaRPr lang="ru-RU" sz="3200" b="1" dirty="0" smtClean="0">
              <a:latin typeface="Sylfaen" pitchFamily="18" charset="0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060848"/>
            <a:ext cx="3312046" cy="410418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040560" cy="12101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Сергей  Александрович  Есенин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Родители  поэта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</a:rPr>
              <a:t>«Родился я с песнями в травном одеяле,</a:t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>Зори меня вешние в радугу свивали.»</a:t>
            </a:r>
            <a:endParaRPr lang="en-US" b="1" i="1" smtClean="0">
              <a:solidFill>
                <a:srgbClr val="0070C0"/>
              </a:solidFill>
            </a:endParaRPr>
          </a:p>
          <a:p>
            <a:endParaRPr lang="en-US" b="1" i="1" smtClean="0">
              <a:solidFill>
                <a:srgbClr val="9900FF"/>
              </a:solidFill>
            </a:endParaRPr>
          </a:p>
          <a:p>
            <a:r>
              <a:rPr lang="ru-RU" b="1" i="1" smtClean="0">
                <a:solidFill>
                  <a:srgbClr val="002060"/>
                </a:solidFill>
              </a:rPr>
              <a:t>Родители Сергея Есенина – </a:t>
            </a:r>
          </a:p>
          <a:p>
            <a:pPr>
              <a:buFontTx/>
              <a:buNone/>
            </a:pPr>
            <a:r>
              <a:rPr lang="ru-RU" b="1" i="1" smtClean="0">
                <a:solidFill>
                  <a:srgbClr val="002060"/>
                </a:solidFill>
              </a:rPr>
              <a:t>    Александр Никитич и Татьяна Федоровна</a:t>
            </a:r>
          </a:p>
        </p:txBody>
      </p:sp>
      <p:pic>
        <p:nvPicPr>
          <p:cNvPr id="12292" name="Picture 6" descr="Картинка 2 из 18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68413"/>
            <a:ext cx="3695700" cy="5329237"/>
          </a:xfr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Родительский  дом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3315" name="Picture 2" descr="Картинка 10 из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69850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Начало творческого пути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1"/>
          </p:nvPr>
        </p:nvSpPr>
        <p:spPr>
          <a:xfrm>
            <a:off x="0" y="1412875"/>
            <a:ext cx="6011863" cy="5445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Sylfaen" pitchFamily="18" charset="0"/>
              </a:rPr>
              <a:t>	</a:t>
            </a:r>
            <a:r>
              <a:rPr lang="ru-RU" b="1" smtClean="0">
                <a:solidFill>
                  <a:srgbClr val="002060"/>
                </a:solidFill>
                <a:latin typeface="Sylfaen" pitchFamily="18" charset="0"/>
              </a:rPr>
              <a:t>В 1914 году в детском журнале «Мирок» впервые были опубликованы стихотворения Есенина.</a:t>
            </a:r>
            <a:endParaRPr lang="en-US" b="1" smtClean="0">
              <a:solidFill>
                <a:srgbClr val="002060"/>
              </a:solidFill>
              <a:latin typeface="Sylfae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Sylfaen" pitchFamily="18" charset="0"/>
              </a:rPr>
              <a:t>	В 1915 году Есенин приехал из Москвы в Петроград, читал свои стихотворения А. А. Блоку, С. М. Городецкому и другим поэтам. </a:t>
            </a:r>
            <a:endParaRPr lang="en-US" b="1" smtClean="0">
              <a:solidFill>
                <a:srgbClr val="002060"/>
              </a:solidFill>
              <a:latin typeface="Sylfaen" pitchFamily="18" charset="0"/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773238"/>
            <a:ext cx="2628900" cy="3810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4233664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Белая берёза</a:t>
            </a:r>
          </a:p>
          <a:p>
            <a:pPr>
              <a:buNone/>
            </a:pPr>
            <a:r>
              <a:rPr lang="ru-RU" b="1" dirty="0" smtClean="0"/>
              <a:t> Под моим окном</a:t>
            </a:r>
          </a:p>
          <a:p>
            <a:pPr>
              <a:buNone/>
            </a:pPr>
            <a:r>
              <a:rPr lang="ru-RU" b="1" dirty="0" smtClean="0"/>
              <a:t> Принакрылась снегом,</a:t>
            </a:r>
          </a:p>
          <a:p>
            <a:pPr>
              <a:buNone/>
            </a:pPr>
            <a:r>
              <a:rPr lang="ru-RU" b="1" dirty="0" smtClean="0"/>
              <a:t> Точно серебром.</a:t>
            </a:r>
          </a:p>
          <a:p>
            <a:pPr>
              <a:buNone/>
            </a:pPr>
            <a:r>
              <a:rPr lang="ru-RU" b="1" dirty="0" smtClean="0"/>
              <a:t> На пушистых ветках</a:t>
            </a:r>
          </a:p>
          <a:p>
            <a:pPr>
              <a:buNone/>
            </a:pPr>
            <a:r>
              <a:rPr lang="ru-RU" b="1" dirty="0" smtClean="0"/>
              <a:t> Снежною каймой</a:t>
            </a:r>
          </a:p>
          <a:p>
            <a:pPr>
              <a:buNone/>
            </a:pPr>
            <a:r>
              <a:rPr lang="ru-RU" b="1" dirty="0" smtClean="0"/>
              <a:t> Распустились кисти</a:t>
            </a:r>
          </a:p>
          <a:p>
            <a:pPr>
              <a:buNone/>
            </a:pPr>
            <a:r>
              <a:rPr lang="ru-RU" b="1" dirty="0" smtClean="0"/>
              <a:t> Белой бахромой.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220072" y="1916832"/>
            <a:ext cx="3600400" cy="46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стоит берёза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сонной тишине,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горят снежинки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золотом огне.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 заря, лениво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Обходя кругом,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Обсыпает ветки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Новым серебром.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sz="2800" b="1" kern="0" dirty="0" smtClean="0">
                <a:latin typeface="+mn-lt"/>
              </a:rPr>
              <a:t>(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1913</a:t>
            </a:r>
            <a:r>
              <a:rPr lang="ru-RU" sz="2800" b="1" kern="0" dirty="0" smtClean="0">
                <a:latin typeface="+mn-lt"/>
              </a:rPr>
              <a:t>)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84922"/>
            <a:ext cx="6503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Первое опубликованное стихотворение</a:t>
            </a:r>
            <a:b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Есенина – «Берёза».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98d9_a16d7995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8568952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/>
              <a:t>Есенин пришёл в поэзию как глубоко лирический поэт, т.е. передающий прежде всего свои чувства, переживания читателю.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Первые строки – о Родине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0" y="1484784"/>
            <a:ext cx="4572000" cy="537321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В его первых стихах выражены любовь ко всему живому, к жизни, к родине. </a:t>
            </a:r>
            <a:endParaRPr lang="ru-RU" sz="360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15579" cy="230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Картинка 5 из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7880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3501008"/>
            <a:ext cx="4104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 sz="18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Book Antiqua" pitchFamily="18"/>
                <a:ea typeface="SimSun" pitchFamily="2"/>
                <a:cs typeface="Mangal" pitchFamily="2"/>
              </a:rPr>
              <a:t>Моя лирика жива одной большой любовью, любовью к Родине. Чувство Родины– основное в моём творчестве.</a:t>
            </a: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 sz="18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Book Antiqua" pitchFamily="18"/>
                <a:ea typeface="SimSun" pitchFamily="2"/>
                <a:cs typeface="Mangal" pitchFamily="2"/>
              </a:rPr>
              <a:t>С.Есенин</a:t>
            </a:r>
            <a:endParaRPr lang="ru-RU" sz="2000" b="1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Book Antiqua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768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Сергей Александрович Есенин (1895 – 1925)</vt:lpstr>
      <vt:lpstr>Слайд 2</vt:lpstr>
      <vt:lpstr>Сергей  Александрович  Есенин </vt:lpstr>
      <vt:lpstr>Родители  поэта</vt:lpstr>
      <vt:lpstr>Родительский  дом</vt:lpstr>
      <vt:lpstr>Начало творческого пути</vt:lpstr>
      <vt:lpstr>Первое опубликованное стихотворение Есенина – «Берёза».</vt:lpstr>
      <vt:lpstr>Слайд 8</vt:lpstr>
      <vt:lpstr>Первые строки – о Родине</vt:lpstr>
      <vt:lpstr>Центральный образ всей поэзии С. Есенина – образ Руси</vt:lpstr>
      <vt:lpstr>И везде она разная – есенинская Русь.</vt:lpstr>
      <vt:lpstr>Слайд 12</vt:lpstr>
      <vt:lpstr>Край ты мой заброшенный</vt:lpstr>
      <vt:lpstr>Слайд 14</vt:lpstr>
      <vt:lpstr>Вот уж вечер. Роса Блестит на крапиве. Я стою у дороги, Прислонившись к иве.  От луны свет большой Прямо на нашу крышу. Где-то песнь соловья Вдалеке я слышу.  Хорошо и тепло, Как зимой у печки. И берёзы стоят, Как большие свечки… («Вот уж вечер. Роса…» 1910 г.)</vt:lpstr>
      <vt:lpstr>Берёза – любимый образ поэта  Зелёная причёска, Девическая грудь. О тонкая берёзка, Что загляделась в пруд?  Что шепчет тебе ветер? О чём звенит песок? Иль хочешь в косы – ветви Ты лунный гребешок?  Открой, открой мне тайну Твоих древесных дум, Я полюбил - печальный Твой предосенний шум. («Зелёная причёска…» 1918г.)</vt:lpstr>
      <vt:lpstr>Какие изобразительные средства использует Есенин в этом стихотворении?</vt:lpstr>
      <vt:lpstr>             Весенний вечер. Тихо струится река серебристая В царстве вечернем зелёной весны. Солнце садится за горы лесистые.   Рог золотой выплывает луны. Запад подёрнулся лентою розовой, Пахарь вернулся в избушку с полей, И за дорогою в чаще берёзовой Песню любви затянул соловей. Слушает ласково песни глубокие С запада розовой лентой заря. С нежностью смотрит на звёзды далёкие  И улыбается небу земля. Вопрос: В чём особенность этого стихотворения? </vt:lpstr>
      <vt:lpstr>Никто лучше Есенина не умел нарисовать такой объёмный и многоцветный образ родины. В этом мы видим не только проявление величайшего таланта, но и выражение чувств простого человека, влюблённого в свою землю. </vt:lpstr>
      <vt:lpstr>Слайд 20</vt:lpstr>
      <vt:lpstr>Слайд 21</vt:lpstr>
      <vt:lpstr>Поэма «Пугачёв»</vt:lpstr>
      <vt:lpstr>Поэма «Пугачёв» Отрывок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Александрович Есенин (1895 – 1925)</dc:title>
  <dc:creator>Людмила</dc:creator>
  <cp:lastModifiedBy>Людмила</cp:lastModifiedBy>
  <cp:revision>19</cp:revision>
  <dcterms:created xsi:type="dcterms:W3CDTF">2014-02-13T15:51:00Z</dcterms:created>
  <dcterms:modified xsi:type="dcterms:W3CDTF">2015-03-28T15:48:18Z</dcterms:modified>
</cp:coreProperties>
</file>