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6" r:id="rId3"/>
    <p:sldId id="261" r:id="rId4"/>
    <p:sldId id="260" r:id="rId5"/>
    <p:sldId id="262" r:id="rId6"/>
    <p:sldId id="271" r:id="rId7"/>
    <p:sldId id="263" r:id="rId8"/>
    <p:sldId id="27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57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F735F-4ACF-4D22-BFFA-70465F7893EC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88889-16A2-4A8A-BCA5-9729A4766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6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88889-16A2-4A8A-BCA5-9729A4766D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0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88889-16A2-4A8A-BCA5-9729A4766D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9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88889-16A2-4A8A-BCA5-9729A4766D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1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88889-16A2-4A8A-BCA5-9729A4766D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1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estival.1september.ru/articles/567574/" TargetMode="External"/><Relationship Id="rId3" Type="http://schemas.openxmlformats.org/officeDocument/2006/relationships/hyperlink" Target="http://kopilkaurokov.ru/russkiyYazik/uroki/113601" TargetMode="External"/><Relationship Id="rId7" Type="http://schemas.openxmlformats.org/officeDocument/2006/relationships/hyperlink" Target="http://www.gramota.ru/spravka/phrases/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azbook.ru/frazeologizmy/" TargetMode="External"/><Relationship Id="rId5" Type="http://schemas.openxmlformats.org/officeDocument/2006/relationships/hyperlink" Target="http://www.moluch.ru/archive/74/12496/" TargetMode="External"/><Relationship Id="rId4" Type="http://schemas.openxmlformats.org/officeDocument/2006/relationships/hyperlink" Target="http://cyberleninka.ru/article/n/metodicheskie-aspekty-obucheniya-frazeologii-v-russkoy-shkole" TargetMode="External"/><Relationship Id="rId9" Type="http://schemas.openxmlformats.org/officeDocument/2006/relationships/hyperlink" Target="http://www.uchportal.ru/load/31-1-0-4246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634/136487634.a3b/0_d5b7c_44e066c2_XL.png" TargetMode="External"/><Relationship Id="rId7" Type="http://schemas.openxmlformats.org/officeDocument/2006/relationships/hyperlink" Target="http://s3.uploads.ru/5o8gm.png" TargetMode="External"/><Relationship Id="rId2" Type="http://schemas.openxmlformats.org/officeDocument/2006/relationships/hyperlink" Target="http://img-fotki.yandex.ru/get/4706/28257045.5ec/0_6f5cf_5329c14_X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214/66124276.8d/0_760aa_c67ee5b0_XXL.png" TargetMode="External"/><Relationship Id="rId5" Type="http://schemas.openxmlformats.org/officeDocument/2006/relationships/hyperlink" Target="http://www.ailona.ru/_ph/97/250733085.png" TargetMode="External"/><Relationship Id="rId4" Type="http://schemas.openxmlformats.org/officeDocument/2006/relationships/hyperlink" Target="http://img-fotki.yandex.ru/get/4706/113882196.8e/0_60321_5cca8fd5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Одиннадцатое марта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018705"/>
            <a:ext cx="6400800" cy="1752600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chemeClr val="tx1"/>
                </a:solidFill>
              </a:rPr>
              <a:t>Классная работа</a:t>
            </a:r>
            <a:endParaRPr lang="ru-RU" sz="66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02930"/>
            <a:ext cx="142875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5013176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Лукьянова С. 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0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по рядам.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Укажите фразеологизмы со значением: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/>
              <a:t>1 ряд «бездельничать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/>
              <a:t>2 ряд «обманывать»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/>
              <a:t>3 ряд «быстро</a:t>
            </a:r>
            <a:r>
              <a:rPr lang="ru-RU" dirty="0" smtClean="0"/>
              <a:t>»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Сломя голову, сидеть сложа руки, засучив рукава, во все лопатки, лодыря гонять, бить баклуши, в поте лица, во весь дух, собак гонять, не покладая рук, высунув язык, со всех ног.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9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Проверьте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785385"/>
              </p:ext>
            </p:extLst>
          </p:nvPr>
        </p:nvGraphicFramePr>
        <p:xfrm>
          <a:off x="1115616" y="1340769"/>
          <a:ext cx="7272807" cy="458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93610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Бездельничать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Работать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Быстро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309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Сидеть сложа руки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Лодыря гонять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Бить баклуши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Собак гонять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Засучив рукава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поте лица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покладая рук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Сломя голову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все лопатки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весь дух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Высунув язык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 всех ног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2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Творческая мастерская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 начало сказки о лентяе и труженике. Чтобы твоя речь получилась выразительной, близкой к народной, используй фразеологизмы.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озаглавить сказку, дать имена героям.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3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27589"/>
              </p:ext>
            </p:extLst>
          </p:nvPr>
        </p:nvGraphicFramePr>
        <p:xfrm>
          <a:off x="457200" y="404810"/>
          <a:ext cx="8219256" cy="511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511242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бить баклуши Ворон считать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Лежать на боку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Плевать в потолок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Спустя рукава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Гонять лодыря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пень колоду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(бездельничать)</a:t>
                      </a:r>
                    </a:p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шаром покати (пусто)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караул кричи (находиться в трудном положении)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Хоть головой об стенку бейся (невозможно что либо изменить)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на все руки (умелец)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Засучив рукава (начать дело радостно)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Горит в руках (работа получается хорошо)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Золотые руки (мастер)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покладая рук (без отдыха)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Семь потов сошло (устал, пока работал)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2105" y="5805264"/>
            <a:ext cx="494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Фразеологизмы помощники</a:t>
            </a:r>
          </a:p>
        </p:txBody>
      </p:sp>
    </p:spTree>
    <p:extLst>
      <p:ext uri="{BB962C8B-B14F-4D97-AF65-F5344CB8AC3E}">
        <p14:creationId xmlns:p14="http://schemas.microsoft.com/office/powerpoint/2010/main" val="29925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узнали на уроке?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4942922" cy="3888432"/>
          </a:xfrm>
        </p:spPr>
      </p:pic>
    </p:spTree>
    <p:extLst>
      <p:ext uri="{BB962C8B-B14F-4D97-AF65-F5344CB8AC3E}">
        <p14:creationId xmlns:p14="http://schemas.microsoft.com/office/powerpoint/2010/main" val="10836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Оцените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свою работу на уроке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       Я сегодня работал на уроке…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покладая рук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яп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ляп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пень колоду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асучив рукава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поломал </a:t>
            </a:r>
            <a:r>
              <a:rPr lang="ru-RU" dirty="0"/>
              <a:t>голову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29163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1052736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128" y="1891749"/>
            <a:ext cx="794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kopilkaurokov.ru/russkiyYazik/uroki/113601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cyberleninka.ru/article/n/metodicheskie-aspekty-obucheniya-frazeologii-v-russkoy-shkole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http://www.moluch.ru/archive/74/12496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http://frazbook.ru/frazeologizmy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http://www.gramota.ru/spravka/phrases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http://festival.1september.ru/articles/567574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www.uchportal.ru/load/31-1-0-42462</a:t>
            </a:r>
            <a:endParaRPr lang="ru-RU" dirty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www.uchportal.ru/load/31-1-0-42462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9928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hlinkClick r:id="rId2"/>
              </a:rPr>
              <a:t>http://img-fotki.yandex.ru/get/4706/28257045.5ec/0_6f5cf_5329c14_XL.png</a:t>
            </a:r>
            <a:endParaRPr lang="ru-RU" dirty="0" smtClean="0"/>
          </a:p>
          <a:p>
            <a:pPr algn="ctr"/>
            <a:r>
              <a:rPr lang="ru-RU" sz="2400" i="1" dirty="0" smtClean="0"/>
              <a:t>фон</a:t>
            </a:r>
          </a:p>
          <a:p>
            <a:pPr algn="ctr"/>
            <a:endParaRPr lang="ru-RU" sz="800" i="1" dirty="0" smtClean="0"/>
          </a:p>
          <a:p>
            <a:pPr lvl="0" algn="ctr"/>
            <a:r>
              <a:rPr lang="ru-RU" dirty="0" smtClean="0">
                <a:hlinkClick r:id="rId3"/>
              </a:rPr>
              <a:t>http://img-fotki.yandex.ru/get/5634/136487634.a3b/0_d5b7c_44e066c2_XL.png</a:t>
            </a:r>
            <a:r>
              <a:rPr lang="ru-RU" dirty="0" smtClean="0"/>
              <a:t>  </a:t>
            </a:r>
          </a:p>
          <a:p>
            <a:pPr lvl="0" algn="ctr"/>
            <a:r>
              <a:rPr lang="ru-RU" sz="2400" i="1" dirty="0" smtClean="0"/>
              <a:t>перо, чернильница, тетрадь</a:t>
            </a:r>
          </a:p>
          <a:p>
            <a:pPr lvl="0" algn="ctr"/>
            <a:endParaRPr lang="ru-RU" sz="800" i="1" dirty="0" smtClean="0"/>
          </a:p>
          <a:p>
            <a:pPr algn="ctr"/>
            <a:r>
              <a:rPr lang="ru-RU" sz="800" dirty="0" smtClean="0"/>
              <a:t> </a:t>
            </a:r>
          </a:p>
          <a:p>
            <a:pPr lvl="0" algn="ctr"/>
            <a:r>
              <a:rPr lang="ru-RU" u="sng" dirty="0" smtClean="0">
                <a:hlinkClick r:id="rId4"/>
              </a:rPr>
              <a:t>http://img-fotki.yandex.ru/get/4706/113882196.8e/0_60321_5cca8fd5_XL</a:t>
            </a:r>
            <a:endParaRPr lang="ru-RU" u="sng" dirty="0" smtClean="0"/>
          </a:p>
          <a:p>
            <a:pPr lvl="0" algn="ctr"/>
            <a:r>
              <a:rPr lang="ru-RU" u="sng" dirty="0" smtClean="0">
                <a:hlinkClick r:id="rId5"/>
              </a:rPr>
              <a:t>http://www.ailona.ru/_ph/97/250733085.png</a:t>
            </a:r>
            <a:endParaRPr lang="ru-RU" u="sng" dirty="0" smtClean="0"/>
          </a:p>
          <a:p>
            <a:pPr lvl="0" algn="ctr"/>
            <a:r>
              <a:rPr lang="ru-RU" sz="2400" i="1" dirty="0" smtClean="0"/>
              <a:t>перья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dirty="0" smtClean="0">
                <a:hlinkClick r:id="rId6"/>
              </a:rPr>
              <a:t>http://img-fotki.yandex.ru/get/6214/66124276.8d/0_760aa_c67ee5b0_XXL.png</a:t>
            </a:r>
            <a:endParaRPr lang="ru-RU" dirty="0" smtClean="0"/>
          </a:p>
          <a:p>
            <a:pPr algn="ctr"/>
            <a:r>
              <a:rPr lang="ru-RU" sz="2400" i="1" dirty="0" smtClean="0"/>
              <a:t>свиток</a:t>
            </a:r>
          </a:p>
          <a:p>
            <a:pPr algn="ctr"/>
            <a:endParaRPr lang="ru-RU" sz="800" i="1" dirty="0" smtClean="0"/>
          </a:p>
          <a:p>
            <a:pPr algn="ctr"/>
            <a:r>
              <a:rPr lang="ru-RU" u="sng" dirty="0" smtClean="0">
                <a:hlinkClick r:id="rId7"/>
              </a:rPr>
              <a:t>http://s3.uploads.ru/5o8gm.png</a:t>
            </a:r>
            <a:endParaRPr lang="ru-RU" u="sng" dirty="0" smtClean="0"/>
          </a:p>
          <a:p>
            <a:pPr algn="ctr"/>
            <a:r>
              <a:rPr lang="ru-RU" sz="2400" i="1" dirty="0" smtClean="0"/>
              <a:t>рамка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908720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920880" cy="576064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Ф</a:t>
            </a:r>
            <a:r>
              <a:rPr lang="ru-RU" sz="2800" dirty="0" smtClean="0">
                <a:solidFill>
                  <a:schemeClr val="tx1"/>
                </a:solidFill>
              </a:rPr>
              <a:t>илькина </a:t>
            </a:r>
            <a:r>
              <a:rPr lang="ru-RU" sz="2800" dirty="0">
                <a:solidFill>
                  <a:schemeClr val="tx1"/>
                </a:solidFill>
              </a:rPr>
              <a:t>грамота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Р</a:t>
            </a:r>
            <a:r>
              <a:rPr lang="ru-RU" sz="2800" dirty="0" smtClean="0">
                <a:solidFill>
                  <a:schemeClr val="tx1"/>
                </a:solidFill>
              </a:rPr>
              <a:t>уки </a:t>
            </a:r>
            <a:r>
              <a:rPr lang="ru-RU" sz="2800" dirty="0">
                <a:solidFill>
                  <a:schemeClr val="tx1"/>
                </a:solidFill>
              </a:rPr>
              <a:t>не </a:t>
            </a:r>
            <a:r>
              <a:rPr lang="ru-RU" sz="2800" dirty="0" smtClean="0">
                <a:solidFill>
                  <a:schemeClr val="tx1"/>
                </a:solidFill>
              </a:rPr>
              <a:t>доходят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А</a:t>
            </a:r>
            <a:r>
              <a:rPr lang="ru-RU" sz="2800" dirty="0" smtClean="0">
                <a:solidFill>
                  <a:schemeClr val="tx1"/>
                </a:solidFill>
              </a:rPr>
              <a:t>ника-воин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арубить </a:t>
            </a:r>
            <a:r>
              <a:rPr lang="ru-RU" sz="2800" dirty="0">
                <a:solidFill>
                  <a:schemeClr val="tx1"/>
                </a:solidFill>
              </a:rPr>
              <a:t>на носу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Е</a:t>
            </a:r>
            <a:r>
              <a:rPr lang="ru-RU" sz="2800" dirty="0" smtClean="0">
                <a:solidFill>
                  <a:schemeClr val="tx1"/>
                </a:solidFill>
              </a:rPr>
              <a:t>ле волочить ноги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О</a:t>
            </a:r>
            <a:r>
              <a:rPr lang="ru-RU" sz="2800" dirty="0" smtClean="0">
                <a:solidFill>
                  <a:schemeClr val="tx1"/>
                </a:solidFill>
              </a:rPr>
              <a:t>статься </a:t>
            </a:r>
            <a:r>
              <a:rPr lang="ru-RU" sz="2800" dirty="0">
                <a:solidFill>
                  <a:schemeClr val="tx1"/>
                </a:solidFill>
              </a:rPr>
              <a:t>с носом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Л</a:t>
            </a:r>
            <a:r>
              <a:rPr lang="ru-RU" sz="2800" dirty="0" smtClean="0">
                <a:solidFill>
                  <a:schemeClr val="tx1"/>
                </a:solidFill>
              </a:rPr>
              <a:t>ясы </a:t>
            </a:r>
            <a:r>
              <a:rPr lang="ru-RU" sz="2800" dirty="0">
                <a:solidFill>
                  <a:schemeClr val="tx1"/>
                </a:solidFill>
              </a:rPr>
              <a:t>точить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О</a:t>
            </a:r>
            <a:r>
              <a:rPr lang="ru-RU" sz="2800" dirty="0" smtClean="0">
                <a:solidFill>
                  <a:schemeClr val="tx1"/>
                </a:solidFill>
              </a:rPr>
              <a:t>бвести </a:t>
            </a:r>
            <a:r>
              <a:rPr lang="ru-RU" sz="2800" dirty="0">
                <a:solidFill>
                  <a:schemeClr val="tx1"/>
                </a:solidFill>
              </a:rPr>
              <a:t>вокруг пальца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Г</a:t>
            </a:r>
            <a:r>
              <a:rPr lang="ru-RU" sz="2800" dirty="0" smtClean="0">
                <a:solidFill>
                  <a:schemeClr val="tx1"/>
                </a:solidFill>
              </a:rPr>
              <a:t>лаза </a:t>
            </a:r>
            <a:r>
              <a:rPr lang="ru-RU" sz="2800" dirty="0">
                <a:solidFill>
                  <a:schemeClr val="tx1"/>
                </a:solidFill>
              </a:rPr>
              <a:t>на лоб полезли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И</a:t>
            </a:r>
            <a:r>
              <a:rPr lang="ru-RU" sz="2800" dirty="0" smtClean="0">
                <a:solidFill>
                  <a:schemeClr val="tx1"/>
                </a:solidFill>
              </a:rPr>
              <a:t>з </a:t>
            </a:r>
            <a:r>
              <a:rPr lang="ru-RU" sz="2800" dirty="0">
                <a:solidFill>
                  <a:schemeClr val="tx1"/>
                </a:solidFill>
              </a:rPr>
              <a:t>кожи вон лезть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Я</a:t>
            </a:r>
            <a:r>
              <a:rPr lang="ru-RU" sz="2800" dirty="0" smtClean="0">
                <a:solidFill>
                  <a:schemeClr val="tx1"/>
                </a:solidFill>
              </a:rPr>
              <a:t>зык </a:t>
            </a:r>
            <a:r>
              <a:rPr lang="ru-RU" sz="2800" dirty="0">
                <a:solidFill>
                  <a:schemeClr val="tx1"/>
                </a:solidFill>
              </a:rPr>
              <a:t>проглотил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165618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Фразеология</a:t>
            </a:r>
            <a:endParaRPr lang="ru-RU" sz="8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1376" y="1880428"/>
            <a:ext cx="6947048" cy="349278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«…</a:t>
            </a:r>
            <a:r>
              <a:rPr lang="ru-RU" i="1" dirty="0">
                <a:solidFill>
                  <a:schemeClr val="tx1"/>
                </a:solidFill>
              </a:rPr>
              <a:t>Нет слова, которое было бы так замашисто, бойко, так вырвалось бы из-под самого сердца, так бы кипело и животретапало, как метко сказанное русское слово</a:t>
            </a:r>
            <a:r>
              <a:rPr lang="ru-RU" i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(Н. В. Гоголь).</a:t>
            </a:r>
          </a:p>
          <a:p>
            <a:r>
              <a:rPr lang="ru-RU" i="1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149080"/>
            <a:ext cx="17716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chemeClr val="accent4"/>
                </a:solidFill>
              </a:rPr>
              <a:t>Цели урока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Что </a:t>
            </a:r>
            <a:r>
              <a:rPr lang="ru-RU" sz="3600" dirty="0" smtClean="0"/>
              <a:t>изучает ……………………...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Выяснить</a:t>
            </a:r>
            <a:r>
              <a:rPr lang="ru-RU" sz="3600" dirty="0"/>
              <a:t>, где можно узнать </a:t>
            </a:r>
            <a:r>
              <a:rPr lang="ru-RU" sz="3600" dirty="0" smtClean="0"/>
              <a:t>……………………………. фразеологизмов</a:t>
            </a:r>
            <a:endParaRPr lang="ru-RU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Выяснить роль фразеологизмов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в ….. .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60020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ф</a:t>
            </a:r>
            <a:r>
              <a:rPr lang="ru-RU" sz="3600" dirty="0" smtClean="0"/>
              <a:t>разеология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71112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значение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1570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речи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32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Подумайте!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Из </a:t>
            </a:r>
            <a:r>
              <a:rPr lang="ru-RU" dirty="0"/>
              <a:t>какого языка вошло в наш язык слово фразеология и что оно обозначает?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Что </a:t>
            </a:r>
            <a:r>
              <a:rPr lang="ru-RU" dirty="0"/>
              <a:t>изучает фразеология?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Какую </a:t>
            </a:r>
            <a:r>
              <a:rPr lang="ru-RU" dirty="0"/>
              <a:t>роль играют фразеологизмы в нашей речи?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Какое </a:t>
            </a:r>
            <a:r>
              <a:rPr lang="ru-RU" dirty="0"/>
              <a:t>значение имеют фразеологизмы? Прямое или переносное?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6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понял все буквально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417638"/>
            <a:ext cx="2533001" cy="1981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441646"/>
            <a:ext cx="3028007" cy="1862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149" y="4322792"/>
            <a:ext cx="2372866" cy="1734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4250" t="32151" r="26375" b="18500"/>
          <a:stretch/>
        </p:blipFill>
        <p:spPr>
          <a:xfrm>
            <a:off x="2703208" y="3787162"/>
            <a:ext cx="2228832" cy="2095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3398991"/>
            <a:ext cx="16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Водить за нос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3398991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Считать ворон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27106" y="6048758"/>
            <a:ext cx="182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Стоять на часах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61312" y="60773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Сел в калошу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5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«Из жизни слов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Ни зги не видно. </a:t>
            </a:r>
            <a:r>
              <a:rPr lang="ru-RU" b="1" dirty="0" err="1"/>
              <a:t>Зга</a:t>
            </a:r>
            <a:r>
              <a:rPr lang="ru-RU" dirty="0"/>
              <a:t> означало то же самое, что стезя, стежка, тропинка. Все выражение значило «не видно пути, дороги».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Бить баклуши</a:t>
            </a:r>
            <a:r>
              <a:rPr lang="ru-RU" dirty="0"/>
              <a:t> первоначально означало «раскалывать, разбивать осиновый чурбан на чурки (баклуши) для изготовления ложек, поварешек и т.п.». Работа эта несложная, поэтому считалось, что кто бьет баклуши, тот как бы ничего не делает, бездельничает.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За тридевять земель</a:t>
            </a:r>
            <a:r>
              <a:rPr lang="ru-RU" dirty="0"/>
              <a:t> вошло в литературный язык из сказок. Тридевять значит 27 (3 х 9) и указывает, что в древности счет велся не десятками, как сейчас, а девятками.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5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Проверьте 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Бежать сломя голову – быстро, пускать пыль в глаза – хвастаться, падать духом – унывать, пара пустяков – легко, кожа да кости – худой, не по дням, а по часам – быстро, на мякине не проведешь – не обманешь, заговаривать зубы – обманывать.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Физкультминутка.</a:t>
            </a:r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А теперь, ребята, встали,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Быстро руки вверх подняли,</a:t>
            </a:r>
            <a:br>
              <a:rPr lang="ru-RU" sz="4400" dirty="0"/>
            </a:br>
            <a:r>
              <a:rPr lang="ru-RU" sz="4400" dirty="0"/>
              <a:t>В стороны, вперёд, назад,</a:t>
            </a:r>
            <a:br>
              <a:rPr lang="ru-RU" sz="4400" dirty="0"/>
            </a:br>
            <a:r>
              <a:rPr lang="ru-RU" sz="4400" dirty="0"/>
              <a:t>Повернулись вправо, влево,</a:t>
            </a:r>
            <a:br>
              <a:rPr lang="ru-RU" sz="4400" dirty="0"/>
            </a:br>
            <a:r>
              <a:rPr lang="ru-RU" sz="4400" dirty="0"/>
              <a:t>Тихо сели, вновь за дело.</a:t>
            </a:r>
          </a:p>
          <a:p>
            <a:pPr marL="0" indent="0" algn="ctr">
              <a:buNone/>
            </a:pPr>
            <a:r>
              <a:rPr lang="ru-RU" sz="4400" dirty="0"/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661</Words>
  <Application>Microsoft Office PowerPoint</Application>
  <PresentationFormat>Экран (4:3)</PresentationFormat>
  <Paragraphs>127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Wingdings</vt:lpstr>
      <vt:lpstr>Тема Office</vt:lpstr>
      <vt:lpstr>Одиннадцатое марта</vt:lpstr>
      <vt:lpstr>Презентация PowerPoint</vt:lpstr>
      <vt:lpstr>Фразеология</vt:lpstr>
      <vt:lpstr>Цели урока</vt:lpstr>
      <vt:lpstr>Подумайте!</vt:lpstr>
      <vt:lpstr>Художник понял все буквально</vt:lpstr>
      <vt:lpstr>«Из жизни слов»</vt:lpstr>
      <vt:lpstr>Проверьте </vt:lpstr>
      <vt:lpstr>Физкультминутка.  </vt:lpstr>
      <vt:lpstr>Задание по рядам. </vt:lpstr>
      <vt:lpstr>Проверьте</vt:lpstr>
      <vt:lpstr>Творческая мастерская</vt:lpstr>
      <vt:lpstr>Презентация PowerPoint</vt:lpstr>
      <vt:lpstr>Что узнали на уроке?</vt:lpstr>
      <vt:lpstr>Оцените свою работу на уроке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27</cp:revision>
  <dcterms:created xsi:type="dcterms:W3CDTF">2013-08-18T07:43:00Z</dcterms:created>
  <dcterms:modified xsi:type="dcterms:W3CDTF">2015-03-24T17:03:42Z</dcterms:modified>
</cp:coreProperties>
</file>