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83" autoAdjust="0"/>
  </p:normalViewPr>
  <p:slideViewPr>
    <p:cSldViewPr>
      <p:cViewPr varScale="1">
        <p:scale>
          <a:sx n="60" d="100"/>
          <a:sy n="60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87BC3-0A80-437D-9A62-BF5C77440A01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838CD-DFD1-42C6-B284-5980E6166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A4FC93-9A14-4D10-B671-32B9E4FD2DD8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F9503C-87BB-42DA-9065-41CE4F544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40.radikal.ru/i088/1002/24/fa92fbd61d92.pn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4500593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solidFill>
                  <a:srgbClr val="00B050"/>
                </a:solidFill>
              </a:rPr>
              <a:t>«</a:t>
            </a:r>
            <a:r>
              <a:rPr lang="ru-RU" b="1" dirty="0" smtClean="0">
                <a:solidFill>
                  <a:srgbClr val="00B050"/>
                </a:solidFill>
              </a:rPr>
              <a:t>Природа </a:t>
            </a:r>
            <a:r>
              <a:rPr lang="ru-RU" b="1" dirty="0">
                <a:solidFill>
                  <a:srgbClr val="00B050"/>
                </a:solidFill>
              </a:rPr>
              <a:t>– наш общий дом</a:t>
            </a:r>
            <a:r>
              <a:rPr lang="ru-RU" b="1" dirty="0" smtClean="0">
                <a:solidFill>
                  <a:srgbClr val="00B050"/>
                </a:solidFill>
              </a:rPr>
              <a:t>»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2000" b="1" dirty="0" smtClean="0"/>
              <a:t>Примерная </a:t>
            </a:r>
            <a:r>
              <a:rPr lang="ru-RU" sz="2000" b="1" dirty="0"/>
              <a:t>программа  внеурочной </a:t>
            </a:r>
            <a:r>
              <a:rPr lang="ru-RU" sz="2000" b="1" dirty="0" smtClean="0"/>
              <a:t>деятельности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dirty="0" err="1" smtClean="0"/>
              <a:t>Общеинтеллектуальное</a:t>
            </a:r>
            <a:r>
              <a:rPr lang="ru-RU" sz="2000" b="1" dirty="0" smtClean="0"/>
              <a:t> и </a:t>
            </a:r>
            <a:br>
              <a:rPr lang="ru-RU" sz="2000" b="1" dirty="0" smtClean="0"/>
            </a:br>
            <a:r>
              <a:rPr lang="ru-RU" sz="2000" b="1" dirty="0" smtClean="0"/>
              <a:t>социальное направление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5429264"/>
            <a:ext cx="5857916" cy="71438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Т.В.Анушенко</a:t>
            </a:r>
            <a:r>
              <a:rPr lang="ru-RU" smtClean="0"/>
              <a:t>, </a:t>
            </a:r>
            <a:r>
              <a:rPr lang="ru-RU" smtClean="0"/>
              <a:t>учитель </a:t>
            </a:r>
            <a:r>
              <a:rPr lang="ru-RU" dirty="0"/>
              <a:t>начальных классов</a:t>
            </a:r>
          </a:p>
          <a:p>
            <a:r>
              <a:rPr lang="ru-RU" dirty="0"/>
              <a:t>МКОУ «</a:t>
            </a:r>
            <a:r>
              <a:rPr lang="ru-RU" dirty="0" err="1"/>
              <a:t>Седельниковская</a:t>
            </a:r>
            <a:r>
              <a:rPr lang="ru-RU" dirty="0"/>
              <a:t> СОШ № 1»</a:t>
            </a:r>
          </a:p>
        </p:txBody>
      </p:sp>
      <p:pic>
        <p:nvPicPr>
          <p:cNvPr id="4" name="Рисунок 3" descr="http://www.kristalycsakra.eoldal.hu/img/picture/438/Ear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28575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7358114" cy="250033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Цель программы: </a:t>
            </a:r>
            <a:r>
              <a:rPr lang="en-US" sz="3100" b="1" i="1" dirty="0" smtClean="0">
                <a:solidFill>
                  <a:srgbClr val="00B050"/>
                </a:solidFill>
              </a:rPr>
              <a:t/>
            </a:r>
            <a:br>
              <a:rPr lang="en-US" sz="3100" b="1" i="1" dirty="0" smtClean="0">
                <a:solidFill>
                  <a:srgbClr val="00B050"/>
                </a:solidFill>
              </a:rPr>
            </a:br>
            <a:r>
              <a:rPr lang="en-US" sz="3100" b="1" i="1" dirty="0" smtClean="0"/>
              <a:t/>
            </a:r>
            <a:br>
              <a:rPr lang="en-US" sz="3100" b="1" i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357298"/>
            <a:ext cx="7429552" cy="507209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воспитание гуманного, творческого, социально активного человека, уважительно и бережно относящегося к среде своего обитания, к природному и культурному достоянию человечества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071810"/>
            <a:ext cx="542928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000372"/>
            <a:ext cx="7498080" cy="278608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Личностные универсальные учебные действия</a:t>
            </a:r>
            <a:endParaRPr lang="en-US" b="1" i="1" dirty="0" smtClean="0"/>
          </a:p>
          <a:p>
            <a:r>
              <a:rPr lang="ru-RU" b="1" i="1" dirty="0" smtClean="0"/>
              <a:t>Регулятивные универсальные учебные действия</a:t>
            </a:r>
            <a:endParaRPr lang="en-US" b="1" i="1" dirty="0" smtClean="0"/>
          </a:p>
          <a:p>
            <a:r>
              <a:rPr lang="ru-RU" b="1" i="1" dirty="0" smtClean="0"/>
              <a:t>Познавательные универсальные учебные действия</a:t>
            </a:r>
            <a:endParaRPr lang="en-US" b="1" i="1" dirty="0" smtClean="0"/>
          </a:p>
          <a:p>
            <a:r>
              <a:rPr lang="ru-RU" b="1" i="1" dirty="0" smtClean="0"/>
              <a:t>Коммуникативные универсальные учебные действия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858180" cy="3011486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Формирование универсальных </a:t>
            </a:r>
            <a:r>
              <a:rPr lang="ru-RU" sz="4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sz="4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b="1" i="1" dirty="0" smtClean="0"/>
              <a:t>Результаты первого уровня </a:t>
            </a:r>
            <a:r>
              <a:rPr lang="ru-RU" i="1" dirty="0" smtClean="0"/>
              <a:t>приобретение школьниками знаний о нормах поведения в совместной познавательной деятельности, о способах действий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ru-RU" b="1" i="1" dirty="0" smtClean="0"/>
              <a:t>Результаты второго уровня</a:t>
            </a:r>
            <a:endParaRPr lang="en-US" b="1" i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i="1" dirty="0" smtClean="0"/>
              <a:t>получение школьником опыта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</a:t>
            </a:r>
            <a:r>
              <a:rPr lang="ru-RU" i="1" dirty="0" smtClean="0"/>
              <a:t>переживания и позитивного отношения к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</a:t>
            </a:r>
            <a:r>
              <a:rPr lang="ru-RU" i="1" dirty="0" smtClean="0"/>
              <a:t>базовым ценностям общества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</a:t>
            </a:r>
            <a:endParaRPr lang="en-US" i="1" dirty="0" smtClean="0"/>
          </a:p>
          <a:p>
            <a:pPr>
              <a:buNone/>
            </a:pPr>
            <a:endParaRPr lang="ru-RU" dirty="0" smtClean="0"/>
          </a:p>
          <a:p>
            <a:endParaRPr lang="en-US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проведения занятий и методы работы</a:t>
            </a:r>
            <a:endParaRPr lang="ru-RU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786346"/>
          </a:xfrm>
        </p:spPr>
        <p:txBody>
          <a:bodyPr>
            <a:normAutofit lnSpcReduction="1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прогулка;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игра-путешествие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наблюдение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экскурсия;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беседа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лекция;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экологический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праздник, экологическая игра, экологический КВН, экологическая сказка;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семейный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совет, практикум;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конкурс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викторина;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творческих заданий;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исследование;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Воспитательные технологии</a:t>
            </a:r>
            <a:endParaRPr lang="ru-RU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244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«Экология и диалектика»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проектного обучения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коллективного творческого воспитания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Информационно-коммуникационная технология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индивидуально воспитательного процесса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Игровая технология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Личностно-ориентированные технологии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организованного общения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369258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-main-pic" descr="Картинка 233 из 50324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928802"/>
            <a:ext cx="478634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425</TotalTime>
  <Words>200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«Природа – наш общий дом» Примерная программа  внеурочной деятельности  Общеинтеллектуальное и  социальное направление     </vt:lpstr>
      <vt:lpstr>Цель программы:    </vt:lpstr>
      <vt:lpstr>Формирование универсальных учебных действий </vt:lpstr>
      <vt:lpstr>Планируемые результаты </vt:lpstr>
      <vt:lpstr>Формы проведения занятий и методы работы</vt:lpstr>
      <vt:lpstr>Воспитательные технологии</vt:lpstr>
      <vt:lpstr>Спасибо за внимание     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«Природа – наш общий дом» Примерная программа  внеурочной деятельности Социальное направление     </dc:title>
  <dc:creator>Admin</dc:creator>
  <cp:lastModifiedBy>Admin</cp:lastModifiedBy>
  <cp:revision>45</cp:revision>
  <dcterms:created xsi:type="dcterms:W3CDTF">2003-12-31T18:27:55Z</dcterms:created>
  <dcterms:modified xsi:type="dcterms:W3CDTF">2003-12-31T18:42:39Z</dcterms:modified>
</cp:coreProperties>
</file>