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1" r:id="rId3"/>
    <p:sldId id="273" r:id="rId4"/>
    <p:sldId id="272" r:id="rId5"/>
    <p:sldId id="271" r:id="rId6"/>
    <p:sldId id="269" r:id="rId7"/>
    <p:sldId id="258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74" r:id="rId17"/>
    <p:sldId id="276" r:id="rId18"/>
    <p:sldId id="278" r:id="rId19"/>
    <p:sldId id="280" r:id="rId20"/>
    <p:sldId id="282" r:id="rId21"/>
    <p:sldId id="290" r:id="rId22"/>
    <p:sldId id="284" r:id="rId23"/>
    <p:sldId id="289" r:id="rId24"/>
    <p:sldId id="286" r:id="rId25"/>
    <p:sldId id="288" r:id="rId26"/>
    <p:sldId id="292" r:id="rId27"/>
    <p:sldId id="29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68623" autoAdjust="0"/>
  </p:normalViewPr>
  <p:slideViewPr>
    <p:cSldViewPr>
      <p:cViewPr varScale="1">
        <p:scale>
          <a:sx n="70" d="100"/>
          <a:sy n="70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16750-C605-406F-BB35-0CD80731286C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8D0EF-6CD6-4309-A473-52515AD74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A4EA-B5EA-4D4C-A4E7-49C8FEE3AA55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92B8-6158-43A9-8DB2-839A518CB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A4EA-B5EA-4D4C-A4E7-49C8FEE3AA55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92B8-6158-43A9-8DB2-839A518CB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A4EA-B5EA-4D4C-A4E7-49C8FEE3AA55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92B8-6158-43A9-8DB2-839A518CB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A97A5-1BBB-4881-AD6F-5E0889F64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22EF1-7B80-42AF-9EA2-8A617F4F5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A4EA-B5EA-4D4C-A4E7-49C8FEE3AA55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92B8-6158-43A9-8DB2-839A518CB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A4EA-B5EA-4D4C-A4E7-49C8FEE3AA55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92B8-6158-43A9-8DB2-839A518CB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A4EA-B5EA-4D4C-A4E7-49C8FEE3AA55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92B8-6158-43A9-8DB2-839A518CB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A4EA-B5EA-4D4C-A4E7-49C8FEE3AA55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92B8-6158-43A9-8DB2-839A518CB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A4EA-B5EA-4D4C-A4E7-49C8FEE3AA55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92B8-6158-43A9-8DB2-839A518CB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A4EA-B5EA-4D4C-A4E7-49C8FEE3AA55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92B8-6158-43A9-8DB2-839A518CB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A4EA-B5EA-4D4C-A4E7-49C8FEE3AA55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92B8-6158-43A9-8DB2-839A518CB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A4EA-B5EA-4D4C-A4E7-49C8FEE3AA55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92B8-6158-43A9-8DB2-839A518CB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A4EA-B5EA-4D4C-A4E7-49C8FEE3AA55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192B8-6158-43A9-8DB2-839A518CB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gif"/><Relationship Id="rId9" Type="http://schemas.openxmlformats.org/officeDocument/2006/relationships/image" Target="../media/image32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272808" cy="1800200"/>
          </a:xfrm>
        </p:spPr>
        <p:txBody>
          <a:bodyPr/>
          <a:lstStyle/>
          <a:p>
            <a:r>
              <a:rPr lang="ru-RU" b="1" dirty="0" smtClean="0"/>
              <a:t>Проблемы современной школы и пути их решения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886200"/>
            <a:ext cx="6840760" cy="22791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Экологическое воспитание в начальной школе.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Подготовила учитель начальных классов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МБОУ «Средняя общеобразовательная школа № 26»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Филиппова Р.Н.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63960" y="1556792"/>
            <a:ext cx="6760368" cy="2196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620688"/>
            <a:ext cx="7846640" cy="297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63960" y="773089"/>
            <a:ext cx="7846640" cy="2223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Покормите птиц зимой.</a:t>
            </a:r>
            <a:endParaRPr lang="ru-RU" dirty="0"/>
          </a:p>
        </p:txBody>
      </p:sp>
      <p:pic>
        <p:nvPicPr>
          <p:cNvPr id="5124" name="Picture 4" descr="C:\Users\Sanek\Downloads\67316230_Pokormite_ptic_zimo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600200"/>
            <a:ext cx="669674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Грамоты</a:t>
            </a:r>
            <a:endParaRPr lang="ru-RU" dirty="0"/>
          </a:p>
        </p:txBody>
      </p:sp>
      <p:pic>
        <p:nvPicPr>
          <p:cNvPr id="3074" name="Picture 2" descr="C:\Users\Sanek\Pictures\MP Navigator\2012_03_27\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45418"/>
            <a:ext cx="3888431" cy="5148886"/>
          </a:xfrm>
          <a:prstGeom prst="rect">
            <a:avLst/>
          </a:prstGeom>
          <a:noFill/>
        </p:spPr>
      </p:pic>
      <p:pic>
        <p:nvPicPr>
          <p:cNvPr id="3075" name="Picture 3" descr="C:\Users\Sanek\Pictures\MP Navigator\2012_03_27\IMG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888432" cy="4968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anek\Desktop\3b3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5" y="1772816"/>
            <a:ext cx="2543067" cy="3240360"/>
          </a:xfrm>
          <a:prstGeom prst="rect">
            <a:avLst/>
          </a:prstGeom>
          <a:noFill/>
        </p:spPr>
      </p:pic>
      <p:pic>
        <p:nvPicPr>
          <p:cNvPr id="1027" name="Picture 3" descr="C:\Users\Sanek\Desktop\385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3129059" cy="4307665"/>
          </a:xfrm>
          <a:prstGeom prst="rect">
            <a:avLst/>
          </a:prstGeom>
          <a:noFill/>
        </p:spPr>
      </p:pic>
      <p:pic>
        <p:nvPicPr>
          <p:cNvPr id="1028" name="Picture 4" descr="C:\Users\Sanek\Desktop\12894718823004_ZHizn_ptic_Poznavatelnye_besedyEkologicheskoe_vospit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772816"/>
            <a:ext cx="216024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Творчество детей</a:t>
            </a:r>
            <a:endParaRPr lang="ru-RU" dirty="0"/>
          </a:p>
        </p:txBody>
      </p:sp>
      <p:pic>
        <p:nvPicPr>
          <p:cNvPr id="2050" name="Picture 2" descr="C:\Users\Sanek\Downloads\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600200"/>
            <a:ext cx="590465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четверостиший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Мы, елочка, помочь,</a:t>
            </a:r>
          </a:p>
          <a:p>
            <a:r>
              <a:rPr lang="ru-RU" dirty="0" smtClean="0"/>
              <a:t>Весело, ночь,</a:t>
            </a:r>
          </a:p>
          <a:p>
            <a:r>
              <a:rPr lang="ru-RU" dirty="0" smtClean="0"/>
              <a:t> придем, с песнями</a:t>
            </a:r>
          </a:p>
          <a:p>
            <a:r>
              <a:rPr lang="ru-RU" dirty="0" smtClean="0"/>
              <a:t> в хоровод,</a:t>
            </a:r>
          </a:p>
          <a:p>
            <a:r>
              <a:rPr lang="ru-RU" dirty="0" smtClean="0"/>
              <a:t> встретим Новый год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хотим красавицам елочкам помочь,</a:t>
            </a:r>
          </a:p>
          <a:p>
            <a:r>
              <a:rPr lang="ru-RU" dirty="0" smtClean="0"/>
              <a:t>Чтобы было весело в праздничную ночь</a:t>
            </a:r>
          </a:p>
          <a:p>
            <a:r>
              <a:rPr lang="ru-RU" dirty="0" smtClean="0"/>
              <a:t>Мы придем к ним с песнями,</a:t>
            </a:r>
          </a:p>
          <a:p>
            <a:r>
              <a:rPr lang="ru-RU" dirty="0" smtClean="0"/>
              <a:t>Встанем в хоровод</a:t>
            </a:r>
          </a:p>
          <a:p>
            <a:r>
              <a:rPr lang="ru-RU" dirty="0" smtClean="0"/>
              <a:t>Весело, весело встретим Новый год</a:t>
            </a:r>
            <a:endParaRPr lang="ru-RU" dirty="0"/>
          </a:p>
        </p:txBody>
      </p:sp>
      <p:pic>
        <p:nvPicPr>
          <p:cNvPr id="4" name="Picture 39" descr="мсч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10080"/>
            <a:ext cx="1944215" cy="215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619250" y="1341438"/>
            <a:ext cx="5976938" cy="86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648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КРОССВОРД</a:t>
            </a: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258888" y="4724400"/>
            <a:ext cx="6337300" cy="175101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"ЗООПАРК"</a:t>
            </a:r>
          </a:p>
        </p:txBody>
      </p:sp>
      <p:pic>
        <p:nvPicPr>
          <p:cNvPr id="6148" name="Picture 4" descr="affe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4213" y="2276475"/>
            <a:ext cx="14160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raubkatze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2276475"/>
            <a:ext cx="2124075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raubkatze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913"/>
            <a:ext cx="795655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raubkatze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2030413"/>
            <a:ext cx="39592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 flipH="1">
            <a:off x="5940425" y="0"/>
            <a:ext cx="360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836738" y="33559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З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268538" y="33559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700338" y="33559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Я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132138" y="33559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Ц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700338" y="37163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268538" y="37163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836738" y="37163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404938" y="37163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268538" y="407670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2268538" y="44370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2700338" y="44370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836738" y="407670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1404938" y="407670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971550" y="407670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1836738" y="44370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П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3132138" y="44370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3563938" y="44370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3997325" y="44370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4429125" y="44370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1836738" y="4795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2268538" y="4795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700338" y="4795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3132138" y="4795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2700338" y="515620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2268538" y="515620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1836738" y="515620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1404938" y="515620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971550" y="515620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971550" y="55165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539750" y="55165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1404938" y="55165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1836738" y="55165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2268538" y="55165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2700338" y="55165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>
            <a:off x="3132138" y="55165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05" name="Rectangle 37"/>
          <p:cNvSpPr>
            <a:spLocks noChangeArrowheads="1"/>
          </p:cNvSpPr>
          <p:nvPr/>
        </p:nvSpPr>
        <p:spPr bwMode="auto">
          <a:xfrm>
            <a:off x="3563938" y="55165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468313" y="404813"/>
            <a:ext cx="5472112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Georgia" pitchFamily="18" charset="0"/>
              </a:rPr>
              <a:t>Серый маленький зверюшка,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Georgia" pitchFamily="18" charset="0"/>
              </a:rPr>
              <a:t>Косоглазый длинноушка.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Georgia" pitchFamily="18" charset="0"/>
              </a:rPr>
              <a:t>Ну-ка, кто он, угадай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Georgia" pitchFamily="18" charset="0"/>
              </a:rPr>
              <a:t>И морковку ему дай!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124075" y="47625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З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555875" y="47625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987675" y="47625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Я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419475" y="47625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Ц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987675" y="83661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555875" y="83661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124075" y="83661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692275" y="83661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555875" y="11969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2555875" y="15573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2987675" y="15573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2124075" y="11969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1692275" y="11969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1258888" y="11969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2124075" y="15573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П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3419475" y="15573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3851275" y="15573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4284663" y="15573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4716463" y="15573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2124075" y="191611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2555875" y="191611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2987675" y="191611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3419475" y="191611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2987675" y="22764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2555875" y="22764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2124075" y="22764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1692275" y="22764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1258888" y="22764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1258888" y="2636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827088" y="2636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1692275" y="2636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2124075" y="2636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2555875" y="2636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2987675" y="2636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3419475" y="2636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3851275" y="2636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422" name="Picture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213100"/>
            <a:ext cx="3887787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179388" y="3429000"/>
            <a:ext cx="511333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Georgia" pitchFamily="18" charset="0"/>
              </a:rPr>
              <a:t>На овчарку он похож.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Georgia" pitchFamily="18" charset="0"/>
              </a:rPr>
              <a:t>Что ни зуб – то острый нож!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Georgia" pitchFamily="18" charset="0"/>
              </a:rPr>
              <a:t>Он бежит оскалив пасть,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Georgia" pitchFamily="18" charset="0"/>
              </a:rPr>
              <a:t>На овцу готов напасть!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124075" y="47625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З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555875" y="47625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987675" y="47625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Я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419475" y="47625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Ц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987675" y="83661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555875" y="83661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124075" y="83661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692275" y="83661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2555875" y="11969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555875" y="15573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987675" y="15573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124075" y="11969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1692275" y="11969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1258888" y="11969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2124075" y="15573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П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3419475" y="15573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3851275" y="15573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4284663" y="15573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4716463" y="15573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2124075" y="191611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2555875" y="191611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2987675" y="191611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3419475" y="191611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2987675" y="22764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2555875" y="22764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2124075" y="22764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1692275" y="22764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1258888" y="22764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1258888" y="2636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827088" y="2636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1692275" y="2636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2124075" y="2636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2555875" y="2636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2987675" y="2636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3419475" y="2636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3851275" y="2636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46" name="Picture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852738"/>
            <a:ext cx="3708400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395288" y="3644900"/>
            <a:ext cx="4824412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Очень много силы в нём,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Ростом он почти что с дом.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У него огромный нос,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Будто сотню лет он рос.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Экология 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Наука об отношениях живых организмов и их сообществах</a:t>
            </a:r>
            <a:endParaRPr lang="ru-RU" sz="48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324167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779838" y="7651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З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211638" y="7651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643438" y="7651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Я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075238" y="7651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Ц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643438" y="11255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211638" y="11255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779838" y="11255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348038" y="11255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4211638" y="148590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4211638" y="18462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4643438" y="18462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3779838" y="148590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3348038" y="148590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2914650" y="148590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779838" y="18462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П</a:t>
            </a: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5075238" y="18462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У</a:t>
            </a: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5507038" y="18462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Г</a:t>
            </a: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5940425" y="18462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6372225" y="18462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Й</a:t>
            </a: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3779838" y="22050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4211638" y="22050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4643438" y="22050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5075238" y="22050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4643438" y="256540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4211638" y="256540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3779838" y="256540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3348038" y="256540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2914650" y="256540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2914650" y="29257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2482850" y="29257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3348038" y="29257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3779838" y="29257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4211638" y="29257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4643438" y="29257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5075238" y="29257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5507038" y="29257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827088" y="4149725"/>
            <a:ext cx="5257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Georgia" pitchFamily="18" charset="0"/>
              </a:rPr>
              <a:t>То не радуга, не пламя!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Georgia" pitchFamily="18" charset="0"/>
              </a:rPr>
              <a:t>Что за птица? Угадай!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Georgia" pitchFamily="18" charset="0"/>
              </a:rPr>
              <a:t>Целый день болтает с нами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Georgia" pitchFamily="18" charset="0"/>
              </a:rPr>
              <a:t>Разноцветный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429000"/>
            <a:ext cx="25922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Длинноклювый, голенастый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Прилетел к нам белый </a:t>
            </a:r>
            <a:r>
              <a:rPr lang="ru-RU" sz="2400" dirty="0" smtClean="0"/>
              <a:t>аист,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Выбрал место он повыше,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Свил гнездо на нашей крыш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140968"/>
            <a:ext cx="24003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4113" y="1125538"/>
            <a:ext cx="4179887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979613" y="20605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З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411413" y="20605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843213" y="20605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Я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275013" y="20605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Ц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843213" y="24209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411413" y="24209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979613" y="24209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547813" y="24209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411413" y="278130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2411413" y="31416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2843213" y="31416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1979613" y="278130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1547813" y="278130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1114425" y="278130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1979613" y="31416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П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275013" y="31416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У</a:t>
            </a: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706813" y="31416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Г</a:t>
            </a: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4140200" y="31416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4572000" y="31416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Й</a:t>
            </a: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1979613" y="35004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2411413" y="35004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</a:t>
            </a: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2843213" y="35004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</a:t>
            </a: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3275013" y="35004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Т</a:t>
            </a: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2843213" y="386080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Ф</a:t>
            </a: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2411413" y="386080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1979613" y="386080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1547813" y="386080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</a:t>
            </a:r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1114425" y="386080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Ж</a:t>
            </a: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1114425" y="42211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682625" y="42211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1547813" y="42211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8" name="Rectangle 34"/>
          <p:cNvSpPr>
            <a:spLocks noChangeArrowheads="1"/>
          </p:cNvSpPr>
          <p:nvPr/>
        </p:nvSpPr>
        <p:spPr bwMode="auto">
          <a:xfrm>
            <a:off x="1979613" y="42211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2411413" y="42211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2843213" y="42211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3275013" y="42211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3706813" y="422116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395288" y="404813"/>
            <a:ext cx="554355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Georgia" pitchFamily="18" charset="0"/>
              </a:rPr>
              <a:t>Этот зверь какой-то странный: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Georgia" pitchFamily="18" charset="0"/>
              </a:rPr>
              <a:t>Шея – как стрела у крана.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124075" y="47625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З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555875" y="47625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987675" y="47625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Я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419475" y="47625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Ц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987675" y="83661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555875" y="83661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2124075" y="83661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692275" y="83661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2555875" y="11969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2555875" y="15573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2987675" y="15573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2124075" y="11969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1692275" y="11969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1258888" y="11969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2124075" y="15573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П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3419475" y="15573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У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3851275" y="15573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Г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4284663" y="15573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4716463" y="15573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Й</a:t>
            </a: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2124075" y="191611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2555875" y="191611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2987675" y="191611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</a:t>
            </a:r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3419475" y="191611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Т</a:t>
            </a:r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2987675" y="22764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Ф</a:t>
            </a: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2555875" y="22764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2124075" y="22764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1692275" y="22764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</a:t>
            </a:r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1258888" y="22764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Ж</a:t>
            </a:r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1258888" y="2636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</a:t>
            </a:r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827088" y="2636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</a:t>
            </a:r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1692275" y="2636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2124075" y="2636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20514" name="Rectangle 34"/>
          <p:cNvSpPr>
            <a:spLocks noChangeArrowheads="1"/>
          </p:cNvSpPr>
          <p:nvPr/>
        </p:nvSpPr>
        <p:spPr bwMode="auto">
          <a:xfrm>
            <a:off x="2555875" y="2636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2987675" y="2636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Д</a:t>
            </a:r>
          </a:p>
        </p:txBody>
      </p:sp>
      <p:sp>
        <p:nvSpPr>
          <p:cNvPr id="20516" name="Rectangle 36"/>
          <p:cNvSpPr>
            <a:spLocks noChangeArrowheads="1"/>
          </p:cNvSpPr>
          <p:nvPr/>
        </p:nvSpPr>
        <p:spPr bwMode="auto">
          <a:xfrm>
            <a:off x="3419475" y="2636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</a:t>
            </a:r>
          </a:p>
        </p:txBody>
      </p:sp>
      <p:sp>
        <p:nvSpPr>
          <p:cNvPr id="20517" name="Rectangle 37"/>
          <p:cNvSpPr>
            <a:spLocks noChangeArrowheads="1"/>
          </p:cNvSpPr>
          <p:nvPr/>
        </p:nvSpPr>
        <p:spPr bwMode="auto">
          <a:xfrm>
            <a:off x="3851275" y="2636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</a:t>
            </a:r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323850" y="3644900"/>
            <a:ext cx="5832475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Georgia" pitchFamily="18" charset="0"/>
              </a:rPr>
              <a:t>Развалился, как на пляже,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Georgia" pitchFamily="18" charset="0"/>
              </a:rPr>
              <a:t>Может рядышком приляжем?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Georgia" pitchFamily="18" charset="0"/>
              </a:rPr>
              <a:t>Нет, не нужно, проходи: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Georgia" pitchFamily="18" charset="0"/>
              </a:rPr>
              <a:t>Загорает …</a:t>
            </a:r>
          </a:p>
        </p:txBody>
      </p:sp>
      <p:pic>
        <p:nvPicPr>
          <p:cNvPr id="20520" name="Picture 40" descr="крокодил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3573463"/>
            <a:ext cx="367347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10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124075" y="47625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З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555875" y="47625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987675" y="47625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Я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419475" y="476250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Ц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987675" y="83661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555875" y="83661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2124075" y="83661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692275" y="83661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2555875" y="11969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2555875" y="15573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2987675" y="15573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2124075" y="11969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1692275" y="11969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1258888" y="11969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2124075" y="15573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П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3419475" y="15573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У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3851275" y="15573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Г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4284663" y="15573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4716463" y="15573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Й</a:t>
            </a: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2124075" y="191611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2555875" y="191611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2987675" y="191611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</a:t>
            </a:r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3419475" y="1916113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Т</a:t>
            </a:r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2987675" y="22764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Ф</a:t>
            </a: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2555875" y="22764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2124075" y="22764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1692275" y="22764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</a:t>
            </a:r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1258888" y="2276475"/>
            <a:ext cx="4318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Ж</a:t>
            </a:r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1258888" y="2636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</a:t>
            </a:r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827088" y="2636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</a:t>
            </a:r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1692275" y="2636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2124075" y="2636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20514" name="Rectangle 34"/>
          <p:cNvSpPr>
            <a:spLocks noChangeArrowheads="1"/>
          </p:cNvSpPr>
          <p:nvPr/>
        </p:nvSpPr>
        <p:spPr bwMode="auto">
          <a:xfrm>
            <a:off x="2555875" y="2636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2987675" y="2636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Д</a:t>
            </a:r>
          </a:p>
        </p:txBody>
      </p:sp>
      <p:sp>
        <p:nvSpPr>
          <p:cNvPr id="20516" name="Rectangle 36"/>
          <p:cNvSpPr>
            <a:spLocks noChangeArrowheads="1"/>
          </p:cNvSpPr>
          <p:nvPr/>
        </p:nvSpPr>
        <p:spPr bwMode="auto">
          <a:xfrm>
            <a:off x="3419475" y="2636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</a:t>
            </a:r>
          </a:p>
        </p:txBody>
      </p:sp>
      <p:sp>
        <p:nvSpPr>
          <p:cNvPr id="20517" name="Rectangle 37"/>
          <p:cNvSpPr>
            <a:spLocks noChangeArrowheads="1"/>
          </p:cNvSpPr>
          <p:nvPr/>
        </p:nvSpPr>
        <p:spPr bwMode="auto">
          <a:xfrm>
            <a:off x="3851275" y="263683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</a:t>
            </a:r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323850" y="3644900"/>
            <a:ext cx="5832475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Georgia" pitchFamily="18" charset="0"/>
              </a:rPr>
              <a:t>Развалился, как на пляже,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Georgia" pitchFamily="18" charset="0"/>
              </a:rPr>
              <a:t>Может рядышком приляжем?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Georgia" pitchFamily="18" charset="0"/>
              </a:rPr>
              <a:t>Нет, не нужно, проходи: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Georgia" pitchFamily="18" charset="0"/>
              </a:rPr>
              <a:t>Загорает …</a:t>
            </a:r>
          </a:p>
        </p:txBody>
      </p:sp>
      <p:pic>
        <p:nvPicPr>
          <p:cNvPr id="20520" name="Picture 40" descr="крокодил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3573463"/>
            <a:ext cx="367347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10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4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4724400"/>
            <a:ext cx="295116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affe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0"/>
            <a:ext cx="2339975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см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2420938"/>
            <a:ext cx="1157287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los_pi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18025"/>
            <a:ext cx="23399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lisa_pic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4897438"/>
            <a:ext cx="1979612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volk_pic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81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ЫВС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782402">
            <a:off x="1116013" y="1268413"/>
            <a:ext cx="583247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affe2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150" y="3141663"/>
            <a:ext cx="179070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Высказывания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"Земля, как воздух и солнце, </a:t>
            </a:r>
            <a:r>
              <a:rPr lang="ru-RU" dirty="0" err="1" smtClean="0"/>
              <a:t>достоянее</a:t>
            </a:r>
            <a:r>
              <a:rPr lang="ru-RU" dirty="0" smtClean="0"/>
              <a:t> всех и не может быть предметом собственности». (Великий русский писатель Л. Толстой.)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77072"/>
            <a:ext cx="418147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B050"/>
                </a:solidFill>
              </a:rPr>
              <a:t>Спасибо за внимание</a:t>
            </a:r>
            <a:endParaRPr lang="ru-RU" sz="7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i="1" smtClean="0">
                <a:solidFill>
                  <a:schemeClr val="folHlink"/>
                </a:solidFill>
              </a:rPr>
              <a:t>«Найди правильный ответ»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620713"/>
            <a:ext cx="8713788" cy="32400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i="1" dirty="0" smtClean="0">
                <a:solidFill>
                  <a:srgbClr val="000066"/>
                </a:solidFill>
              </a:rPr>
              <a:t>Для чего пчелы делают мёд?</a:t>
            </a:r>
          </a:p>
          <a:p>
            <a:pPr algn="ctr" eaLnBrk="1" hangingPunct="1">
              <a:buFontTx/>
              <a:buNone/>
            </a:pPr>
            <a:r>
              <a:rPr lang="ru-RU" sz="6600" b="1" i="1" dirty="0" smtClean="0">
                <a:solidFill>
                  <a:srgbClr val="000066"/>
                </a:solidFill>
              </a:rPr>
              <a:t>19+8х4-17=</a:t>
            </a:r>
          </a:p>
          <a:p>
            <a:pPr algn="ctr" eaLnBrk="1" hangingPunct="1">
              <a:buFontTx/>
              <a:buNone/>
            </a:pPr>
            <a:endParaRPr lang="ru-RU" sz="1000" b="1" i="1" dirty="0" smtClean="0">
              <a:solidFill>
                <a:srgbClr val="000066"/>
              </a:solidFill>
            </a:endParaRPr>
          </a:p>
          <a:p>
            <a:pPr eaLnBrk="1" hangingPunct="1">
              <a:buFontTx/>
              <a:buNone/>
            </a:pPr>
            <a:r>
              <a:rPr lang="ru-RU" sz="3600" b="1" i="1" dirty="0" smtClean="0">
                <a:solidFill>
                  <a:srgbClr val="000066"/>
                </a:solidFill>
              </a:rPr>
              <a:t>Пища для пчел - 34                </a:t>
            </a:r>
          </a:p>
          <a:p>
            <a:pPr eaLnBrk="1" hangingPunct="1">
              <a:buFontTx/>
              <a:buNone/>
            </a:pPr>
            <a:r>
              <a:rPr lang="ru-RU" b="1" i="1" dirty="0" smtClean="0">
                <a:solidFill>
                  <a:srgbClr val="000066"/>
                </a:solidFill>
              </a:rPr>
              <a:t>Основная пища для человека - 17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50825" y="4221163"/>
            <a:ext cx="57610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accent2"/>
                </a:solidFill>
              </a:rPr>
              <a:t>Мед является основной пищей для пчел зимой. </a:t>
            </a:r>
          </a:p>
          <a:p>
            <a:r>
              <a:rPr lang="ru-RU" b="1" i="1" dirty="0">
                <a:solidFill>
                  <a:schemeClr val="accent2"/>
                </a:solidFill>
              </a:rPr>
              <a:t>Эта еда, богатая калориями, имеет особое значение для пчел. Она позволяет сохранять постоянной температуру улья. Для этого пчелы быстро вращают крыльями и гоняют воздух по всему улью. Таким образом они защищают яйца и личинки от переохлаждения или перегрева.</a:t>
            </a:r>
          </a:p>
        </p:txBody>
      </p:sp>
      <p:pic>
        <p:nvPicPr>
          <p:cNvPr id="38920" name="Picture 8" descr="Рисунок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27763" y="3789363"/>
            <a:ext cx="2695575" cy="293370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i="1" smtClean="0">
                <a:solidFill>
                  <a:schemeClr val="folHlink"/>
                </a:solidFill>
              </a:rPr>
              <a:t>«Найди правильный ответ»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692150"/>
            <a:ext cx="8569325" cy="3168650"/>
          </a:xfrm>
        </p:spPr>
        <p:txBody>
          <a:bodyPr/>
          <a:lstStyle/>
          <a:p>
            <a:pPr marL="0" indent="0" algn="ctr" defTabSz="187325" eaLnBrk="1" hangingPunct="1">
              <a:buFontTx/>
              <a:buNone/>
            </a:pPr>
            <a:r>
              <a:rPr lang="ru-RU" b="1" i="1" dirty="0" smtClean="0">
                <a:solidFill>
                  <a:srgbClr val="000066"/>
                </a:solidFill>
              </a:rPr>
              <a:t>У какого дерева белый ствол? Почему?</a:t>
            </a:r>
          </a:p>
          <a:p>
            <a:pPr marL="0" indent="0" algn="ctr" defTabSz="187325" eaLnBrk="1" hangingPunct="1">
              <a:buFontTx/>
              <a:buNone/>
            </a:pPr>
            <a:r>
              <a:rPr lang="ru-RU" sz="6600" b="1" i="1" dirty="0" smtClean="0">
                <a:solidFill>
                  <a:srgbClr val="000066"/>
                </a:solidFill>
              </a:rPr>
              <a:t>5+(17+18):5=</a:t>
            </a:r>
          </a:p>
          <a:p>
            <a:pPr marL="0" indent="0" algn="ctr" defTabSz="187325" eaLnBrk="1" hangingPunct="1">
              <a:buFontTx/>
              <a:buNone/>
            </a:pPr>
            <a:endParaRPr lang="ru-RU" sz="1000" b="1" i="1" dirty="0" smtClean="0">
              <a:solidFill>
                <a:srgbClr val="000066"/>
              </a:solidFill>
            </a:endParaRPr>
          </a:p>
          <a:p>
            <a:pPr marL="0" indent="0" algn="ctr" defTabSz="187325" eaLnBrk="1" hangingPunct="1">
              <a:buFontTx/>
              <a:buNone/>
            </a:pPr>
            <a:r>
              <a:rPr lang="ru-RU" b="1" i="1" dirty="0" smtClean="0">
                <a:solidFill>
                  <a:srgbClr val="000066"/>
                </a:solidFill>
              </a:rPr>
              <a:t>Дуб – 7                                         Клен - 8</a:t>
            </a:r>
          </a:p>
          <a:p>
            <a:pPr marL="0" indent="0" defTabSz="187325" eaLnBrk="1" hangingPunct="1">
              <a:buFontTx/>
              <a:buNone/>
            </a:pPr>
            <a:r>
              <a:rPr lang="ru-RU" b="1" i="1" dirty="0" smtClean="0">
                <a:solidFill>
                  <a:srgbClr val="000066"/>
                </a:solidFill>
              </a:rPr>
              <a:t>Осина – 10                                  Береза - 12    </a:t>
            </a:r>
          </a:p>
          <a:p>
            <a:pPr marL="0" indent="0" defTabSz="187325" eaLnBrk="1" hangingPunct="1"/>
            <a:endParaRPr lang="ru-RU" sz="2800" dirty="0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23850" y="4365625"/>
            <a:ext cx="48244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i="1" dirty="0">
                <a:solidFill>
                  <a:schemeClr val="accent2"/>
                </a:solidFill>
              </a:rPr>
              <a:t>Природа дала белый цвет березе не только для красоты, но и для защиты. Береза больше любит прохладную погоду,  жару не переносит. А белый цвет не притягивает, а отражает солнечные лучи. </a:t>
            </a:r>
          </a:p>
        </p:txBody>
      </p:sp>
      <p:pic>
        <p:nvPicPr>
          <p:cNvPr id="28683" name="Picture 11" descr="Рисунок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3789363"/>
            <a:ext cx="2143125" cy="2841625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490537"/>
          </a:xfrm>
        </p:spPr>
        <p:txBody>
          <a:bodyPr/>
          <a:lstStyle/>
          <a:p>
            <a:pPr eaLnBrk="1" hangingPunct="1"/>
            <a:r>
              <a:rPr lang="ru-RU" sz="2400" b="1" i="1" smtClean="0">
                <a:solidFill>
                  <a:schemeClr val="folHlink"/>
                </a:solidFill>
              </a:rPr>
              <a:t>«Найди правильный ответ»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692150"/>
            <a:ext cx="8362950" cy="37449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000066"/>
                </a:solidFill>
              </a:rPr>
              <a:t>  Сколько килограммов кислорода выделяет 1 га леса в год?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6600" b="1" smtClean="0">
                <a:solidFill>
                  <a:srgbClr val="000066"/>
                </a:solidFill>
              </a:rPr>
              <a:t>54-(24:6+18)=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200" b="1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200" b="1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000066"/>
                </a:solidFill>
              </a:rPr>
              <a:t>  </a:t>
            </a:r>
            <a:r>
              <a:rPr lang="ru-RU" sz="3600" b="1" smtClean="0">
                <a:solidFill>
                  <a:srgbClr val="000066"/>
                </a:solidFill>
              </a:rPr>
              <a:t>5 кг – 48                          100 кг – 84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smtClean="0">
                <a:solidFill>
                  <a:srgbClr val="000066"/>
                </a:solidFill>
              </a:rPr>
              <a:t> 200 кг – 32                       70 кг – 38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3600" b="1" smtClean="0">
              <a:solidFill>
                <a:srgbClr val="000066"/>
              </a:solidFill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95288" y="4941888"/>
            <a:ext cx="50403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i="1">
                <a:solidFill>
                  <a:srgbClr val="000066"/>
                </a:solidFill>
              </a:rPr>
              <a:t>Что произойдет, если человек будет вырубать ежегодно 200 га леса? Как сделать, чтобы леса </a:t>
            </a:r>
          </a:p>
          <a:p>
            <a:pPr>
              <a:spcBef>
                <a:spcPct val="20000"/>
              </a:spcBef>
            </a:pPr>
            <a:r>
              <a:rPr lang="ru-RU" sz="2000" i="1">
                <a:solidFill>
                  <a:srgbClr val="000066"/>
                </a:solidFill>
              </a:rPr>
              <a:t>не исчезали, а приумножались?</a:t>
            </a:r>
          </a:p>
        </p:txBody>
      </p:sp>
      <p:pic>
        <p:nvPicPr>
          <p:cNvPr id="14347" name="Picture 11" descr="Рисунок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4221163"/>
            <a:ext cx="2592388" cy="2463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490537"/>
          </a:xfrm>
        </p:spPr>
        <p:txBody>
          <a:bodyPr/>
          <a:lstStyle/>
          <a:p>
            <a:pPr eaLnBrk="1" hangingPunct="1"/>
            <a:r>
              <a:rPr lang="ru-RU" sz="2400" b="1" i="1" smtClean="0">
                <a:solidFill>
                  <a:schemeClr val="folHlink"/>
                </a:solidFill>
              </a:rPr>
              <a:t>«Найди правильный ответ»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692150"/>
            <a:ext cx="8362950" cy="37449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000066"/>
                </a:solidFill>
              </a:rPr>
              <a:t>  Сколько килограммов кислорода выделяет 1 га леса в год?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6600" b="1" smtClean="0">
                <a:solidFill>
                  <a:srgbClr val="000066"/>
                </a:solidFill>
              </a:rPr>
              <a:t>54-(24:6+18)=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200" b="1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200" b="1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000066"/>
                </a:solidFill>
              </a:rPr>
              <a:t>  </a:t>
            </a:r>
            <a:r>
              <a:rPr lang="ru-RU" sz="3600" b="1" smtClean="0">
                <a:solidFill>
                  <a:srgbClr val="000066"/>
                </a:solidFill>
              </a:rPr>
              <a:t>5 кг – 48                          100 кг – 84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smtClean="0">
                <a:solidFill>
                  <a:srgbClr val="000066"/>
                </a:solidFill>
              </a:rPr>
              <a:t> 200 кг – 32                       70 кг – 38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3600" b="1" smtClean="0">
              <a:solidFill>
                <a:srgbClr val="000066"/>
              </a:solidFill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95288" y="4941888"/>
            <a:ext cx="50403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i="1">
                <a:solidFill>
                  <a:srgbClr val="000066"/>
                </a:solidFill>
              </a:rPr>
              <a:t>Что произойдет, если человек будет вырубать ежегодно 200 га леса? Как сделать, чтобы леса </a:t>
            </a:r>
          </a:p>
          <a:p>
            <a:pPr>
              <a:spcBef>
                <a:spcPct val="20000"/>
              </a:spcBef>
            </a:pPr>
            <a:r>
              <a:rPr lang="ru-RU" sz="2000" i="1">
                <a:solidFill>
                  <a:srgbClr val="000066"/>
                </a:solidFill>
              </a:rPr>
              <a:t>не исчезали, а приумножались?</a:t>
            </a:r>
          </a:p>
        </p:txBody>
      </p:sp>
      <p:pic>
        <p:nvPicPr>
          <p:cNvPr id="14347" name="Picture 11" descr="Рисунок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4221163"/>
            <a:ext cx="2592388" cy="2463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уроке</a:t>
            </a:r>
            <a:endParaRPr lang="ru-RU" dirty="0"/>
          </a:p>
        </p:txBody>
      </p:sp>
      <p:pic>
        <p:nvPicPr>
          <p:cNvPr id="3074" name="Picture 2" descr="C:\Users\Sanek\Downloads\1269210620_IMG_11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32788"/>
            <a:ext cx="5760640" cy="427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музее</a:t>
            </a:r>
            <a:endParaRPr lang="ru-RU" dirty="0"/>
          </a:p>
        </p:txBody>
      </p:sp>
      <p:pic>
        <p:nvPicPr>
          <p:cNvPr id="1027" name="Picture 3" descr="C:\Users\Sanek\Desktop\p115_clip_imartyeuuege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6336704" cy="3888432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Операция «</a:t>
            </a:r>
            <a:r>
              <a:rPr lang="ru-RU" dirty="0" err="1" smtClean="0"/>
              <a:t>Чистодвор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098" name="Picture 2" descr="C:\Users\Sanek\Downloads\pic_65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600200"/>
            <a:ext cx="619268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725</Words>
  <Application>Microsoft Office PowerPoint</Application>
  <PresentationFormat>Экран (4:3)</PresentationFormat>
  <Paragraphs>256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Проблемы современной школы и пути их решения</vt:lpstr>
      <vt:lpstr>Экология - </vt:lpstr>
      <vt:lpstr>«Найди правильный ответ»</vt:lpstr>
      <vt:lpstr>«Найди правильный ответ»</vt:lpstr>
      <vt:lpstr>«Найди правильный ответ»</vt:lpstr>
      <vt:lpstr>«Найди правильный ответ»</vt:lpstr>
      <vt:lpstr>На уроке</vt:lpstr>
      <vt:lpstr>В музее</vt:lpstr>
      <vt:lpstr>Операция «Чистодвор»</vt:lpstr>
      <vt:lpstr>Покормите птиц зимой.</vt:lpstr>
      <vt:lpstr>Грамоты</vt:lpstr>
      <vt:lpstr>книги</vt:lpstr>
      <vt:lpstr>Творчество детей</vt:lpstr>
      <vt:lpstr>Конкурс четверостиший</vt:lpstr>
      <vt:lpstr>Итог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Высказывания</vt:lpstr>
      <vt:lpstr>Слайд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современной школы и пути их решения</dc:title>
  <dc:creator>Sanek</dc:creator>
  <cp:lastModifiedBy>Sanek</cp:lastModifiedBy>
  <cp:revision>47</cp:revision>
  <dcterms:created xsi:type="dcterms:W3CDTF">2012-03-26T17:38:28Z</dcterms:created>
  <dcterms:modified xsi:type="dcterms:W3CDTF">2012-08-02T16:49:26Z</dcterms:modified>
</cp:coreProperties>
</file>