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13" r:id="rId3"/>
    <p:sldId id="256" r:id="rId4"/>
    <p:sldId id="259" r:id="rId5"/>
    <p:sldId id="284" r:id="rId6"/>
    <p:sldId id="302" r:id="rId7"/>
    <p:sldId id="285" r:id="rId8"/>
    <p:sldId id="305" r:id="rId9"/>
    <p:sldId id="286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95" r:id="rId18"/>
    <p:sldId id="306" r:id="rId19"/>
    <p:sldId id="307" r:id="rId20"/>
    <p:sldId id="310" r:id="rId21"/>
    <p:sldId id="292" r:id="rId22"/>
    <p:sldId id="298" r:id="rId23"/>
    <p:sldId id="293" r:id="rId24"/>
    <p:sldId id="297" r:id="rId25"/>
    <p:sldId id="299" r:id="rId26"/>
    <p:sldId id="311" r:id="rId27"/>
    <p:sldId id="312" r:id="rId28"/>
    <p:sldId id="296" r:id="rId29"/>
    <p:sldId id="282" r:id="rId30"/>
    <p:sldId id="301" r:id="rId31"/>
    <p:sldId id="314" r:id="rId32"/>
    <p:sldId id="25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CFBEB-E84A-4346-B3EB-3DC9170CD59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63F07-782C-431D-8E45-32AF1C24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BF0CE-5983-44BA-A0DD-BAA571A77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10E5-06FF-44E1-B9C8-BE4D955D9F4F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hyperlink" Target="http://traditio-ru.org/wiki/1-%D1%8F_%D0%B4%D0%B8%D0%B2%D0%B8%D0%B7%D0%B8%D1%8F_%D0%A1%D0%A1_%C2%AB%D0%9B%D0%B5%D0%B9%D0%B1%D1%88%D1%82%D0%B0%D0%BD%D0%B4%D0%B0%D1%80%D1%82%D0%B5-%D0%A1%D0%A1_%D0%90%D0%B4%D0%BE%D0%BB%D1%8C%D1%84_%D0%93%D0%B8%D1%82%D0%BB%D0%B5%D1%80%C2%BB" TargetMode="External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hyperlink" Target="http://traditio-ru.org/wiki/%D0%93%D0%B8%D1%82%D0%BB%D0%B5%D1%80,_%D0%90%D0%B4%D0%BE%D0%BB%D1%8C%D1%84" TargetMode="Externa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hyperlink" Target="http://traditio-ru.org/wiki/1943" TargetMode="Externa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hyperlink" Target="http://traditio-ru.org/wiki/%D0%A1%D1%82%D0%B0%D0%BB%D0%B8%D0%BD,_%D0%98%D0%BE%D1%81%D0%B8%D1%84_%D0%92%D0%B8%D1%81%D1%81%D0%B0%D1%80%D0%B8%D0%BE%D0%BD%D0%BE%D0%B2%D0%B8%D1%87" TargetMode="External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hyperlink" Target="http://traditio-ru.org/wiki/12_%D0%B0%D0%BF%D1%80%D0%B5%D0%BB%D1%8F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3.jpeg"/><Relationship Id="rId2" Type="http://schemas.openxmlformats.org/officeDocument/2006/relationships/image" Target="../media/image4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1.jpeg"/><Relationship Id="rId10" Type="http://schemas.openxmlformats.org/officeDocument/2006/relationships/image" Target="../media/image12.jpeg"/><Relationship Id="rId19" Type="http://schemas.openxmlformats.org/officeDocument/2006/relationships/image" Target="../media/image25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u.convdocs.org/pars_docs/refs/171/170410/170410_html_m21b03e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3643306" cy="44291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bcy;&amp;icy;&amp;tcy;&amp;vcy;&amp;acy; &amp;ncy;&amp;acy; &amp;kcy;&amp;ucy;&amp;rcy;&amp;scy;&amp;kcy;&amp;ocy;&amp;jcy; &amp;dcy;&amp;ucy;&amp;g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500409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&amp;ocy;&amp;pcy;&amp;iecy;&amp;rcy;&amp;acy;&amp;tscy;&amp;icy;&amp;yacy; &amp;tscy;&amp;icy;&amp;tcy;&amp;acy;&amp;dcy;&amp;ie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14662"/>
            <a:ext cx="4925793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714376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/>
              <a:t>Фото немецких танков и солдат перед началом Курской битвы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kcy;&amp;ucy;&amp;rcy;&amp;scy;&amp;kcy;&amp;acy;&amp;yacy; &amp;bcy;&amp;icy;&amp;tcy;&amp;vcy;&amp;acy; &amp;kcy;&amp;rcy;&amp;acy;&amp;t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462874" cy="3082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04" name="Picture 4" descr="&amp;rcy;&amp;iecy;&amp;fcy;&amp;iecy;&amp;rcy;&amp;acy;&amp;tcy; &amp;kcy;&amp;ucy;&amp;r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435" y="3214686"/>
            <a:ext cx="412768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7858180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Фото битвы на Курской дуге (слева советские солдаты ведут бой из немецкого окопа, справа атака русских солдат) 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571604" y="1000108"/>
            <a:ext cx="6000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Советское командование приняло решение провести оборонительное сражение, измотать войска неприятеля и нанести им поражение, нанеся в критический момент контрудары по наступающим. С этой целью на обоих фасах курского выступа была создана глубоко эшелонированная оборона. В общей сложности было создано 8 оборонительных рубежей. Средняя плотность минирования на направлении ожидаемых ударов противника составляла 1500 противотанковых и 1700 противопехотных мин на каждый километр фронта.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643042" y="2071678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Германское наступление началось утром 5 июля 1943 года. Поскольку советскому командованию было точно известно время начала операции — 3 часа ночи (немецкая армия воевала по Берлинскому времени — в переводе на московское 5 часов утра), в 22:30 и в 2:20 по московскому времени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силами двух фронтов была проведена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контрартподготовка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количеством боеприпасов 0.25 боекомплекта.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1500166" y="857232"/>
            <a:ext cx="59102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  <a:cs typeface="Tahoma" pitchFamily="34" charset="0"/>
              </a:rPr>
              <a:t>Курская оборонительная операция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643042" y="1428736"/>
            <a:ext cx="5786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немецких докладах отмечены значительные повреждения линий связи и незначительные потери в живой силе. Также был произведен неудачный авиационный налет силами 2-й и 17-й воздушных армий (более 400 штурмовиков и истребителей) на Харьковский и Белгородский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аэроузлы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противника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1571604" y="1071546"/>
            <a:ext cx="59102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Сражение под Прохоровкой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2643182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июля в районе Прохоровки произошел крупнейший в истории встречный танковый бой. С немецкой стороны в нем участвовала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3" tooltip="1-я дивизия СС «Лейбштандарте-СС Адольф Гитлер»"/>
              </a:rPr>
              <a:t>1-я дивизия СС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3" tooltip="1-я дивизия СС «Лейбштандарте-СС Адольф Гитлер»"/>
              </a:rPr>
              <a:t>Лейбштандарте-СС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3" tooltip="1-я дивизия СС «Лейбштандарте-СС Адольф Гитлер»"/>
              </a:rPr>
              <a:t> Адольф Гитлер»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имевшая около 200 танков,. в том числе 13 «Тигров" и ни одной «Пантеры". С советской стороны в сражении участвовала 5-я танковая армия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Ротмистрова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насчитывавшая около 800 танков. После нанесения массированного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авиаудара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сражение с обеих сторон перешло в активную его фазу и продолжалось до конца дня.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857356" y="1428736"/>
            <a:ext cx="5429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исходу 12 июля сражение завершилось с неясными результатами, чтобы возобновиться днем 13 и 14 июля. После сражения немецкие войска не смогли продвинуться вперед, несмотря на то, что потери советской танковой армии, вызванные тактическими ошибками ее командования, были намного больше.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785918" y="1357298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Продвинувшись за 5-12 июля на 35 километров, войска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Манштейна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вынуждены были, протоптавшись на достигнутых рубежах три дня в тщетных попытках взломать советскую оборону, начать отвод войск с захваченного "плацдарма". В ходе сражения наступил перелом. Перешедшие 23 июля в наступление советские войска отбросили немецкие армии на юге Курской дуги на исходные позиции.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tankor.ru/wp-content/uploads/2010/11/maporel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14620"/>
            <a:ext cx="3922713" cy="3384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5 августа в 05-45 советские войска полностью освободили Орёл</a:t>
            </a:r>
          </a:p>
        </p:txBody>
      </p:sp>
      <p:pic>
        <p:nvPicPr>
          <p:cNvPr id="8196" name="Picture 4" descr="http://www.likebook.ru/store/pictures/151/151270/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50" y="2071678"/>
            <a:ext cx="535785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http://img-fotki.yandex.ru/get/6210/128731516.1d/0_6d148_1b8cc009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6"/>
            <a:ext cx="4500562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http://www.pomnivoinu.ru/img/news/upload/1321988131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"/>
            <a:ext cx="4643438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57166"/>
            <a:ext cx="4043363" cy="1930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Орловская наступательная операция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(операция «Кутузов»)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ap-siteonline.ru/belgorodharkovsno-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67839" cy="6858000"/>
          </a:xfrm>
          <a:prstGeom prst="rect">
            <a:avLst/>
          </a:prstGeom>
          <a:noFill/>
        </p:spPr>
      </p:pic>
      <p:pic>
        <p:nvPicPr>
          <p:cNvPr id="7170" name="Picture 2" descr="http://coollib.net/i/16/127316/i_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75566"/>
            <a:ext cx="4714876" cy="2982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http://www.plam.ru/warhistory/kurskaja_duga_5_iyulja_23_avgusta_1943_g/i_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683" y="2071678"/>
            <a:ext cx="481031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6" name="Picture 8" descr="http://www.znamenskiy.com/ef.1939-1945.net/scans/kursk_001_studebaker_us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0106" y="0"/>
            <a:ext cx="4633894" cy="212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8910"/>
            <a:ext cx="4079875" cy="392909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5 августа примерно в 18-00 был освобождён Белгород, </a:t>
            </a:r>
          </a:p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7 августа — Богодухов.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23 августа овладели Харьковом. 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85728"/>
            <a:ext cx="5043494" cy="26542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latin typeface="Monotype Corsiva" pitchFamily="66" charset="0"/>
              </a:rPr>
              <a:t>Блгородско-Харьковская</a:t>
            </a:r>
            <a:r>
              <a:rPr lang="ru-RU" sz="4000" b="1" dirty="0" smtClean="0">
                <a:latin typeface="Monotype Corsiva" pitchFamily="66" charset="0"/>
              </a:rPr>
              <a:t> наступательная операция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(</a:t>
            </a:r>
            <a:r>
              <a:rPr lang="ru-RU" sz="4000" b="1" dirty="0" err="1" smtClean="0">
                <a:latin typeface="Monotype Corsiva" pitchFamily="66" charset="0"/>
              </a:rPr>
              <a:t>операция</a:t>
            </a:r>
            <a:r>
              <a:rPr lang="ru-RU" sz="4000" b="1" dirty="0" smtClean="0">
                <a:latin typeface="Monotype Corsiva" pitchFamily="66" charset="0"/>
              </a:rPr>
              <a:t> «Румянцев»)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u.convdocs.org/pars_docs/refs/171/170410/170410_html_m21b03eb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500694" y="2428868"/>
            <a:ext cx="3643306" cy="44291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3715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беляева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Елена Анатольевна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79859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Место работы: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Борисовская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средняя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общеобразовательная школа № 1 им. А.М. Рудого»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63668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Должность: учитель начальных классов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0891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августа в Москве был дан первый за всю войну салют. Из приказа Верховного главнокомандующего от 5 августа 1943 года: «Сегодня,  5 августа, в 24 часа столица нашей Родины Москва будет салютовать нашим доблестным войскам, освободившим Орёл и Белгород,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двенадцатью артиллерийскими залпами  из ста двадцати орудий.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Вечная слава героям, павшим в борьбе за свободу нашей Родины! Смерть немецким оккупантам!»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 smtClean="0"/>
          </a:p>
        </p:txBody>
      </p:sp>
      <p:pic>
        <p:nvPicPr>
          <p:cNvPr id="526341" name="Picture 5" descr="0429"/>
          <p:cNvPicPr>
            <a:picLocks noChangeAspect="1" noChangeArrowheads="1"/>
          </p:cNvPicPr>
          <p:nvPr/>
        </p:nvPicPr>
        <p:blipFill>
          <a:blip r:embed="rId3"/>
          <a:srcRect t="6658" b="11200"/>
          <a:stretch>
            <a:fillRect/>
          </a:stretch>
        </p:blipFill>
        <p:spPr bwMode="auto">
          <a:xfrm>
            <a:off x="-1" y="2857496"/>
            <a:ext cx="343330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5 &amp;acy;&amp;vcy;&amp;gcy;&amp;ucy;&amp;scy;&amp;tcy;&amp;acy; 1943 &amp;gcy;&amp;ocy;&amp;dcy;&amp;acy; &amp;ncy;&amp;acy;&amp;dcy; &amp;Mcy;&amp;ocy;&amp;scy;&amp;kcy;&amp;vcy;&amp;ocy;&amp;jcy; &amp;pcy;&amp;rcy;&amp;ocy;&amp;zcy;&amp;vcy;&amp;ucy;&amp;chcy;&amp;acy;&amp;lcy; &amp;pcy;&amp;iecy;&amp;rcy;&amp;vcy;&amp;ycy;&amp;jcy; &amp;pcy;&amp;ocy;&amp;bcy;&amp;iecy;&amp;dcy;&amp;ncy;&amp;ycy;&amp;jcy; &amp;scy;&amp;acy;&amp;lcy;&amp;yu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86322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&amp;Scy;&amp;acy;&amp;lcy;&amp;yucy;&amp;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50030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1643042" y="1071546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Курская битва. Итоги.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71604" y="2071678"/>
            <a:ext cx="59293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Операция «Цитадель»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показала миру, что гитлеровская Германия больше не способна вести агрессию. Переломный момент Второй мировой войны , по утверждению абсолютно всех историков и военных специалистов, наступил именно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Курской Дуге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Недооценить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значение Курской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битвы сложно.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214546" y="1428736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 на восточном фронте немецкие войска несли огромные потери, восполнять их приходилось, перебрасывая резервы с других частей покоренной Европы. Не удивительно, что англо-американская высадка в Италии совпала 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Курской битвой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Теперь война пришла и в западную Европу.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000232" y="1857364"/>
            <a:ext cx="51435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шесть дней просуществовала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операция «Цитадель»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шесть дней немецкие части пытались продвигаться вперед, и все эти шесть дней стойкость и мужество простого советского солдата срывала все планы врага.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571604" y="1214422"/>
            <a:ext cx="6072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июля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Курская дуга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обрела нового, полноценного хозяина. Войска двух советских фронтов, Брянского и Западного начали наступательную операцию на немецкие позиции. Эту дату можно принимать за начало конца третьего Рейха. С этого дня и до самого окончания войны германское оружие больше не познало радость побед. Теперь советской армией велась война наступательная, война освободительная.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643042" y="1214422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наступления были освобождены города: Орел, Белгород, Харьков. Немецкие попытки контратаковать не имели никакого успеха. Уже не сила оружия определяла исход войны, а ее духовность, ее предназначение. Советские герои освобождали свою землю, и ничего не могло остановить эту силу, казалось, сама земля помогает солдатам, идти и идти, освобождая город за городом, селение за селением.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49 дней и ночей шла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ожесточенная битва на Курской дуге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в это время полностью определилось будущее каждого из нас.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-fotki.yandex.ru/get/26/54833049.36/0_8e2b7_1b9f4ef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8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14678" y="1214422"/>
            <a:ext cx="5357850" cy="49117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1800" b="1" dirty="0" smtClean="0"/>
              <a:t>     </a:t>
            </a:r>
            <a:endParaRPr lang="ru-RU" sz="1800" b="1" i="1" dirty="0" smtClean="0"/>
          </a:p>
          <a:p>
            <a:pPr algn="just" eaLnBrk="1" hangingPunct="1">
              <a:buFontTx/>
              <a:buNone/>
            </a:pPr>
            <a:r>
              <a:rPr lang="ru-RU" sz="2800" i="1" dirty="0" smtClean="0"/>
              <a:t>  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«Она была последней попыткой сохранить нашу инициативу на Востоке. С ее неудачей, равнозначной провалу, инициатива окончательно перешла к советской стороне. Поэтому операция «Цитадель» является решающим, поворотным пунктом в войне на Восточном фронте»</a:t>
            </a:r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3074" name="Picture 2" descr="http://telegrafua.com/photos/bank_13933_60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705100" cy="3886201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35821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Фельдмаршал Эрих фон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разрабатывавший операцию «Цитадель» и проводивший ее, впоследствии так отзывался о ней: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7859713" cy="5000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b="1" dirty="0" smtClean="0"/>
              <a:t>        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Дорогой ценой обошлась победа в Курской битве советским войскам. Они потеряли свыше 860 тыс. человек, более 6 тыс. танков и САУ, 5,2 тыс. орудий и минометов, свыше 1,6 тыс. самолетов.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       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 кровопролитных боях враг понес огромные потери. Престижу немецкого оружия был нанесен непоправимый урон. Разгрому подверглись 30 немецких дивизий, в том числе 7 танковых. Общие потери Вермахта составили более 500 тыс. солдат и офицеров, до 1,5 тыс. танков, 3 тыс. орудий и более 3,5 тыс. самолетов. 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</a:t>
            </a:r>
          </a:p>
        </p:txBody>
      </p:sp>
      <p:graphicFrame>
        <p:nvGraphicFramePr>
          <p:cNvPr id="564267" name="Group 43"/>
          <p:cNvGraphicFramePr>
            <a:graphicFrameLocks noGrp="1"/>
          </p:cNvGraphicFramePr>
          <p:nvPr>
            <p:ph sz="quarter" idx="2"/>
          </p:nvPr>
        </p:nvGraphicFramePr>
        <p:xfrm>
          <a:off x="642910" y="3929066"/>
          <a:ext cx="7570788" cy="220503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86188"/>
                <a:gridCol w="3784600"/>
              </a:tblGrid>
              <a:tr h="414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СССР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863 303 убитых, раненых или пленных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танков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1637 самолётов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500 000 убитых, раненых или пленных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1000—1200 танков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3700 самолётов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00034" y="285728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Mistral" pitchFamily="66" charset="0"/>
                <a:cs typeface="Tahoma" pitchFamily="34" charset="0"/>
              </a:rPr>
              <a:t>Потери сторон в Курской битве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57224" y="1071546"/>
            <a:ext cx="7572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Monotype Corsiva" pitchFamily="66" charset="0"/>
              </a:rPr>
              <a:t>Курская дуга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Броня в броню, рвануло в небо пламя!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И дрогнула былинная земля!..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Горели танки жаркими кострами,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И были дымом застланы поля.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…</a:t>
            </a:r>
            <a:r>
              <a:rPr lang="ru-RU" sz="2400" b="1" i="1" dirty="0" smtClean="0">
                <a:latin typeface="Monotype Corsiva" pitchFamily="66" charset="0"/>
              </a:rPr>
              <a:t>Всего два слова – Курская дуга.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Как много это значит для солдата!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Жила России гневная душа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В бессмертной битве Н–</a:t>
            </a:r>
            <a:r>
              <a:rPr lang="ru-RU" sz="2400" b="1" i="1" dirty="0" err="1" smtClean="0">
                <a:latin typeface="Monotype Corsiva" pitchFamily="66" charset="0"/>
              </a:rPr>
              <a:t>ского</a:t>
            </a:r>
            <a:r>
              <a:rPr lang="ru-RU" sz="2400" b="1" i="1" dirty="0" smtClean="0">
                <a:latin typeface="Monotype Corsiva" pitchFamily="66" charset="0"/>
              </a:rPr>
              <a:t> квадрата.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Леонид </a:t>
            </a:r>
            <a:r>
              <a:rPr lang="ru-RU" sz="2400" b="1" i="1" dirty="0" err="1" smtClean="0">
                <a:latin typeface="Monotype Corsiva" pitchFamily="66" charset="0"/>
              </a:rPr>
              <a:t>Кузубов</a:t>
            </a:r>
            <a:r>
              <a:rPr lang="ru-RU" sz="2400" b="1" i="1" dirty="0" smtClean="0">
                <a:latin typeface="Monotype Corsiva" pitchFamily="66" charset="0"/>
              </a:rPr>
              <a:t>, </a:t>
            </a:r>
          </a:p>
          <a:p>
            <a:pPr algn="ctr"/>
            <a:r>
              <a:rPr lang="ru-RU" sz="2400" b="1" i="1" dirty="0" smtClean="0">
                <a:latin typeface="Monotype Corsiva" pitchFamily="66" charset="0"/>
              </a:rPr>
              <a:t>сын полка 6-й гвардейской армии, разведчик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hoto.foto-planeta.com/view/5/3/7/memorial-kurskoy-bitvy-vysota-2545-53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0"/>
            <a:ext cx="582930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0" y="214290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  <a:cs typeface="Tahoma" pitchFamily="34" charset="0"/>
              </a:rPr>
              <a:t>Их подвиг мя не забудем никогда…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  <a:cs typeface="Tahoma" pitchFamily="34" charset="0"/>
            </a:endParaRPr>
          </a:p>
        </p:txBody>
      </p:sp>
      <p:pic>
        <p:nvPicPr>
          <p:cNvPr id="3074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tairegion22.ru/upload/import_images/gallery/general/640.kursk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Mistral" pitchFamily="66" charset="0"/>
                <a:cs typeface="Tahoma" pitchFamily="34" charset="0"/>
              </a:rPr>
              <a:t>Курская битва. </a:t>
            </a:r>
          </a:p>
          <a:p>
            <a:pPr algn="ctr"/>
            <a:r>
              <a:rPr lang="ru-RU" sz="2800" b="1" i="1" dirty="0" smtClean="0">
                <a:latin typeface="Mistral" pitchFamily="66" charset="0"/>
                <a:cs typeface="Tahoma" pitchFamily="34" charset="0"/>
              </a:rPr>
              <a:t>ВЕЛИКОЕ </a:t>
            </a:r>
            <a:r>
              <a:rPr lang="ru-RU" sz="2800" b="1" i="1" dirty="0" smtClean="0">
                <a:latin typeface="Mistral" pitchFamily="66" charset="0"/>
                <a:cs typeface="Tahoma" pitchFamily="34" charset="0"/>
              </a:rPr>
              <a:t>    ТАНКОВОЕ</a:t>
            </a:r>
            <a:endParaRPr lang="ru-RU" sz="2800" b="1" i="1" dirty="0" smtClean="0">
              <a:latin typeface="Mistral" pitchFamily="66" charset="0"/>
              <a:cs typeface="Tahoma" pitchFamily="34" charset="0"/>
            </a:endParaRPr>
          </a:p>
          <a:p>
            <a:pPr algn="ctr"/>
            <a:r>
              <a:rPr lang="ru-RU" sz="2800" b="1" i="1" dirty="0" smtClean="0">
                <a:latin typeface="Mistral" pitchFamily="66" charset="0"/>
                <a:cs typeface="Tahoma" pitchFamily="34" charset="0"/>
              </a:rPr>
              <a:t>СРАЖЕНИЕ</a:t>
            </a:r>
            <a:endParaRPr lang="ru-RU" sz="2800" dirty="0"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razdnik-land.ru/media/uploads/10010/images/d8f22507277333ce5cef891d9d21eaee.jpg"/>
          <p:cNvPicPr>
            <a:picLocks noChangeAspect="1" noChangeArrowheads="1"/>
          </p:cNvPicPr>
          <p:nvPr/>
        </p:nvPicPr>
        <p:blipFill>
          <a:blip r:embed="rId2"/>
          <a:srcRect b="4411"/>
          <a:stretch>
            <a:fillRect/>
          </a:stretch>
        </p:blipFill>
        <p:spPr bwMode="auto">
          <a:xfrm>
            <a:off x="-1" y="0"/>
            <a:ext cx="7000893" cy="685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5300" name="Picture 4" descr="http://img1.liveinternet.ru/images/attach/b/2/26/598/26598583_1187735306_24527533_22981213_15203301_14290512_187733prsh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02" name="Picture 6" descr="http://muzeum1439.narod.ru/Stal/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428736"/>
            <a:ext cx="2285984" cy="150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04" name="Picture 8" descr="http://900igr.net/datas/istorija/Kurskaja-duga/0019-019-Diorama-Kurskaja-duga.jpg"/>
          <p:cNvPicPr>
            <a:picLocks noChangeAspect="1" noChangeArrowheads="1"/>
          </p:cNvPicPr>
          <p:nvPr/>
        </p:nvPicPr>
        <p:blipFill>
          <a:blip r:embed="rId5"/>
          <a:srcRect t="18382"/>
          <a:stretch>
            <a:fillRect/>
          </a:stretch>
        </p:blipFill>
        <p:spPr bwMode="auto">
          <a:xfrm>
            <a:off x="6858016" y="2928934"/>
            <a:ext cx="2285984" cy="1399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08" name="Picture 12" descr="http://forum.nashtransport.ru/uploads/1311189840/med_gallery_16694_1697_2662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286256"/>
            <a:ext cx="228598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10" name="Picture 14" descr="http://www.perekop.ru/wp-content/uploads/perekop-1941-t34-crime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5603362"/>
            <a:ext cx="2285984" cy="1254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u.convdocs.org/pars_docs/refs/171/170410/170410_html_m21b03eb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500694" y="2428868"/>
            <a:ext cx="3643306" cy="44291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3715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беляева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Елена Анатольевна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79859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Место работы: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Борисовская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средняя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общеобразовательная школа № 1 им. А.М. Рудого»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63668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Должность: учитель начальных классов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64305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http://www.prikol.ru/2010/01/31/dioramy-srazhenij-velikoj-otechestvennoj-vojny-10-kartin/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742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http://filessystem.ru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http://picfun.ru/interes/90-nemnogo-dioram-o-velikojj.html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496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http://tanks.vildan-clinic.ru/prezentaciya-tank-t-34.php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412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http://vecherniy.kharkov.ua/news/12868/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786190"/>
            <a:ext cx="4085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http://www.dipkurier.ru/dip76/kursk.htm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86256"/>
            <a:ext cx="144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http://traditio-ru.org/wiki</a:t>
            </a:r>
            <a:endParaRPr lang="ru-RU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357290" y="0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Источники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072074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http://www.russlav.ru/aktualno/kurskaya-bitva.html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429264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http://domnakorolewa.ucoz.ru/news/2010-2-23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857892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http://www.splav.ru/newforum/index.php?/topic/2984-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286520"/>
            <a:ext cx="303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http://stihidl.ru/poem/26198/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78579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http://www.sgvavia.ru/forum/10-1867-3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571604" y="1142984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Разведка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928802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начала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1943"/>
              </a:rPr>
              <a:t>1943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 в перехватах секретных сообщениях Верховного командования гитлеровской армии и секретных директивах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Гитлер, Адольф"/>
              </a:rPr>
              <a:t>Гитлера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чаще упоминалась операция «Цитадель».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12 апреля"/>
              </a:rPr>
              <a:t>12 апреля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1943"/>
              </a:rPr>
              <a:t>1943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 на стол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Сталин, Иосиф Виссарионович"/>
              </a:rPr>
              <a:t>Сталина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лёг переведённый с немецкого точный текст директивы № 6 "О плане операции «Цитадель» немецкого верховного командования, завизированный всеми службами вермахта, но еще не подписанный Гитлером, который подпишет его только через три дня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1714480" y="1071546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Введение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1928802"/>
            <a:ext cx="5786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Курская битва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своим масштабам, задействованным силам и средствам, напряжённости, результатам и военно-политическим последствиям является одним из ключевых сражений Второй мировой войны и Великой Отечественной Войны. Она продолжалась 50 дней и ночей, с 5 июля по 23 августа 1943 г. По своему ожесточению и упорству борьбы эта битва не имеет себе равных. Самое крупное танковое сражение в истории; в нём участвовали около двух миллионов человек, шесть тысяч танков, четыре тысячи самолётов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"/>
          <a:ext cx="9144000" cy="67699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4572000"/>
              </a:tblGrid>
              <a:tr h="7340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Monotype Corsiva" pitchFamily="66" charset="0"/>
                        </a:rPr>
                        <a:t>Силы сторон</a:t>
                      </a:r>
                      <a:endParaRPr lang="ru-RU" sz="3200" dirty="0"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8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СССР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Германия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991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Командующие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975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Константин Рокоссовский,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Георгий Жуков,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Николай Ватутин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Эрих фон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Манштейн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Гюнтер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Ханс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фон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Клюге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Вальтер Модель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1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Силы сторон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89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 началу операции 1,3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 + в резерве 0,6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советским данным —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900 тыс. человек, По нем. данным — 780 тыс. чел.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3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3444 танков + 1,5 тыс. в резерве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2758 танков и САУ (из них 218 в ремонте)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3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19 100 орудий и миномётов + 7,4 тыс. в резерве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10 тыс. орудий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72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2172 самолётов + 0,5 тыс. в резерве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2050 самолётов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0" y="1285860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НАЧАЛО…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000240"/>
            <a:ext cx="5929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Германское командование приняло решение провести стратегическую операцию на курском выступе. Планировалось нанести сходящиеся удары из районов городов Орел(с севера) и Белгород (с юга). Ударные группы должны были соединиться в районе Курска, окружив войска Центрального и Воронежского фронтов Красной армии. Операция получила условное название «Цитадель».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Bundesarchiv_Bild_101I-022-2927-26,_Russland,_Generäle_Hoth_und_v"/>
          <p:cNvPicPr>
            <a:picLocks noChangeAspect="1" noChangeArrowheads="1"/>
          </p:cNvPicPr>
          <p:nvPr/>
        </p:nvPicPr>
        <p:blipFill>
          <a:blip r:embed="rId19"/>
          <a:srcRect r="6666"/>
          <a:stretch>
            <a:fillRect/>
          </a:stretch>
        </p:blipFill>
        <p:spPr bwMode="auto">
          <a:xfrm>
            <a:off x="6143604" y="1"/>
            <a:ext cx="3000396" cy="57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 rot="10800000" flipV="1">
            <a:off x="3357554" y="5050550"/>
            <a:ext cx="3000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Войска Центрального фронта, командующий — генерал армии Константин Рокоссовский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58" y="5429264"/>
            <a:ext cx="218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командующий генерал-полковник Иван Конев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929454" y="5214950"/>
            <a:ext cx="1868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генерал армии Николай Ватутин </a:t>
            </a:r>
          </a:p>
        </p:txBody>
      </p:sp>
      <p:pic>
        <p:nvPicPr>
          <p:cNvPr id="8197" name="Picture 7" descr="Rokossovsky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3357586" cy="42529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8" descr="Konev_iv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705026" cy="36893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9" name="Picture 9" descr="Vatutin_n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85860"/>
            <a:ext cx="2454091" cy="3719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14282" y="0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0099"/>
                </a:solidFill>
                <a:latin typeface="Mistral" pitchFamily="66" charset="0"/>
                <a:cs typeface="Tahoma" pitchFamily="34" charset="0"/>
              </a:rPr>
              <a:t>Руководство войсками СССР</a:t>
            </a:r>
            <a:endParaRPr lang="ru-RU" sz="5400" dirty="0">
              <a:solidFill>
                <a:srgbClr val="990099"/>
              </a:solidFill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571604" y="1142984"/>
            <a:ext cx="6000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проведения операции немцы сосредоточили группировку, насчитывавшую до 50 дивизий (из них 18 танковых и моторизированных), 2 танковые бригады, 3 отдельных танковых батальона и 8 дивизионов штурмовых орудий, общей численностью, согласно советским источникам, около 900 тысяч человек.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B2A2C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1326</Words>
  <Application>Microsoft Office PowerPoint</Application>
  <PresentationFormat>Экран (4:3)</PresentationFormat>
  <Paragraphs>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Орловская наступательная операция (операция «Кутузов») </vt:lpstr>
      <vt:lpstr>Блгородско-Харьковская наступательная операция (операция «Румянцев») </vt:lpstr>
      <vt:lpstr>5 августа в Москве был дан первый за всю войну салют. Из приказа Верховного главнокомандующего от 5 августа 1943 года: «Сегодня,  5 августа, в 24 часа столица нашей Родины Москва будет салютовать нашим доблестным войскам, освободившим Орёл и Белгород,  двенадцатью артиллерийскими залпами  из ста двадцати орудий. Вечная слава героям, павшим в борьбе за свободу нашей Родины! Смерть немецким оккупантам!»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43</cp:revision>
  <dcterms:created xsi:type="dcterms:W3CDTF">2013-07-29T20:34:55Z</dcterms:created>
  <dcterms:modified xsi:type="dcterms:W3CDTF">2013-08-22T12:39:04Z</dcterms:modified>
</cp:coreProperties>
</file>