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5" r:id="rId6"/>
    <p:sldId id="277" r:id="rId7"/>
    <p:sldId id="276" r:id="rId8"/>
    <p:sldId id="278" r:id="rId9"/>
    <p:sldId id="260" r:id="rId10"/>
    <p:sldId id="279" r:id="rId11"/>
    <p:sldId id="261" r:id="rId12"/>
    <p:sldId id="262" r:id="rId13"/>
    <p:sldId id="263" r:id="rId14"/>
    <p:sldId id="265" r:id="rId15"/>
    <p:sldId id="266" r:id="rId16"/>
    <p:sldId id="267" r:id="rId17"/>
    <p:sldId id="268" r:id="rId18"/>
    <p:sldId id="269" r:id="rId19"/>
    <p:sldId id="271" r:id="rId20"/>
    <p:sldId id="273" r:id="rId21"/>
    <p:sldId id="274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B0A"/>
    <a:srgbClr val="BC1AB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по математике в 5 классе МБОУ «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Кваркенская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средняя общеобразовательная школа»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1371600"/>
            <a:ext cx="6172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/>
              <a:t>Когда полная точность не нужна, числа округляют, то есть заменяют точные данные числами с нулями в конце.</a:t>
            </a:r>
            <a:endParaRPr lang="ru-RU" sz="3200" i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609600" y="3810000"/>
            <a:ext cx="2166966" cy="2095915"/>
            <a:chOff x="1335157" y="637761"/>
            <a:chExt cx="3611217" cy="4722744"/>
          </a:xfrm>
        </p:grpSpPr>
        <p:sp>
          <p:nvSpPr>
            <p:cNvPr id="4" name="Полилиния 3"/>
            <p:cNvSpPr/>
            <p:nvPr/>
          </p:nvSpPr>
          <p:spPr>
            <a:xfrm>
              <a:off x="1335157" y="637761"/>
              <a:ext cx="3611217" cy="4722744"/>
            </a:xfrm>
            <a:custGeom>
              <a:avLst/>
              <a:gdLst>
                <a:gd name="connsiteX0" fmla="*/ 2441713 w 3611217"/>
                <a:gd name="connsiteY0" fmla="*/ 1658178 h 4722744"/>
                <a:gd name="connsiteX1" fmla="*/ 2869095 w 3611217"/>
                <a:gd name="connsiteY1" fmla="*/ 1399761 h 4722744"/>
                <a:gd name="connsiteX2" fmla="*/ 3495260 w 3611217"/>
                <a:gd name="connsiteY2" fmla="*/ 1538909 h 4722744"/>
                <a:gd name="connsiteX3" fmla="*/ 3554895 w 3611217"/>
                <a:gd name="connsiteY3" fmla="*/ 1548848 h 4722744"/>
                <a:gd name="connsiteX4" fmla="*/ 3535017 w 3611217"/>
                <a:gd name="connsiteY4" fmla="*/ 962439 h 4722744"/>
                <a:gd name="connsiteX5" fmla="*/ 3097695 w 3611217"/>
                <a:gd name="connsiteY5" fmla="*/ 137491 h 4722744"/>
                <a:gd name="connsiteX6" fmla="*/ 1696278 w 3611217"/>
                <a:gd name="connsiteY6" fmla="*/ 137491 h 4722744"/>
                <a:gd name="connsiteX7" fmla="*/ 513521 w 3611217"/>
                <a:gd name="connsiteY7" fmla="*/ 902804 h 4722744"/>
                <a:gd name="connsiteX8" fmla="*/ 165652 w 3611217"/>
                <a:gd name="connsiteY8" fmla="*/ 2085561 h 4722744"/>
                <a:gd name="connsiteX9" fmla="*/ 195469 w 3611217"/>
                <a:gd name="connsiteY9" fmla="*/ 3626126 h 4722744"/>
                <a:gd name="connsiteX10" fmla="*/ 1338469 w 3611217"/>
                <a:gd name="connsiteY10" fmla="*/ 4520648 h 4722744"/>
                <a:gd name="connsiteX11" fmla="*/ 2551043 w 3611217"/>
                <a:gd name="connsiteY11" fmla="*/ 4679674 h 4722744"/>
                <a:gd name="connsiteX12" fmla="*/ 3316356 w 3611217"/>
                <a:gd name="connsiteY12" fmla="*/ 4262230 h 4722744"/>
                <a:gd name="connsiteX13" fmla="*/ 3395869 w 3611217"/>
                <a:gd name="connsiteY13" fmla="*/ 3327952 h 4722744"/>
                <a:gd name="connsiteX14" fmla="*/ 2819400 w 3611217"/>
                <a:gd name="connsiteY14" fmla="*/ 2751482 h 4722744"/>
                <a:gd name="connsiteX15" fmla="*/ 1905000 w 3611217"/>
                <a:gd name="connsiteY15" fmla="*/ 2711726 h 4722744"/>
                <a:gd name="connsiteX16" fmla="*/ 1209260 w 3611217"/>
                <a:gd name="connsiteY16" fmla="*/ 2960204 h 4722744"/>
                <a:gd name="connsiteX17" fmla="*/ 1099930 w 3611217"/>
                <a:gd name="connsiteY17" fmla="*/ 3009900 h 4722744"/>
                <a:gd name="connsiteX18" fmla="*/ 1060173 w 3611217"/>
                <a:gd name="connsiteY18" fmla="*/ 2503004 h 4722744"/>
                <a:gd name="connsiteX19" fmla="*/ 1119808 w 3611217"/>
                <a:gd name="connsiteY19" fmla="*/ 1449456 h 4722744"/>
                <a:gd name="connsiteX20" fmla="*/ 1547191 w 3611217"/>
                <a:gd name="connsiteY20" fmla="*/ 982317 h 4722744"/>
                <a:gd name="connsiteX21" fmla="*/ 2461591 w 3611217"/>
                <a:gd name="connsiteY21" fmla="*/ 833230 h 4722744"/>
                <a:gd name="connsiteX22" fmla="*/ 2471530 w 3611217"/>
                <a:gd name="connsiteY22" fmla="*/ 882926 h 4722744"/>
                <a:gd name="connsiteX23" fmla="*/ 2511286 w 3611217"/>
                <a:gd name="connsiteY23" fmla="*/ 853109 h 4722744"/>
                <a:gd name="connsiteX24" fmla="*/ 2123660 w 3611217"/>
                <a:gd name="connsiteY24" fmla="*/ 1847022 h 4722744"/>
                <a:gd name="connsiteX25" fmla="*/ 2441713 w 3611217"/>
                <a:gd name="connsiteY25" fmla="*/ 1658178 h 472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611217" h="4722744">
                  <a:moveTo>
                    <a:pt x="2441713" y="1658178"/>
                  </a:moveTo>
                  <a:cubicBezTo>
                    <a:pt x="2565952" y="1583635"/>
                    <a:pt x="2693504" y="1419639"/>
                    <a:pt x="2869095" y="1399761"/>
                  </a:cubicBezTo>
                  <a:cubicBezTo>
                    <a:pt x="3044686" y="1379883"/>
                    <a:pt x="3380960" y="1514061"/>
                    <a:pt x="3495260" y="1538909"/>
                  </a:cubicBezTo>
                  <a:cubicBezTo>
                    <a:pt x="3609560" y="1563757"/>
                    <a:pt x="3548269" y="1644926"/>
                    <a:pt x="3554895" y="1548848"/>
                  </a:cubicBezTo>
                  <a:cubicBezTo>
                    <a:pt x="3561521" y="1452770"/>
                    <a:pt x="3611217" y="1197665"/>
                    <a:pt x="3535017" y="962439"/>
                  </a:cubicBezTo>
                  <a:cubicBezTo>
                    <a:pt x="3458817" y="727213"/>
                    <a:pt x="3404151" y="274982"/>
                    <a:pt x="3097695" y="137491"/>
                  </a:cubicBezTo>
                  <a:cubicBezTo>
                    <a:pt x="2791239" y="0"/>
                    <a:pt x="2126974" y="9939"/>
                    <a:pt x="1696278" y="137491"/>
                  </a:cubicBezTo>
                  <a:cubicBezTo>
                    <a:pt x="1265582" y="265043"/>
                    <a:pt x="768625" y="578126"/>
                    <a:pt x="513521" y="902804"/>
                  </a:cubicBezTo>
                  <a:cubicBezTo>
                    <a:pt x="258417" y="1227482"/>
                    <a:pt x="218661" y="1631674"/>
                    <a:pt x="165652" y="2085561"/>
                  </a:cubicBezTo>
                  <a:cubicBezTo>
                    <a:pt x="112643" y="2539448"/>
                    <a:pt x="0" y="3220278"/>
                    <a:pt x="195469" y="3626126"/>
                  </a:cubicBezTo>
                  <a:cubicBezTo>
                    <a:pt x="390938" y="4031974"/>
                    <a:pt x="945873" y="4345057"/>
                    <a:pt x="1338469" y="4520648"/>
                  </a:cubicBezTo>
                  <a:cubicBezTo>
                    <a:pt x="1731065" y="4696239"/>
                    <a:pt x="2221395" y="4722744"/>
                    <a:pt x="2551043" y="4679674"/>
                  </a:cubicBezTo>
                  <a:cubicBezTo>
                    <a:pt x="2880691" y="4636604"/>
                    <a:pt x="3175552" y="4487517"/>
                    <a:pt x="3316356" y="4262230"/>
                  </a:cubicBezTo>
                  <a:cubicBezTo>
                    <a:pt x="3457160" y="4036943"/>
                    <a:pt x="3478695" y="3579743"/>
                    <a:pt x="3395869" y="3327952"/>
                  </a:cubicBezTo>
                  <a:cubicBezTo>
                    <a:pt x="3313043" y="3076161"/>
                    <a:pt x="3067878" y="2854186"/>
                    <a:pt x="2819400" y="2751482"/>
                  </a:cubicBezTo>
                  <a:cubicBezTo>
                    <a:pt x="2570922" y="2648778"/>
                    <a:pt x="2173357" y="2676939"/>
                    <a:pt x="1905000" y="2711726"/>
                  </a:cubicBezTo>
                  <a:cubicBezTo>
                    <a:pt x="1636643" y="2746513"/>
                    <a:pt x="1343438" y="2910508"/>
                    <a:pt x="1209260" y="2960204"/>
                  </a:cubicBezTo>
                  <a:cubicBezTo>
                    <a:pt x="1075082" y="3009900"/>
                    <a:pt x="1124778" y="3086100"/>
                    <a:pt x="1099930" y="3009900"/>
                  </a:cubicBezTo>
                  <a:cubicBezTo>
                    <a:pt x="1075082" y="2933700"/>
                    <a:pt x="1056860" y="2763078"/>
                    <a:pt x="1060173" y="2503004"/>
                  </a:cubicBezTo>
                  <a:cubicBezTo>
                    <a:pt x="1063486" y="2242930"/>
                    <a:pt x="1038638" y="1702904"/>
                    <a:pt x="1119808" y="1449456"/>
                  </a:cubicBezTo>
                  <a:cubicBezTo>
                    <a:pt x="1200978" y="1196008"/>
                    <a:pt x="1323561" y="1085021"/>
                    <a:pt x="1547191" y="982317"/>
                  </a:cubicBezTo>
                  <a:cubicBezTo>
                    <a:pt x="1770821" y="879613"/>
                    <a:pt x="2307534" y="849795"/>
                    <a:pt x="2461591" y="833230"/>
                  </a:cubicBezTo>
                  <a:cubicBezTo>
                    <a:pt x="2615648" y="816665"/>
                    <a:pt x="2463248" y="879613"/>
                    <a:pt x="2471530" y="882926"/>
                  </a:cubicBezTo>
                  <a:cubicBezTo>
                    <a:pt x="2479812" y="886239"/>
                    <a:pt x="2569264" y="692426"/>
                    <a:pt x="2511286" y="853109"/>
                  </a:cubicBezTo>
                  <a:cubicBezTo>
                    <a:pt x="2453308" y="1013792"/>
                    <a:pt x="2135255" y="1719470"/>
                    <a:pt x="2123660" y="1847022"/>
                  </a:cubicBezTo>
                  <a:cubicBezTo>
                    <a:pt x="2112065" y="1974574"/>
                    <a:pt x="2317474" y="1732721"/>
                    <a:pt x="2441713" y="1658178"/>
                  </a:cubicBez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2481470" y="3851413"/>
              <a:ext cx="1914938" cy="1111526"/>
            </a:xfrm>
            <a:custGeom>
              <a:avLst/>
              <a:gdLst>
                <a:gd name="connsiteX0" fmla="*/ 23191 w 1914938"/>
                <a:gd name="connsiteY0" fmla="*/ 412474 h 1111526"/>
                <a:gd name="connsiteX1" fmla="*/ 967408 w 1914938"/>
                <a:gd name="connsiteY1" fmla="*/ 1088335 h 1111526"/>
                <a:gd name="connsiteX2" fmla="*/ 1891747 w 1914938"/>
                <a:gd name="connsiteY2" fmla="*/ 551622 h 1111526"/>
                <a:gd name="connsiteX3" fmla="*/ 1106556 w 1914938"/>
                <a:gd name="connsiteY3" fmla="*/ 24848 h 1111526"/>
                <a:gd name="connsiteX4" fmla="*/ 23191 w 1914938"/>
                <a:gd name="connsiteY4" fmla="*/ 412474 h 111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4938" h="1111526">
                  <a:moveTo>
                    <a:pt x="23191" y="412474"/>
                  </a:moveTo>
                  <a:cubicBezTo>
                    <a:pt x="0" y="589722"/>
                    <a:pt x="655982" y="1065144"/>
                    <a:pt x="967408" y="1088335"/>
                  </a:cubicBezTo>
                  <a:cubicBezTo>
                    <a:pt x="1278834" y="1111526"/>
                    <a:pt x="1868556" y="728870"/>
                    <a:pt x="1891747" y="551622"/>
                  </a:cubicBezTo>
                  <a:cubicBezTo>
                    <a:pt x="1914938" y="374374"/>
                    <a:pt x="1421295" y="49696"/>
                    <a:pt x="1106556" y="24848"/>
                  </a:cubicBezTo>
                  <a:cubicBezTo>
                    <a:pt x="791817" y="0"/>
                    <a:pt x="46382" y="235226"/>
                    <a:pt x="23191" y="412474"/>
                  </a:cubicBez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3357554" y="2714620"/>
              <a:ext cx="713961" cy="992256"/>
            </a:xfrm>
            <a:custGeom>
              <a:avLst/>
              <a:gdLst>
                <a:gd name="connsiteX0" fmla="*/ 87796 w 713961"/>
                <a:gd name="connsiteY0" fmla="*/ 912743 h 992256"/>
                <a:gd name="connsiteX1" fmla="*/ 38100 w 713961"/>
                <a:gd name="connsiteY1" fmla="*/ 256761 h 992256"/>
                <a:gd name="connsiteX2" fmla="*/ 316396 w 713961"/>
                <a:gd name="connsiteY2" fmla="*/ 77856 h 992256"/>
                <a:gd name="connsiteX3" fmla="*/ 654326 w 713961"/>
                <a:gd name="connsiteY3" fmla="*/ 723900 h 992256"/>
                <a:gd name="connsiteX4" fmla="*/ 674205 w 713961"/>
                <a:gd name="connsiteY4" fmla="*/ 773595 h 992256"/>
                <a:gd name="connsiteX5" fmla="*/ 465483 w 713961"/>
                <a:gd name="connsiteY5" fmla="*/ 733839 h 992256"/>
                <a:gd name="connsiteX6" fmla="*/ 87796 w 713961"/>
                <a:gd name="connsiteY6" fmla="*/ 912743 h 992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3961" h="992256">
                  <a:moveTo>
                    <a:pt x="87796" y="912743"/>
                  </a:moveTo>
                  <a:cubicBezTo>
                    <a:pt x="16566" y="833230"/>
                    <a:pt x="0" y="395909"/>
                    <a:pt x="38100" y="256761"/>
                  </a:cubicBezTo>
                  <a:cubicBezTo>
                    <a:pt x="76200" y="117613"/>
                    <a:pt x="213692" y="0"/>
                    <a:pt x="316396" y="77856"/>
                  </a:cubicBezTo>
                  <a:cubicBezTo>
                    <a:pt x="419100" y="155712"/>
                    <a:pt x="594691" y="607943"/>
                    <a:pt x="654326" y="723900"/>
                  </a:cubicBezTo>
                  <a:cubicBezTo>
                    <a:pt x="713961" y="839857"/>
                    <a:pt x="705679" y="771939"/>
                    <a:pt x="674205" y="773595"/>
                  </a:cubicBezTo>
                  <a:cubicBezTo>
                    <a:pt x="642731" y="775251"/>
                    <a:pt x="563218" y="707335"/>
                    <a:pt x="465483" y="733839"/>
                  </a:cubicBezTo>
                  <a:cubicBezTo>
                    <a:pt x="367748" y="760343"/>
                    <a:pt x="159027" y="992256"/>
                    <a:pt x="87796" y="91274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2500298" y="2857496"/>
              <a:ext cx="713961" cy="992256"/>
            </a:xfrm>
            <a:custGeom>
              <a:avLst/>
              <a:gdLst>
                <a:gd name="connsiteX0" fmla="*/ 87796 w 713961"/>
                <a:gd name="connsiteY0" fmla="*/ 912743 h 992256"/>
                <a:gd name="connsiteX1" fmla="*/ 38100 w 713961"/>
                <a:gd name="connsiteY1" fmla="*/ 256761 h 992256"/>
                <a:gd name="connsiteX2" fmla="*/ 316396 w 713961"/>
                <a:gd name="connsiteY2" fmla="*/ 77856 h 992256"/>
                <a:gd name="connsiteX3" fmla="*/ 654326 w 713961"/>
                <a:gd name="connsiteY3" fmla="*/ 723900 h 992256"/>
                <a:gd name="connsiteX4" fmla="*/ 674205 w 713961"/>
                <a:gd name="connsiteY4" fmla="*/ 773595 h 992256"/>
                <a:gd name="connsiteX5" fmla="*/ 465483 w 713961"/>
                <a:gd name="connsiteY5" fmla="*/ 733839 h 992256"/>
                <a:gd name="connsiteX6" fmla="*/ 87796 w 713961"/>
                <a:gd name="connsiteY6" fmla="*/ 912743 h 992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3961" h="992256">
                  <a:moveTo>
                    <a:pt x="87796" y="912743"/>
                  </a:moveTo>
                  <a:cubicBezTo>
                    <a:pt x="16566" y="833230"/>
                    <a:pt x="0" y="395909"/>
                    <a:pt x="38100" y="256761"/>
                  </a:cubicBezTo>
                  <a:cubicBezTo>
                    <a:pt x="76200" y="117613"/>
                    <a:pt x="213692" y="0"/>
                    <a:pt x="316396" y="77856"/>
                  </a:cubicBezTo>
                  <a:cubicBezTo>
                    <a:pt x="419100" y="155712"/>
                    <a:pt x="594691" y="607943"/>
                    <a:pt x="654326" y="723900"/>
                  </a:cubicBezTo>
                  <a:cubicBezTo>
                    <a:pt x="713961" y="839857"/>
                    <a:pt x="705679" y="771939"/>
                    <a:pt x="674205" y="773595"/>
                  </a:cubicBezTo>
                  <a:cubicBezTo>
                    <a:pt x="642731" y="775251"/>
                    <a:pt x="563218" y="707335"/>
                    <a:pt x="465483" y="733839"/>
                  </a:cubicBezTo>
                  <a:cubicBezTo>
                    <a:pt x="367748" y="760343"/>
                    <a:pt x="159027" y="992256"/>
                    <a:pt x="87796" y="91274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2714612" y="3214686"/>
              <a:ext cx="285752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571868" y="3071810"/>
              <a:ext cx="285752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" name="Рисунок 9" descr="арарапрапрапрарпрп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657600"/>
            <a:ext cx="1590918" cy="2344204"/>
          </a:xfrm>
          <a:prstGeom prst="rect">
            <a:avLst/>
          </a:prstGeom>
        </p:spPr>
      </p:pic>
      <p:pic>
        <p:nvPicPr>
          <p:cNvPr id="11" name="Рисунок 10" descr="арарапрапрапрарпрп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3733800"/>
            <a:ext cx="1590918" cy="2344204"/>
          </a:xfrm>
          <a:prstGeom prst="rect">
            <a:avLst/>
          </a:prstGeom>
        </p:spPr>
      </p:pic>
      <p:pic>
        <p:nvPicPr>
          <p:cNvPr id="12" name="Рисунок 11" descr="арарапрапрапрарпрп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733800"/>
            <a:ext cx="1590918" cy="2344204"/>
          </a:xfrm>
          <a:prstGeom prst="rect">
            <a:avLst/>
          </a:prstGeom>
        </p:spPr>
      </p:pic>
      <p:pic>
        <p:nvPicPr>
          <p:cNvPr id="13" name="Рисунок 12" descr="рапртоапротапор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3657600"/>
            <a:ext cx="1545152" cy="2410606"/>
          </a:xfrm>
          <a:prstGeom prst="rect">
            <a:avLst/>
          </a:prstGeom>
        </p:spPr>
      </p:pic>
      <p:pic>
        <p:nvPicPr>
          <p:cNvPr id="14" name="Рисунок 13" descr="рапртоапротапор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581400"/>
            <a:ext cx="1545152" cy="2410606"/>
          </a:xfrm>
          <a:prstGeom prst="rect">
            <a:avLst/>
          </a:prstGeom>
        </p:spPr>
      </p:pic>
      <p:pic>
        <p:nvPicPr>
          <p:cNvPr id="15" name="Рисунок 14" descr="рапртоапротапор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3657600"/>
            <a:ext cx="1545152" cy="2410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округления.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 округлении числа до некоторого разряда все цифры последующих разрядов заменяются нулями.</a:t>
            </a:r>
            <a:endParaRPr lang="ru-RU" dirty="0" smtClean="0"/>
          </a:p>
          <a:p>
            <a:r>
              <a:rPr lang="ru-RU" b="1" dirty="0" smtClean="0"/>
              <a:t>Цифра разряда, до которого выполняется округление, остается без изменения, если в округляемом числе за ней следует одна из цифр: 0, 1, 2, 3, 4. В остальных случаях к ней прибавляется 1.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арарапрапрапрарпрп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4800600"/>
            <a:ext cx="1228921" cy="1810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 Подчеркните разряд, до которого нужно округлить число. Правило округления: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830579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7-007-2.-Sravnite-tsifru-raspolozhennuju-sprava-ot-etogo-razrjada-s-tsifroj-5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685800"/>
            <a:ext cx="83058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8-008-3.-Esli-eto-tsifra-menshaja-5.-to-zamenite-nuljami-vse-tsifry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685800"/>
            <a:ext cx="8229600" cy="5867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равило округления: 4. Если это цифра 5 или цифра, большая 5 увеличьте цифру подчеркнутого разряда на 1 и все цифры, расположенные правее нее, замените нулями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8229600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45870 ?146000 или 146тыс. Пример записи: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8229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риближенное значение с избытком. Пример: 423 ? 420 Число 430 – приближенное значение с избытком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8229600" cy="579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ример: 564?560. Знак ? читается как «приближенно равно»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8305800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457200" y="990600"/>
            <a:ext cx="2590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6948 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433388" y="1914525"/>
            <a:ext cx="17764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6848 </a:t>
            </a:r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433388" y="2809875"/>
            <a:ext cx="18526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6748 </a:t>
            </a:r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33388" y="3705225"/>
            <a:ext cx="18526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6648 </a:t>
            </a:r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433388" y="4600575"/>
            <a:ext cx="185261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6548 </a:t>
            </a:r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4953000" y="1019175"/>
            <a:ext cx="21574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6448 </a:t>
            </a:r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4953000" y="1933575"/>
            <a:ext cx="21574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6348 </a:t>
            </a:r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4953000" y="2847975"/>
            <a:ext cx="21574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6248 </a:t>
            </a:r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4953000" y="3762375"/>
            <a:ext cx="21574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6148 </a:t>
            </a:r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4953000" y="4676775"/>
            <a:ext cx="21574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6048 </a:t>
            </a:r>
            <a:r>
              <a:rPr lang="ru-RU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0" y="5334000"/>
            <a:ext cx="403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</a:rPr>
              <a:t>Округление с избытком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038600" y="5334000"/>
            <a:ext cx="403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</a:rPr>
              <a:t>Округление с недостатком</a:t>
            </a: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2133600" y="990600"/>
            <a:ext cx="2590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7000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2133600" y="1905000"/>
            <a:ext cx="2590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7000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2057400" y="2819400"/>
            <a:ext cx="2590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7000</a:t>
            </a:r>
            <a:endParaRPr lang="ru-RU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2133600" y="3810000"/>
            <a:ext cx="2590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7000</a:t>
            </a:r>
            <a:endParaRPr lang="ru-RU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2133600" y="4648200"/>
            <a:ext cx="2590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7000</a:t>
            </a:r>
            <a:endParaRPr lang="ru-RU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6553200" y="990600"/>
            <a:ext cx="2590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6000</a:t>
            </a:r>
            <a:endParaRPr lang="ru-RU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6553200" y="1981200"/>
            <a:ext cx="2590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6000</a:t>
            </a:r>
            <a:endParaRPr lang="ru-RU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6553200" y="2819400"/>
            <a:ext cx="2590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6000</a:t>
            </a:r>
            <a:endParaRPr lang="ru-RU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6553200" y="3733800"/>
            <a:ext cx="2590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6000</a:t>
            </a:r>
            <a:endParaRPr lang="ru-RU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6553200" y="4648200"/>
            <a:ext cx="2590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6000</a:t>
            </a:r>
            <a:endParaRPr lang="ru-RU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autoUpdateAnimBg="0"/>
      <p:bldP spid="57348" grpId="0" autoUpdateAnimBg="0"/>
      <p:bldP spid="57349" grpId="0" autoUpdateAnimBg="0"/>
      <p:bldP spid="57350" grpId="0" autoUpdateAnimBg="0"/>
      <p:bldP spid="57351" grpId="0" autoUpdateAnimBg="0"/>
      <p:bldP spid="57352" grpId="0" autoUpdateAnimBg="0"/>
      <p:bldP spid="57353" grpId="0" autoUpdateAnimBg="0"/>
      <p:bldP spid="57354" grpId="0" autoUpdateAnimBg="0"/>
      <p:bldP spid="57355" grpId="0" autoUpdateAnimBg="0"/>
      <p:bldP spid="57357" grpId="0" autoUpdateAnimBg="0"/>
      <p:bldP spid="57358" grpId="0" autoUpdateAnimBg="0"/>
      <p:bldP spid="57359" grpId="0" autoUpdateAnimBg="0"/>
      <p:bldP spid="57360" grpId="0" autoUpdateAnimBg="0"/>
      <p:bldP spid="57361" grpId="0" autoUpdateAnimBg="0"/>
      <p:bldP spid="57362" grpId="0" autoUpdateAnimBg="0"/>
      <p:bldP spid="57363" grpId="0" autoUpdateAnimBg="0"/>
      <p:bldP spid="57364" grpId="0" autoUpdateAnimBg="0"/>
      <p:bldP spid="57365" grpId="0" autoUpdateAnimBg="0"/>
      <p:bldP spid="57366" grpId="0" autoUpdateAnimBg="0"/>
      <p:bldP spid="57367" grpId="0" autoUpdateAnimBg="0"/>
      <p:bldP spid="5736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 урока. </a:t>
            </a:r>
            <a:r>
              <a:rPr lang="ru-RU" dirty="0" smtClean="0"/>
              <a:t>Округление натуральных чисел.</a:t>
            </a:r>
          </a:p>
          <a:p>
            <a:r>
              <a:rPr lang="ru-RU" b="1" dirty="0" smtClean="0"/>
              <a:t>Цели урока. </a:t>
            </a:r>
            <a:r>
              <a:rPr lang="ru-RU" dirty="0" smtClean="0"/>
              <a:t>1. Формировать у обучающихся умение применять правила округления натуральных чисел.</a:t>
            </a:r>
          </a:p>
          <a:p>
            <a:r>
              <a:rPr lang="ru-RU" dirty="0" smtClean="0"/>
              <a:t>2. Развивать навыки устных вычислений, устную и письменную речь обучающихся, логическое мышление. </a:t>
            </a:r>
          </a:p>
          <a:p>
            <a:r>
              <a:rPr lang="ru-RU" dirty="0" smtClean="0"/>
              <a:t>3. Воспитывать аккуратность, внимание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836738" y="53975"/>
            <a:ext cx="4719637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20000">
                  <a:gamma/>
                  <a:shade val="46275"/>
                  <a:invGamma/>
                </a:srgbClr>
              </a:gs>
              <a:gs pos="50000">
                <a:srgbClr val="720000"/>
              </a:gs>
              <a:gs pos="100000">
                <a:srgbClr val="720000">
                  <a:gamma/>
                  <a:shade val="46275"/>
                  <a:invGamma/>
                </a:srgbClr>
              </a:gs>
            </a:gsLst>
            <a:lin ang="5400000" scaled="1"/>
          </a:gradFill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FFEEDD"/>
                </a:solidFill>
              </a:rPr>
              <a:t>Математический диктант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755650" y="569913"/>
            <a:ext cx="2082800" cy="498475"/>
          </a:xfrm>
          <a:prstGeom prst="roundRect">
            <a:avLst>
              <a:gd name="adj" fmla="val 16667"/>
            </a:avLst>
          </a:prstGeom>
          <a:noFill/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FFEEDD"/>
                </a:solidFill>
              </a:rPr>
              <a:t>1 вариант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581650" y="569913"/>
            <a:ext cx="2082800" cy="498475"/>
          </a:xfrm>
          <a:prstGeom prst="roundRect">
            <a:avLst>
              <a:gd name="adj" fmla="val 16667"/>
            </a:avLst>
          </a:prstGeom>
          <a:noFill/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FFEEDD"/>
                </a:solidFill>
              </a:rPr>
              <a:t>2 вариант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1528763" y="1125538"/>
            <a:ext cx="5367337" cy="4968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20000">
                  <a:gamma/>
                  <a:shade val="46275"/>
                  <a:invGamma/>
                </a:srgbClr>
              </a:gs>
              <a:gs pos="50000">
                <a:srgbClr val="720000"/>
              </a:gs>
              <a:gs pos="100000">
                <a:srgbClr val="720000">
                  <a:gamma/>
                  <a:shade val="46275"/>
                  <a:invGamma/>
                </a:srgbClr>
              </a:gs>
            </a:gsLst>
            <a:lin ang="5400000" scaled="1"/>
          </a:gradFill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1. Округлите до десятков: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73063" y="1624013"/>
            <a:ext cx="1736725" cy="498475"/>
          </a:xfrm>
          <a:prstGeom prst="roundRect">
            <a:avLst>
              <a:gd name="adj" fmla="val 16667"/>
            </a:avLst>
          </a:prstGeom>
          <a:solidFill>
            <a:srgbClr val="FFE6CD"/>
          </a:solidFill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237 856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1901825" y="1624013"/>
            <a:ext cx="1457325" cy="4968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6CD"/>
              </a:gs>
              <a:gs pos="50000">
                <a:schemeClr val="bg1"/>
              </a:gs>
              <a:gs pos="100000">
                <a:srgbClr val="FFE6CD"/>
              </a:gs>
            </a:gsLst>
            <a:lin ang="5400000" scaled="1"/>
          </a:gradFill>
          <a:ln w="38100" cmpd="dbl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ym typeface="Symbol" pitchFamily="18" charset="2"/>
              </a:rPr>
              <a:t>  237860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5573713" y="1624013"/>
            <a:ext cx="1730375" cy="498475"/>
          </a:xfrm>
          <a:prstGeom prst="roundRect">
            <a:avLst>
              <a:gd name="adj" fmla="val 16667"/>
            </a:avLst>
          </a:prstGeom>
          <a:solidFill>
            <a:srgbClr val="FFE6CD"/>
          </a:solidFill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453 965</a:t>
            </a: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7096125" y="1624013"/>
            <a:ext cx="1533525" cy="4968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6CD"/>
              </a:gs>
              <a:gs pos="50000">
                <a:schemeClr val="bg1"/>
              </a:gs>
              <a:gs pos="100000">
                <a:srgbClr val="FFE6CD"/>
              </a:gs>
            </a:gsLst>
            <a:lin ang="5400000" scaled="1"/>
          </a:gradFill>
          <a:ln w="38100" cmpd="dbl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ym typeface="Symbol" pitchFamily="18" charset="2"/>
              </a:rPr>
              <a:t>  453 970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1481138" y="2271713"/>
            <a:ext cx="5370512" cy="4968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20000">
                  <a:gamma/>
                  <a:shade val="46275"/>
                  <a:invGamma/>
                </a:srgbClr>
              </a:gs>
              <a:gs pos="50000">
                <a:srgbClr val="720000"/>
              </a:gs>
              <a:gs pos="100000">
                <a:srgbClr val="720000">
                  <a:gamma/>
                  <a:shade val="46275"/>
                  <a:invGamma/>
                </a:srgbClr>
              </a:gs>
            </a:gsLst>
            <a:lin ang="5400000" scaled="1"/>
          </a:gradFill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2. Округлите до сотен: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358775" y="2847975"/>
            <a:ext cx="1736725" cy="498475"/>
          </a:xfrm>
          <a:prstGeom prst="roundRect">
            <a:avLst>
              <a:gd name="adj" fmla="val 16667"/>
            </a:avLst>
          </a:prstGeom>
          <a:solidFill>
            <a:srgbClr val="FFE6CD"/>
          </a:solidFill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541 823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1849438" y="2847975"/>
            <a:ext cx="1533525" cy="496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6CD"/>
              </a:gs>
              <a:gs pos="50000">
                <a:schemeClr val="bg1"/>
              </a:gs>
              <a:gs pos="100000">
                <a:srgbClr val="FFE6CD"/>
              </a:gs>
            </a:gsLst>
            <a:lin ang="5400000" scaled="1"/>
          </a:gradFill>
          <a:ln w="38100" cmpd="dbl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ym typeface="Symbol" pitchFamily="18" charset="2"/>
              </a:rPr>
              <a:t>  541 800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5559425" y="2847975"/>
            <a:ext cx="1730375" cy="498475"/>
          </a:xfrm>
          <a:prstGeom prst="roundRect">
            <a:avLst>
              <a:gd name="adj" fmla="val 16667"/>
            </a:avLst>
          </a:prstGeom>
          <a:solidFill>
            <a:srgbClr val="FFE6CD"/>
          </a:solidFill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692 743</a:t>
            </a:r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7081838" y="2847975"/>
            <a:ext cx="1533525" cy="496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6CD"/>
              </a:gs>
              <a:gs pos="50000">
                <a:schemeClr val="bg1"/>
              </a:gs>
              <a:gs pos="100000">
                <a:srgbClr val="FFE6CD"/>
              </a:gs>
            </a:gsLst>
            <a:lin ang="5400000" scaled="1"/>
          </a:gradFill>
          <a:ln w="38100" cmpd="dbl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ym typeface="Symbol" pitchFamily="18" charset="2"/>
              </a:rPr>
              <a:t>  692 700</a:t>
            </a:r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1514475" y="3495675"/>
            <a:ext cx="5367338" cy="496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20000">
                  <a:gamma/>
                  <a:shade val="46275"/>
                  <a:invGamma/>
                </a:srgbClr>
              </a:gs>
              <a:gs pos="50000">
                <a:srgbClr val="720000"/>
              </a:gs>
              <a:gs pos="100000">
                <a:srgbClr val="720000">
                  <a:gamma/>
                  <a:shade val="46275"/>
                  <a:invGamma/>
                </a:srgbClr>
              </a:gs>
            </a:gsLst>
            <a:lin ang="5400000" scaled="1"/>
          </a:gradFill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3. Округлите до тысяч:</a:t>
            </a:r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358775" y="4000500"/>
            <a:ext cx="1736725" cy="498475"/>
          </a:xfrm>
          <a:prstGeom prst="roundRect">
            <a:avLst>
              <a:gd name="adj" fmla="val 16667"/>
            </a:avLst>
          </a:prstGeom>
          <a:solidFill>
            <a:srgbClr val="FFE6CD"/>
          </a:solidFill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481 536</a:t>
            </a:r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1849438" y="4000500"/>
            <a:ext cx="1533525" cy="496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6CD"/>
              </a:gs>
              <a:gs pos="50000">
                <a:schemeClr val="bg1"/>
              </a:gs>
              <a:gs pos="100000">
                <a:srgbClr val="FFE6CD"/>
              </a:gs>
            </a:gsLst>
            <a:lin ang="5400000" scaled="1"/>
          </a:gradFill>
          <a:ln w="38100" cmpd="dbl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ym typeface="Symbol" pitchFamily="18" charset="2"/>
              </a:rPr>
              <a:t>  482 000</a:t>
            </a:r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5559425" y="4000500"/>
            <a:ext cx="1730375" cy="498475"/>
          </a:xfrm>
          <a:prstGeom prst="roundRect">
            <a:avLst>
              <a:gd name="adj" fmla="val 16667"/>
            </a:avLst>
          </a:prstGeom>
          <a:solidFill>
            <a:srgbClr val="FFE6CD"/>
          </a:solidFill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257 691</a:t>
            </a:r>
          </a:p>
        </p:txBody>
      </p:sp>
      <p:sp>
        <p:nvSpPr>
          <p:cNvPr id="11287" name="AutoShape 23"/>
          <p:cNvSpPr>
            <a:spLocks noChangeArrowheads="1"/>
          </p:cNvSpPr>
          <p:nvPr/>
        </p:nvSpPr>
        <p:spPr bwMode="auto">
          <a:xfrm>
            <a:off x="7081838" y="4000500"/>
            <a:ext cx="1533525" cy="496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6CD"/>
              </a:gs>
              <a:gs pos="50000">
                <a:schemeClr val="bg1"/>
              </a:gs>
              <a:gs pos="100000">
                <a:srgbClr val="FFE6CD"/>
              </a:gs>
            </a:gsLst>
            <a:lin ang="5400000" scaled="1"/>
          </a:gradFill>
          <a:ln w="38100" cmpd="dbl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ym typeface="Symbol" pitchFamily="18" charset="2"/>
              </a:rPr>
              <a:t>  258 000</a:t>
            </a:r>
          </a:p>
        </p:txBody>
      </p:sp>
      <p:sp>
        <p:nvSpPr>
          <p:cNvPr id="11288" name="AutoShape 24"/>
          <p:cNvSpPr>
            <a:spLocks noChangeArrowheads="1"/>
          </p:cNvSpPr>
          <p:nvPr/>
        </p:nvSpPr>
        <p:spPr bwMode="auto">
          <a:xfrm>
            <a:off x="1463675" y="4576763"/>
            <a:ext cx="5367338" cy="4968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20000">
                  <a:gamma/>
                  <a:shade val="46275"/>
                  <a:invGamma/>
                </a:srgbClr>
              </a:gs>
              <a:gs pos="50000">
                <a:srgbClr val="720000"/>
              </a:gs>
              <a:gs pos="100000">
                <a:srgbClr val="720000">
                  <a:gamma/>
                  <a:shade val="46275"/>
                  <a:invGamma/>
                </a:srgbClr>
              </a:gs>
            </a:gsLst>
            <a:lin ang="5400000" scaled="1"/>
          </a:gradFill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4. Округлите до сотен тысяч:</a:t>
            </a:r>
          </a:p>
        </p:txBody>
      </p:sp>
      <p:sp>
        <p:nvSpPr>
          <p:cNvPr id="11289" name="AutoShape 25"/>
          <p:cNvSpPr>
            <a:spLocks noChangeArrowheads="1"/>
          </p:cNvSpPr>
          <p:nvPr/>
        </p:nvSpPr>
        <p:spPr bwMode="auto">
          <a:xfrm>
            <a:off x="311150" y="5080000"/>
            <a:ext cx="1730375" cy="498475"/>
          </a:xfrm>
          <a:prstGeom prst="roundRect">
            <a:avLst>
              <a:gd name="adj" fmla="val 16667"/>
            </a:avLst>
          </a:prstGeom>
          <a:solidFill>
            <a:srgbClr val="FFE6CD"/>
          </a:solidFill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532 451</a:t>
            </a:r>
          </a:p>
        </p:txBody>
      </p:sp>
      <p:sp>
        <p:nvSpPr>
          <p:cNvPr id="11290" name="AutoShape 26"/>
          <p:cNvSpPr>
            <a:spLocks noChangeArrowheads="1"/>
          </p:cNvSpPr>
          <p:nvPr/>
        </p:nvSpPr>
        <p:spPr bwMode="auto">
          <a:xfrm>
            <a:off x="1798638" y="5080000"/>
            <a:ext cx="1533525" cy="496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6CD"/>
              </a:gs>
              <a:gs pos="50000">
                <a:schemeClr val="bg1"/>
              </a:gs>
              <a:gs pos="100000">
                <a:srgbClr val="FFE6CD"/>
              </a:gs>
            </a:gsLst>
            <a:lin ang="5400000" scaled="1"/>
          </a:gradFill>
          <a:ln w="38100" cmpd="dbl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ym typeface="Symbol" pitchFamily="18" charset="2"/>
              </a:rPr>
              <a:t>  500 000</a:t>
            </a:r>
          </a:p>
        </p:txBody>
      </p:sp>
      <p:sp>
        <p:nvSpPr>
          <p:cNvPr id="11291" name="AutoShape 27"/>
          <p:cNvSpPr>
            <a:spLocks noChangeArrowheads="1"/>
          </p:cNvSpPr>
          <p:nvPr/>
        </p:nvSpPr>
        <p:spPr bwMode="auto">
          <a:xfrm>
            <a:off x="5508625" y="5080000"/>
            <a:ext cx="1730375" cy="498475"/>
          </a:xfrm>
          <a:prstGeom prst="roundRect">
            <a:avLst>
              <a:gd name="adj" fmla="val 16667"/>
            </a:avLst>
          </a:prstGeom>
          <a:solidFill>
            <a:srgbClr val="FFE6CD"/>
          </a:solidFill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396 524</a:t>
            </a:r>
          </a:p>
        </p:txBody>
      </p:sp>
      <p:sp>
        <p:nvSpPr>
          <p:cNvPr id="11292" name="AutoShape 28"/>
          <p:cNvSpPr>
            <a:spLocks noChangeArrowheads="1"/>
          </p:cNvSpPr>
          <p:nvPr/>
        </p:nvSpPr>
        <p:spPr bwMode="auto">
          <a:xfrm>
            <a:off x="7065963" y="5080000"/>
            <a:ext cx="1538287" cy="4984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6CD"/>
              </a:gs>
              <a:gs pos="50000">
                <a:schemeClr val="bg1"/>
              </a:gs>
              <a:gs pos="100000">
                <a:srgbClr val="FFE6CD"/>
              </a:gs>
            </a:gsLst>
            <a:lin ang="5400000" scaled="1"/>
          </a:gradFill>
          <a:ln w="38100" cmpd="dbl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ym typeface="Symbol" pitchFamily="18" charset="2"/>
              </a:rPr>
              <a:t>  400 000</a:t>
            </a:r>
          </a:p>
        </p:txBody>
      </p:sp>
      <p:sp>
        <p:nvSpPr>
          <p:cNvPr id="11295" name="AutoShape 31"/>
          <p:cNvSpPr>
            <a:spLocks noChangeArrowheads="1"/>
          </p:cNvSpPr>
          <p:nvPr/>
        </p:nvSpPr>
        <p:spPr bwMode="auto">
          <a:xfrm>
            <a:off x="1404938" y="5657850"/>
            <a:ext cx="5470525" cy="496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20000">
                  <a:gamma/>
                  <a:shade val="46275"/>
                  <a:invGamma/>
                </a:srgbClr>
              </a:gs>
              <a:gs pos="50000">
                <a:srgbClr val="720000"/>
              </a:gs>
              <a:gs pos="100000">
                <a:srgbClr val="720000">
                  <a:gamma/>
                  <a:shade val="46275"/>
                  <a:invGamma/>
                </a:srgbClr>
              </a:gs>
            </a:gsLst>
            <a:lin ang="5400000" scaled="1"/>
          </a:gradFill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5. Округлите до десятков:</a:t>
            </a:r>
          </a:p>
        </p:txBody>
      </p:sp>
      <p:sp>
        <p:nvSpPr>
          <p:cNvPr id="11296" name="AutoShape 32"/>
          <p:cNvSpPr>
            <a:spLocks noChangeArrowheads="1"/>
          </p:cNvSpPr>
          <p:nvPr/>
        </p:nvSpPr>
        <p:spPr bwMode="auto">
          <a:xfrm>
            <a:off x="347663" y="6165850"/>
            <a:ext cx="1730375" cy="498475"/>
          </a:xfrm>
          <a:prstGeom prst="roundRect">
            <a:avLst>
              <a:gd name="adj" fmla="val 16667"/>
            </a:avLst>
          </a:prstGeom>
          <a:solidFill>
            <a:srgbClr val="FFE6CD"/>
          </a:solidFill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7 999 999</a:t>
            </a:r>
          </a:p>
        </p:txBody>
      </p:sp>
      <p:sp>
        <p:nvSpPr>
          <p:cNvPr id="11297" name="AutoShape 33"/>
          <p:cNvSpPr>
            <a:spLocks noChangeArrowheads="1"/>
          </p:cNvSpPr>
          <p:nvPr/>
        </p:nvSpPr>
        <p:spPr bwMode="auto">
          <a:xfrm>
            <a:off x="1946275" y="6165850"/>
            <a:ext cx="1762125" cy="496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6CD"/>
              </a:gs>
              <a:gs pos="50000">
                <a:schemeClr val="bg1"/>
              </a:gs>
              <a:gs pos="100000">
                <a:srgbClr val="FFE6CD"/>
              </a:gs>
            </a:gsLst>
            <a:lin ang="5400000" scaled="1"/>
          </a:gradFill>
          <a:ln w="38100" cmpd="dbl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ym typeface="Symbol" pitchFamily="18" charset="2"/>
              </a:rPr>
              <a:t>  8 000 000</a:t>
            </a:r>
          </a:p>
        </p:txBody>
      </p:sp>
      <p:sp>
        <p:nvSpPr>
          <p:cNvPr id="11298" name="AutoShape 34"/>
          <p:cNvSpPr>
            <a:spLocks noChangeArrowheads="1"/>
          </p:cNvSpPr>
          <p:nvPr/>
        </p:nvSpPr>
        <p:spPr bwMode="auto">
          <a:xfrm>
            <a:off x="5257800" y="6165850"/>
            <a:ext cx="1730375" cy="498475"/>
          </a:xfrm>
          <a:prstGeom prst="roundRect">
            <a:avLst>
              <a:gd name="adj" fmla="val 16667"/>
            </a:avLst>
          </a:prstGeom>
          <a:solidFill>
            <a:srgbClr val="FFE6CD"/>
          </a:solidFill>
          <a:ln w="38100" cmpd="dbl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6 999 999</a:t>
            </a:r>
          </a:p>
        </p:txBody>
      </p:sp>
      <p:sp>
        <p:nvSpPr>
          <p:cNvPr id="11299" name="AutoShape 35"/>
          <p:cNvSpPr>
            <a:spLocks noChangeArrowheads="1"/>
          </p:cNvSpPr>
          <p:nvPr/>
        </p:nvSpPr>
        <p:spPr bwMode="auto">
          <a:xfrm>
            <a:off x="6913563" y="6165850"/>
            <a:ext cx="1762125" cy="496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6CD"/>
              </a:gs>
              <a:gs pos="50000">
                <a:schemeClr val="bg1"/>
              </a:gs>
              <a:gs pos="100000">
                <a:srgbClr val="FFE6CD"/>
              </a:gs>
            </a:gsLst>
            <a:lin ang="5400000" scaled="1"/>
          </a:gradFill>
          <a:ln w="38100" cmpd="dbl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ym typeface="Symbol" pitchFamily="18" charset="2"/>
              </a:rPr>
              <a:t>  7 000 000</a:t>
            </a:r>
          </a:p>
        </p:txBody>
      </p:sp>
      <p:sp>
        <p:nvSpPr>
          <p:cNvPr id="11300" name="AutoShape 36"/>
          <p:cNvSpPr>
            <a:spLocks noChangeArrowheads="1"/>
          </p:cNvSpPr>
          <p:nvPr/>
        </p:nvSpPr>
        <p:spPr bwMode="auto">
          <a:xfrm>
            <a:off x="1835150" y="44450"/>
            <a:ext cx="4724400" cy="604838"/>
          </a:xfrm>
          <a:prstGeom prst="roundRect">
            <a:avLst>
              <a:gd name="adj" fmla="val 16667"/>
            </a:avLst>
          </a:prstGeom>
          <a:solidFill>
            <a:srgbClr val="FFEEDD"/>
          </a:solidFill>
          <a:ln w="38100" cmpd="dbl">
            <a:solidFill>
              <a:srgbClr val="FFEEDD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720000"/>
                </a:solidFill>
              </a:rPr>
              <a:t>Проверьте себя: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 animBg="1"/>
      <p:bldP spid="11274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5" grpId="0" animBg="1"/>
      <p:bldP spid="11296" grpId="0" animBg="1"/>
      <p:bldP spid="11297" grpId="0" animBg="1"/>
      <p:bldP spid="11298" grpId="0" animBg="1"/>
      <p:bldP spid="11299" grpId="0" animBg="1"/>
      <p:bldP spid="1130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7772400" cy="1362456"/>
          </a:xfrm>
        </p:spPr>
        <p:txBody>
          <a:bodyPr/>
          <a:lstStyle/>
          <a:p>
            <a:r>
              <a:rPr lang="ru-RU" sz="3200" dirty="0" smtClean="0"/>
              <a:t>Итоги урока.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Что называют округлением чисел?</a:t>
            </a:r>
            <a:br>
              <a:rPr lang="ru-RU" sz="2000" dirty="0" smtClean="0"/>
            </a:br>
            <a:r>
              <a:rPr lang="ru-RU" sz="2000" dirty="0" smtClean="0"/>
              <a:t>Зачем нужно округлять числа?</a:t>
            </a:r>
            <a:br>
              <a:rPr lang="ru-RU" sz="2000" dirty="0" smtClean="0"/>
            </a:br>
            <a:r>
              <a:rPr lang="ru-RU" sz="2000" dirty="0" smtClean="0"/>
              <a:t>1.Удобство работы с круглыми числами, </a:t>
            </a:r>
            <a:br>
              <a:rPr lang="ru-RU" sz="2000" dirty="0" smtClean="0"/>
            </a:br>
            <a:r>
              <a:rPr lang="ru-RU" sz="2000" dirty="0" smtClean="0"/>
              <a:t>если точное значение числа не важно.</a:t>
            </a:r>
            <a:br>
              <a:rPr lang="ru-RU" sz="2000" dirty="0" smtClean="0"/>
            </a:br>
            <a:r>
              <a:rPr lang="ru-RU" sz="2000" dirty="0" smtClean="0"/>
              <a:t>2.Указание на точность измерения. </a:t>
            </a:r>
            <a:br>
              <a:rPr lang="ru-RU" sz="2000" dirty="0" smtClean="0"/>
            </a:br>
            <a:r>
              <a:rPr lang="ru-RU" sz="2000" dirty="0" smtClean="0"/>
              <a:t>7. Домашнее задание: стр. 202 №1296,№ 1298,№1302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43000"/>
            <a:ext cx="533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Урок подготовил  учитель  математики МБОУ</a:t>
            </a:r>
          </a:p>
          <a:p>
            <a:pPr algn="ctr"/>
            <a:r>
              <a:rPr lang="ru-RU" sz="4000" dirty="0" smtClean="0"/>
              <a:t> «Кваркенская СОШ» Таженова У. С.</a:t>
            </a:r>
            <a:endParaRPr lang="ru-RU" sz="4000" dirty="0"/>
          </a:p>
        </p:txBody>
      </p:sp>
      <p:pic>
        <p:nvPicPr>
          <p:cNvPr id="5" name="Рисунок 4" descr="Таженов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838200"/>
            <a:ext cx="3635796" cy="47762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Составить анаграмму: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09838" indent="-273050"/>
            <a:r>
              <a:rPr lang="ru-RU" sz="3600" b="1" i="1" dirty="0" smtClean="0"/>
              <a:t>ТЬЯП </a:t>
            </a:r>
            <a:endParaRPr lang="en-US" sz="3600" b="1" i="1" dirty="0" smtClean="0"/>
          </a:p>
          <a:p>
            <a:pPr marL="2509838" indent="-273050"/>
            <a:r>
              <a:rPr lang="ru-RU" sz="3600" b="1" i="1" dirty="0" smtClean="0"/>
              <a:t>  </a:t>
            </a:r>
            <a:r>
              <a:rPr lang="ru-RU" sz="3600" b="1" i="1" dirty="0" smtClean="0"/>
              <a:t>ФАЦИР   </a:t>
            </a:r>
            <a:endParaRPr lang="en-US" sz="3600" b="1" i="1" dirty="0" smtClean="0"/>
          </a:p>
          <a:p>
            <a:pPr marL="2509838" indent="-273050"/>
            <a:r>
              <a:rPr lang="ru-RU" sz="3600" b="1" i="1" dirty="0" smtClean="0"/>
              <a:t>СЛЮП  </a:t>
            </a:r>
            <a:endParaRPr lang="en-US" sz="3600" b="1" i="1" dirty="0" smtClean="0"/>
          </a:p>
          <a:p>
            <a:pPr marL="2509838" indent="-273050"/>
            <a:r>
              <a:rPr lang="ru-RU" sz="3600" b="1" i="1" dirty="0" smtClean="0"/>
              <a:t>ЯМАРЯП  </a:t>
            </a:r>
            <a:endParaRPr lang="en-US" sz="3600" b="1" i="1" dirty="0" smtClean="0"/>
          </a:p>
          <a:p>
            <a:pPr marL="2509838" indent="-273050"/>
            <a:r>
              <a:rPr lang="ru-RU" sz="3600" b="1" i="1" dirty="0" smtClean="0"/>
              <a:t>УЛЧ  </a:t>
            </a:r>
            <a:endParaRPr lang="en-US" sz="3600" b="1" i="1" dirty="0" smtClean="0"/>
          </a:p>
          <a:p>
            <a:pPr marL="2509838" indent="-273050"/>
            <a:r>
              <a:rPr lang="ru-RU" sz="3600" b="1" i="1" dirty="0" smtClean="0"/>
              <a:t>КОЗЕРОТ         </a:t>
            </a:r>
            <a:endParaRPr lang="ru-RU" sz="3600" b="1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38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lnSpc>
                <a:spcPct val="210000"/>
              </a:lnSpc>
            </a:pPr>
            <a:r>
              <a:rPr lang="ru-RU" sz="3200" b="1" dirty="0" smtClean="0"/>
              <a:t>Что мы знаем о прямой?</a:t>
            </a:r>
            <a:endParaRPr lang="ru-RU" sz="3200" dirty="0" smtClean="0"/>
          </a:p>
          <a:p>
            <a:pPr>
              <a:lnSpc>
                <a:spcPct val="210000"/>
              </a:lnSpc>
            </a:pPr>
            <a:r>
              <a:rPr lang="ru-RU" sz="3200" b="1" dirty="0" smtClean="0"/>
              <a:t>Какую прямую называют координатной?</a:t>
            </a:r>
            <a:endParaRPr lang="ru-RU" sz="3200" dirty="0" smtClean="0"/>
          </a:p>
          <a:p>
            <a:pPr>
              <a:lnSpc>
                <a:spcPct val="210000"/>
              </a:lnSpc>
            </a:pPr>
            <a:r>
              <a:rPr lang="ru-RU" sz="3200" b="1" dirty="0" smtClean="0"/>
              <a:t>Построить прямую и построить точку с координатой 3?</a:t>
            </a:r>
            <a:endParaRPr lang="ru-RU" sz="3200" dirty="0" smtClean="0"/>
          </a:p>
          <a:p>
            <a:pPr>
              <a:lnSpc>
                <a:spcPct val="210000"/>
              </a:lnSpc>
            </a:pPr>
            <a:r>
              <a:rPr lang="ru-RU" sz="3200" b="1" dirty="0" smtClean="0"/>
              <a:t>Что такое луч?</a:t>
            </a:r>
            <a:r>
              <a:rPr lang="ru-RU" sz="3200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913072-.jpg"/>
          <p:cNvPicPr>
            <a:picLocks noChangeAspect="1"/>
          </p:cNvPicPr>
          <p:nvPr/>
        </p:nvPicPr>
        <p:blipFill>
          <a:blip r:embed="rId2"/>
          <a:srcRect t="6593" b="10539"/>
          <a:stretch>
            <a:fillRect/>
          </a:stretch>
        </p:blipFill>
        <p:spPr>
          <a:xfrm>
            <a:off x="0" y="0"/>
            <a:ext cx="92964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09600" y="609600"/>
            <a:ext cx="6934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9489219"/>
              </a:avLst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Остров округления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71600" y="5257800"/>
            <a:ext cx="6477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Кваркено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913072-.jpg"/>
          <p:cNvPicPr>
            <a:picLocks noChangeAspect="1"/>
          </p:cNvPicPr>
          <p:nvPr/>
        </p:nvPicPr>
        <p:blipFill>
          <a:blip r:embed="rId2"/>
          <a:srcRect t="6593" b="10539"/>
          <a:stretch>
            <a:fillRect/>
          </a:stretch>
        </p:blipFill>
        <p:spPr>
          <a:xfrm>
            <a:off x="0" y="0"/>
            <a:ext cx="92964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71600" y="5257800"/>
            <a:ext cx="6477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Кваркено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381000"/>
            <a:ext cx="8686800" cy="1676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Образован 30 мая 1927 года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апля 4"/>
          <p:cNvSpPr/>
          <p:nvPr/>
        </p:nvSpPr>
        <p:spPr>
          <a:xfrm rot="5400000">
            <a:off x="1242577" y="738623"/>
            <a:ext cx="2384380" cy="2583534"/>
          </a:xfrm>
          <a:prstGeom prst="teardrop">
            <a:avLst/>
          </a:prstGeom>
          <a:solidFill>
            <a:srgbClr val="CC6B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апля 5"/>
          <p:cNvSpPr/>
          <p:nvPr/>
        </p:nvSpPr>
        <p:spPr>
          <a:xfrm rot="912513">
            <a:off x="1024437" y="3138176"/>
            <a:ext cx="2746366" cy="2367439"/>
          </a:xfrm>
          <a:prstGeom prst="teardrop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 rot="13944215">
            <a:off x="5364280" y="2418686"/>
            <a:ext cx="2326226" cy="2630228"/>
          </a:xfrm>
          <a:prstGeom prst="teardrop">
            <a:avLst/>
          </a:prstGeom>
          <a:solidFill>
            <a:srgbClr val="BC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1076262">
            <a:off x="4564444" y="577635"/>
            <a:ext cx="2377313" cy="2601970"/>
          </a:xfrm>
          <a:prstGeom prst="teardro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7280724">
            <a:off x="2732332" y="205932"/>
            <a:ext cx="2719871" cy="2394800"/>
          </a:xfrm>
          <a:prstGeom prst="teardro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8532343">
            <a:off x="3510639" y="3997953"/>
            <a:ext cx="2367581" cy="2712487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895600" y="2667000"/>
            <a:ext cx="3124200" cy="1676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1"/>
                </a:solidFill>
              </a:rPr>
              <a:t>Кваркено</a:t>
            </a:r>
            <a:endParaRPr lang="ru-RU" sz="3200" b="1" i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1371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Башкирия</a:t>
            </a:r>
            <a:endParaRPr lang="ru-RU" sz="32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876800" y="1828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Казахстан</a:t>
            </a:r>
            <a:endParaRPr lang="ru-RU" sz="2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91200" y="33528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Челябинская обл.</a:t>
            </a:r>
            <a:endParaRPr lang="ru-RU" sz="28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52800" y="48006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err="1" smtClean="0"/>
              <a:t>Адамовский</a:t>
            </a:r>
            <a:r>
              <a:rPr lang="ru-RU" sz="3200" i="1" dirty="0" smtClean="0"/>
              <a:t> </a:t>
            </a:r>
          </a:p>
          <a:p>
            <a:pPr algn="ctr"/>
            <a:r>
              <a:rPr lang="ru-RU" sz="3200" i="1" dirty="0" smtClean="0"/>
              <a:t>район</a:t>
            </a:r>
            <a:endParaRPr lang="ru-RU" sz="32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990600" y="38100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err="1" smtClean="0"/>
              <a:t>Новоорский</a:t>
            </a:r>
            <a:r>
              <a:rPr lang="ru-RU" sz="2800" i="1" dirty="0" smtClean="0"/>
              <a:t> район</a:t>
            </a:r>
            <a:endParaRPr lang="ru-RU" sz="28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" y="16764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err="1" smtClean="0"/>
              <a:t>Гайский</a:t>
            </a:r>
            <a:r>
              <a:rPr lang="ru-RU" sz="2800" i="1" dirty="0" smtClean="0"/>
              <a:t> </a:t>
            </a:r>
          </a:p>
          <a:p>
            <a:pPr algn="ctr"/>
            <a:r>
              <a:rPr lang="ru-RU" sz="2800" i="1" dirty="0" smtClean="0"/>
              <a:t>район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4" grpId="0"/>
      <p:bldP spid="15" grpId="0"/>
      <p:bldP spid="16" grpId="0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13072-.jpg"/>
          <p:cNvPicPr>
            <a:picLocks noChangeAspect="1"/>
          </p:cNvPicPr>
          <p:nvPr/>
        </p:nvPicPr>
        <p:blipFill>
          <a:blip r:embed="rId2"/>
          <a:srcRect t="6593" b="10539"/>
          <a:stretch>
            <a:fillRect/>
          </a:stretch>
        </p:blipFill>
        <p:spPr>
          <a:xfrm>
            <a:off x="0" y="0"/>
            <a:ext cx="92964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1000" y="4572000"/>
            <a:ext cx="8399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Площадь 5 тыс. кв.км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457200"/>
            <a:ext cx="7951999" cy="9950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Население 22700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4953000" cy="449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/>
              <a:t>Там везде встречаются «круглые</a:t>
            </a:r>
            <a:r>
              <a:rPr lang="ru-RU" sz="2800" dirty="0" smtClean="0"/>
              <a:t>» </a:t>
            </a:r>
            <a:r>
              <a:rPr lang="ru-RU" sz="2800" dirty="0" smtClean="0"/>
              <a:t>числа. </a:t>
            </a:r>
            <a:r>
              <a:rPr lang="ru-RU" sz="2800" dirty="0" smtClean="0"/>
              <a:t>В годы ВОВ на защиту нашего острова было призвано примерно 7501 житель, но не вернулось 2814 человек, все эти данные не являются точными, однако в жизни они играют большую роль. По ним мы </a:t>
            </a:r>
            <a:r>
              <a:rPr lang="ru-RU" sz="2800" dirty="0" smtClean="0"/>
              <a:t>можем </a:t>
            </a:r>
            <a:r>
              <a:rPr lang="ru-RU" sz="2800" dirty="0" smtClean="0"/>
              <a:t>сравнивать жителей нашего и другого острова. </a:t>
            </a:r>
          </a:p>
        </p:txBody>
      </p:sp>
      <p:pic>
        <p:nvPicPr>
          <p:cNvPr id="4" name="Рисунок 3" descr="рапртоапротапор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295400"/>
            <a:ext cx="2230952" cy="34805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377</Words>
  <PresentationFormat>Экран (4:3)</PresentationFormat>
  <Paragraphs>95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Урок по математике в 5 классе МБОУ «Кваркенская средняя общеобразовательная школа» </vt:lpstr>
      <vt:lpstr>Слайд 2</vt:lpstr>
      <vt:lpstr>Составить анаграмму: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Правило округления.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Итоги урока. 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baxit</dc:creator>
  <cp:lastModifiedBy>server</cp:lastModifiedBy>
  <cp:revision>5</cp:revision>
  <dcterms:created xsi:type="dcterms:W3CDTF">2012-01-19T11:58:46Z</dcterms:created>
  <dcterms:modified xsi:type="dcterms:W3CDTF">2012-01-20T09:07:10Z</dcterms:modified>
</cp:coreProperties>
</file>