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6" r:id="rId8"/>
    <p:sldId id="262" r:id="rId9"/>
    <p:sldId id="263" r:id="rId10"/>
    <p:sldId id="264" r:id="rId11"/>
    <p:sldId id="267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5440"/>
    <a:srgbClr val="FF3300"/>
    <a:srgbClr val="CC6600"/>
    <a:srgbClr val="FF5050"/>
    <a:srgbClr val="CCFFFF"/>
    <a:srgbClr val="66FFFF"/>
    <a:srgbClr val="40982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84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81</c:v>
                </c:pt>
                <c:pt idx="1">
                  <c:v>81</c:v>
                </c:pt>
                <c:pt idx="2">
                  <c:v>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82</c:v>
                </c:pt>
                <c:pt idx="1">
                  <c:v>98</c:v>
                </c:pt>
                <c:pt idx="2">
                  <c:v>95</c:v>
                </c:pt>
              </c:numCache>
            </c:numRef>
          </c:val>
        </c:ser>
        <c:shape val="cylinder"/>
        <c:axId val="101069184"/>
        <c:axId val="101070720"/>
        <c:axId val="94934336"/>
      </c:bar3DChart>
      <c:catAx>
        <c:axId val="101069184"/>
        <c:scaling>
          <c:orientation val="minMax"/>
        </c:scaling>
        <c:delete val="1"/>
        <c:axPos val="b"/>
        <c:tickLblPos val="nextTo"/>
        <c:crossAx val="101070720"/>
        <c:crosses val="autoZero"/>
        <c:auto val="1"/>
        <c:lblAlgn val="ctr"/>
        <c:lblOffset val="100"/>
      </c:catAx>
      <c:valAx>
        <c:axId val="10107072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01069184"/>
        <c:crosses val="autoZero"/>
        <c:crossBetween val="between"/>
      </c:valAx>
      <c:serAx>
        <c:axId val="94934336"/>
        <c:scaling>
          <c:orientation val="minMax"/>
        </c:scaling>
        <c:delete val="1"/>
        <c:axPos val="b"/>
        <c:tickLblPos val="nextTo"/>
        <c:crossAx val="101070720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51</c:v>
                </c:pt>
                <c:pt idx="1">
                  <c:v>57</c:v>
                </c:pt>
                <c:pt idx="2">
                  <c:v>66</c:v>
                </c:pt>
              </c:numCache>
            </c:numRef>
          </c:val>
        </c:ser>
        <c:shape val="cone"/>
        <c:axId val="102986496"/>
        <c:axId val="102988032"/>
        <c:axId val="102993920"/>
      </c:bar3DChart>
      <c:catAx>
        <c:axId val="102986496"/>
        <c:scaling>
          <c:orientation val="minMax"/>
        </c:scaling>
        <c:delete val="1"/>
        <c:axPos val="b"/>
        <c:tickLblPos val="nextTo"/>
        <c:crossAx val="102988032"/>
        <c:crosses val="autoZero"/>
        <c:auto val="1"/>
        <c:lblAlgn val="ctr"/>
        <c:lblOffset val="100"/>
      </c:catAx>
      <c:valAx>
        <c:axId val="10298803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02986496"/>
        <c:crosses val="autoZero"/>
        <c:crossBetween val="between"/>
      </c:valAx>
      <c:serAx>
        <c:axId val="102993920"/>
        <c:scaling>
          <c:orientation val="minMax"/>
        </c:scaling>
        <c:delete val="1"/>
        <c:axPos val="b"/>
        <c:tickLblPos val="nextTo"/>
        <c:crossAx val="102988032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093A-CE8C-4A72-B2DC-7C05A7260461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D9F6-6003-4407-B8A7-D513CF51B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093A-CE8C-4A72-B2DC-7C05A7260461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D9F6-6003-4407-B8A7-D513CF51B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093A-CE8C-4A72-B2DC-7C05A7260461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D9F6-6003-4407-B8A7-D513CF51B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093A-CE8C-4A72-B2DC-7C05A7260461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D9F6-6003-4407-B8A7-D513CF51B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093A-CE8C-4A72-B2DC-7C05A7260461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D9F6-6003-4407-B8A7-D513CF51B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093A-CE8C-4A72-B2DC-7C05A7260461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D9F6-6003-4407-B8A7-D513CF51B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093A-CE8C-4A72-B2DC-7C05A7260461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D9F6-6003-4407-B8A7-D513CF51B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093A-CE8C-4A72-B2DC-7C05A7260461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D9F6-6003-4407-B8A7-D513CF51B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093A-CE8C-4A72-B2DC-7C05A7260461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D9F6-6003-4407-B8A7-D513CF51B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093A-CE8C-4A72-B2DC-7C05A7260461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5D9F6-6003-4407-B8A7-D513CF51B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>
                <a:alpha val="59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6093A-CE8C-4A72-B2DC-7C05A7260461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5D9F6-6003-4407-B8A7-D513CF51B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8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Documents and Settings\Admin\Мои документы\Мои документы\Женин класс\Изображение 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2572030" cy="1928826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Мои документы\Мои документы\Женин класс\Изображение 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62" y="500042"/>
            <a:ext cx="2476769" cy="1857388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Мои документы\Мои документы\Женин класс\Изображение 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929066"/>
            <a:ext cx="2762550" cy="2071702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Мои документы\Мои документы\Женин класс\Изображение 1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572008"/>
            <a:ext cx="2786050" cy="20893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2357430"/>
            <a:ext cx="83582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6">
                        <a:lumMod val="60000"/>
                        <a:lumOff val="40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«Формы работы с учащимися</a:t>
            </a:r>
          </a:p>
          <a:p>
            <a:pPr algn="ctr"/>
            <a:r>
              <a:rPr lang="ru-RU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6">
                        <a:lumMod val="60000"/>
                        <a:lumOff val="40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</a:t>
            </a:r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6">
                        <a:lumMod val="60000"/>
                        <a:lumOff val="40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ри модульном обучении»</a:t>
            </a:r>
            <a:endParaRPr lang="ru-RU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6">
                      <a:lumMod val="60000"/>
                      <a:lumOff val="40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214290"/>
            <a:ext cx="23968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Из опыта </a:t>
            </a:r>
          </a:p>
          <a:p>
            <a:pPr algn="ctr"/>
            <a:r>
              <a:rPr lang="ru-RU" sz="40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работы:</a:t>
            </a:r>
            <a:endParaRPr lang="ru-RU" sz="4000" b="1" cap="none" spc="50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4429132"/>
            <a:ext cx="31021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lumMod val="5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Учитель</a:t>
            </a: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lumMod val="5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математики</a:t>
            </a:r>
          </a:p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lumMod val="5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Курбатова С.В.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lumMod val="5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6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1000100" y="285728"/>
            <a:ext cx="7072362" cy="714380"/>
            <a:chOff x="1000100" y="285728"/>
            <a:chExt cx="7072362" cy="714380"/>
          </a:xfrm>
        </p:grpSpPr>
        <p:sp>
          <p:nvSpPr>
            <p:cNvPr id="2" name="Блок-схема: альтернативный процесс 1"/>
            <p:cNvSpPr/>
            <p:nvPr/>
          </p:nvSpPr>
          <p:spPr>
            <a:xfrm>
              <a:off x="1000100" y="285728"/>
              <a:ext cx="7072362" cy="714380"/>
            </a:xfrm>
            <a:prstGeom prst="flowChartAlternateProcess">
              <a:avLst/>
            </a:prstGeom>
            <a:solidFill>
              <a:srgbClr val="CCFFFF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42976" y="357166"/>
              <a:ext cx="67151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</a:rPr>
                <a:t>Достоинства данной системы</a:t>
              </a:r>
              <a:endParaRPr lang="ru-RU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643438" y="1357298"/>
            <a:ext cx="4929222" cy="1364101"/>
            <a:chOff x="500034" y="1500174"/>
            <a:chExt cx="4929222" cy="1364101"/>
          </a:xfrm>
        </p:grpSpPr>
        <p:sp>
          <p:nvSpPr>
            <p:cNvPr id="4" name="Блок-схема: альтернативный процесс 3"/>
            <p:cNvSpPr/>
            <p:nvPr/>
          </p:nvSpPr>
          <p:spPr>
            <a:xfrm>
              <a:off x="500034" y="1500174"/>
              <a:ext cx="4214842" cy="1214446"/>
            </a:xfrm>
            <a:prstGeom prst="flowChartAlternateProcess">
              <a:avLst/>
            </a:prstGeom>
            <a:solidFill>
              <a:srgbClr val="CCFFFF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0034" y="1571613"/>
              <a:ext cx="492922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rgbClr val="002060"/>
                  </a:solidFill>
                </a:rPr>
                <a:t>уплотнение учебной информации, </a:t>
              </a:r>
              <a:r>
                <a:rPr lang="ru-RU" sz="2000" dirty="0">
                  <a:solidFill>
                    <a:srgbClr val="002060"/>
                  </a:solidFill>
                </a:rPr>
                <a:t>освобождается время для решения большего количества заданий.</a:t>
              </a:r>
            </a:p>
            <a:p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57158" y="2000240"/>
            <a:ext cx="4143404" cy="1214446"/>
            <a:chOff x="357158" y="2786058"/>
            <a:chExt cx="4357718" cy="1214446"/>
          </a:xfrm>
        </p:grpSpPr>
        <p:sp>
          <p:nvSpPr>
            <p:cNvPr id="5" name="Блок-схема: альтернативный процесс 4"/>
            <p:cNvSpPr/>
            <p:nvPr/>
          </p:nvSpPr>
          <p:spPr>
            <a:xfrm>
              <a:off x="357158" y="2786058"/>
              <a:ext cx="4357718" cy="1214446"/>
            </a:xfrm>
            <a:prstGeom prst="flowChartAlternateProcess">
              <a:avLst/>
            </a:prstGeom>
            <a:solidFill>
              <a:srgbClr val="CCFFFF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8596" y="2857496"/>
              <a:ext cx="421484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/>
                <a:t>  </a:t>
              </a:r>
              <a:r>
                <a:rPr lang="ru-RU" sz="2000" dirty="0">
                  <a:solidFill>
                    <a:srgbClr val="002060"/>
                  </a:solidFill>
                </a:rPr>
                <a:t>Цели обучения точно соотносятся с достигнутыми результатами каждого ученика.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00034" y="3929066"/>
            <a:ext cx="4143404" cy="1143008"/>
            <a:chOff x="285720" y="3143248"/>
            <a:chExt cx="4143404" cy="1143008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3143248"/>
              <a:ext cx="4143404" cy="1143008"/>
            </a:xfrm>
            <a:prstGeom prst="flowChartAlternateProcess">
              <a:avLst/>
            </a:prstGeom>
            <a:solidFill>
              <a:srgbClr val="CCFFFF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8596" y="3214686"/>
              <a:ext cx="38576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rgbClr val="002060"/>
                  </a:solidFill>
                </a:rPr>
                <a:t>модульный </a:t>
              </a:r>
              <a:r>
                <a:rPr lang="ru-RU" sz="2000" dirty="0">
                  <a:solidFill>
                    <a:srgbClr val="002060"/>
                  </a:solidFill>
                </a:rPr>
                <a:t>контроль знаний </a:t>
              </a:r>
              <a:r>
                <a:rPr lang="ru-RU" sz="2000" dirty="0" smtClean="0">
                  <a:solidFill>
                    <a:srgbClr val="002060"/>
                  </a:solidFill>
                </a:rPr>
                <a:t>дает </a:t>
              </a:r>
              <a:r>
                <a:rPr lang="ru-RU" sz="2000" dirty="0">
                  <a:solidFill>
                    <a:srgbClr val="002060"/>
                  </a:solidFill>
                </a:rPr>
                <a:t>определенную гарантию эффективности обучения.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786314" y="3071810"/>
            <a:ext cx="4143404" cy="1285884"/>
            <a:chOff x="4714876" y="3143248"/>
            <a:chExt cx="4143404" cy="1285884"/>
          </a:xfrm>
        </p:grpSpPr>
        <p:sp>
          <p:nvSpPr>
            <p:cNvPr id="7" name="Блок-схема: альтернативный процесс 6"/>
            <p:cNvSpPr/>
            <p:nvPr/>
          </p:nvSpPr>
          <p:spPr>
            <a:xfrm>
              <a:off x="4714876" y="3143248"/>
              <a:ext cx="4143404" cy="1285884"/>
            </a:xfrm>
            <a:prstGeom prst="flowChartAlternateProcess">
              <a:avLst/>
            </a:prstGeom>
            <a:solidFill>
              <a:srgbClr val="CCFFFF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29190" y="3286124"/>
              <a:ext cx="37147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rgbClr val="002060"/>
                  </a:solidFill>
                </a:rPr>
                <a:t>высокий уровень активизации учащихся на уроке.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142976" y="5500702"/>
            <a:ext cx="5357850" cy="785818"/>
            <a:chOff x="1643042" y="4857760"/>
            <a:chExt cx="5357850" cy="785818"/>
          </a:xfrm>
        </p:grpSpPr>
        <p:sp>
          <p:nvSpPr>
            <p:cNvPr id="15" name="Блок-схема: альтернативный процесс 14"/>
            <p:cNvSpPr/>
            <p:nvPr/>
          </p:nvSpPr>
          <p:spPr>
            <a:xfrm>
              <a:off x="1643042" y="4857760"/>
              <a:ext cx="5357850" cy="785818"/>
            </a:xfrm>
            <a:prstGeom prst="flowChartAlternateProcess">
              <a:avLst/>
            </a:prstGeom>
            <a:solidFill>
              <a:srgbClr val="CCFFFF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85918" y="4929198"/>
              <a:ext cx="47149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rgbClr val="002060"/>
                  </a:solidFill>
                </a:rPr>
                <a:t>Сочетание   контроля   с   самоконтролем   </a:t>
              </a:r>
              <a:r>
                <a:rPr lang="ru-RU" sz="2000" dirty="0" smtClean="0">
                  <a:solidFill>
                    <a:srgbClr val="002060"/>
                  </a:solidFill>
                </a:rPr>
                <a:t>обучающихся</a:t>
              </a:r>
              <a:endParaRPr lang="ru-RU" sz="20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2" name="Picture 5" descr="C:\Users\Наталья\Documents\к презентации школы\73г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4714884"/>
            <a:ext cx="2390775" cy="138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571472" y="1428736"/>
            <a:ext cx="4714908" cy="3214710"/>
            <a:chOff x="571472" y="785794"/>
            <a:chExt cx="4786346" cy="4214842"/>
          </a:xfrm>
        </p:grpSpPr>
        <p:graphicFrame>
          <p:nvGraphicFramePr>
            <p:cNvPr id="12" name="Диаграмма 11"/>
            <p:cNvGraphicFramePr/>
            <p:nvPr/>
          </p:nvGraphicFramePr>
          <p:xfrm>
            <a:off x="571472" y="785794"/>
            <a:ext cx="4786346" cy="42148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2" name="Группа 1"/>
            <p:cNvGrpSpPr/>
            <p:nvPr/>
          </p:nvGrpSpPr>
          <p:grpSpPr>
            <a:xfrm>
              <a:off x="785787" y="928670"/>
              <a:ext cx="4072759" cy="3509988"/>
              <a:chOff x="4285455" y="3571876"/>
              <a:chExt cx="4072759" cy="3509988"/>
            </a:xfrm>
          </p:grpSpPr>
          <p:cxnSp>
            <p:nvCxnSpPr>
              <p:cNvPr id="3" name="Прямая со стрелкой 2"/>
              <p:cNvCxnSpPr/>
              <p:nvPr/>
            </p:nvCxnSpPr>
            <p:spPr>
              <a:xfrm rot="16200000" flipV="1">
                <a:off x="3063649" y="5222311"/>
                <a:ext cx="2519380" cy="75768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Прямая со стрелкой 3"/>
              <p:cNvCxnSpPr/>
              <p:nvPr/>
            </p:nvCxnSpPr>
            <p:spPr>
              <a:xfrm>
                <a:off x="4361222" y="6519885"/>
                <a:ext cx="3698540" cy="561979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TextBox 4"/>
              <p:cNvSpPr txBox="1"/>
              <p:nvPr/>
            </p:nvSpPr>
            <p:spPr>
              <a:xfrm rot="365370">
                <a:off x="4517601" y="5925191"/>
                <a:ext cx="2640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357686" y="4857760"/>
                <a:ext cx="7858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</a:rPr>
                  <a:t>50%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214942" y="3786190"/>
                <a:ext cx="7858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</a:rPr>
                  <a:t>51%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357950" y="3571876"/>
                <a:ext cx="12144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</a:rPr>
                  <a:t>57%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857884" y="4143380"/>
                <a:ext cx="7858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</a:rPr>
                  <a:t>50%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429520" y="3643314"/>
                <a:ext cx="9286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</a:rPr>
                  <a:t>66%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971956" y="4271969"/>
                <a:ext cx="857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</a:rPr>
                  <a:t>59%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285720" y="428604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chemeClr val="tx2">
                    <a:lumMod val="50000"/>
                  </a:schemeClr>
                </a:solidFill>
              </a:rPr>
              <a:t>Сравнительный анализ качества знаний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1538" y="4000504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№1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5984" y="4143380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№2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43306" y="4214818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№3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14942" y="1571612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00694" y="1571612"/>
            <a:ext cx="3643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№1.  « Дроби и их</a:t>
            </a:r>
          </a:p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             свойства.»</a:t>
            </a:r>
          </a:p>
          <a:p>
            <a:endParaRPr lang="ru-RU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500694" y="2285992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№2   «Арифметический</a:t>
            </a:r>
          </a:p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     квадратный корень и</a:t>
            </a:r>
          </a:p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      его свойства»</a:t>
            </a:r>
            <a:endParaRPr lang="ru-RU" sz="20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5357818" y="3429000"/>
            <a:ext cx="32147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№3    « Квадратные</a:t>
            </a:r>
          </a:p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            уравнения»</a:t>
            </a:r>
          </a:p>
          <a:p>
            <a:endParaRPr lang="ru-RU" i="1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571472" y="5143512"/>
            <a:ext cx="6572296" cy="500066"/>
            <a:chOff x="571472" y="5143512"/>
            <a:chExt cx="6572296" cy="500066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571472" y="5143512"/>
              <a:ext cx="857256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43042" y="5143512"/>
              <a:ext cx="55007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i="1" u="sng" dirty="0" smtClean="0">
                  <a:solidFill>
                    <a:schemeClr val="tx2">
                      <a:lumMod val="50000"/>
                    </a:schemeClr>
                  </a:solidFill>
                </a:rPr>
                <a:t>-  </a:t>
              </a:r>
              <a:r>
                <a:rPr lang="ru-RU" sz="2000" i="1" u="sng" dirty="0" smtClean="0">
                  <a:solidFill>
                    <a:schemeClr val="tx2">
                      <a:lumMod val="50000"/>
                    </a:schemeClr>
                  </a:solidFill>
                </a:rPr>
                <a:t>традиционная </a:t>
              </a:r>
              <a:r>
                <a:rPr lang="ru-RU" sz="2000" i="1" u="sng" dirty="0" smtClean="0">
                  <a:solidFill>
                    <a:schemeClr val="tx2">
                      <a:lumMod val="50000"/>
                    </a:schemeClr>
                  </a:solidFill>
                </a:rPr>
                <a:t>система обучения</a:t>
              </a:r>
              <a:endParaRPr lang="ru-RU" sz="2000" i="1" u="sng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42910" y="5929330"/>
            <a:ext cx="6572296" cy="571504"/>
            <a:chOff x="642910" y="5929330"/>
            <a:chExt cx="6572296" cy="57150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642910" y="6000768"/>
              <a:ext cx="857256" cy="500066"/>
            </a:xfrm>
            <a:prstGeom prst="rect">
              <a:avLst/>
            </a:prstGeom>
            <a:solidFill>
              <a:srgbClr val="CC544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14480" y="5929330"/>
              <a:ext cx="55007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i="1" u="sng" dirty="0" smtClean="0">
                  <a:solidFill>
                    <a:schemeClr val="tx2">
                      <a:lumMod val="50000"/>
                    </a:schemeClr>
                  </a:solidFill>
                </a:rPr>
                <a:t>-  </a:t>
              </a:r>
              <a:r>
                <a:rPr lang="ru-RU" sz="2000" i="1" u="sng" dirty="0" smtClean="0">
                  <a:solidFill>
                    <a:schemeClr val="tx2">
                      <a:lumMod val="50000"/>
                    </a:schemeClr>
                  </a:solidFill>
                </a:rPr>
                <a:t>модульная </a:t>
              </a:r>
              <a:r>
                <a:rPr lang="ru-RU" sz="2000" i="1" u="sng" dirty="0" smtClean="0">
                  <a:solidFill>
                    <a:schemeClr val="tx2">
                      <a:lumMod val="50000"/>
                    </a:schemeClr>
                  </a:solidFill>
                </a:rPr>
                <a:t>система обучения</a:t>
              </a:r>
              <a:endParaRPr lang="ru-RU" sz="2000" i="1" u="sng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85918" y="100010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82%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670" y="171448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81%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85786" y="150017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81%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57488" y="107154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98%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992" y="164305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92%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6248" y="107154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100%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0" y="285728"/>
            <a:ext cx="5572132" cy="5000660"/>
            <a:chOff x="214282" y="285728"/>
            <a:chExt cx="5072098" cy="3714776"/>
          </a:xfrm>
        </p:grpSpPr>
        <p:cxnSp>
          <p:nvCxnSpPr>
            <p:cNvPr id="7" name="Прямая со стрелкой 6"/>
            <p:cNvCxnSpPr/>
            <p:nvPr/>
          </p:nvCxnSpPr>
          <p:spPr>
            <a:xfrm rot="5400000" flipH="1" flipV="1">
              <a:off x="-785056" y="1785132"/>
              <a:ext cx="2428892" cy="158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" name="Диаграмма 4"/>
            <p:cNvGraphicFramePr/>
            <p:nvPr/>
          </p:nvGraphicFramePr>
          <p:xfrm>
            <a:off x="214282" y="285728"/>
            <a:ext cx="5072098" cy="37147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9" name="Прямая со стрелкой 8"/>
            <p:cNvCxnSpPr/>
            <p:nvPr/>
          </p:nvCxnSpPr>
          <p:spPr>
            <a:xfrm>
              <a:off x="428596" y="3000372"/>
              <a:ext cx="3947402" cy="41638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446750">
              <a:off x="500034" y="3214686"/>
              <a:ext cx="3214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785786" y="142852"/>
            <a:ext cx="8181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</a:rPr>
              <a:t>Сравнительный анализ уровня обученности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57224" y="4071942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№1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143108" y="4286256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№2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643306" y="4500570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№3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929322" y="1214422"/>
            <a:ext cx="2928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№1.  « Дроби и их</a:t>
            </a:r>
          </a:p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             свойства.»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5643570" y="2000240"/>
            <a:ext cx="29289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№2   «Арифметический</a:t>
            </a:r>
          </a:p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     квадратный корень и</a:t>
            </a:r>
          </a:p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      его свойства»</a:t>
            </a:r>
            <a:endParaRPr lang="ru-RU" sz="2000" i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5572132" y="3214686"/>
            <a:ext cx="2571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№3    « Квадратные</a:t>
            </a:r>
          </a:p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            уравнения»</a:t>
            </a:r>
          </a:p>
        </p:txBody>
      </p:sp>
      <p:grpSp>
        <p:nvGrpSpPr>
          <p:cNvPr id="60" name="Группа 59"/>
          <p:cNvGrpSpPr/>
          <p:nvPr/>
        </p:nvGrpSpPr>
        <p:grpSpPr>
          <a:xfrm>
            <a:off x="571472" y="5143512"/>
            <a:ext cx="5352695" cy="500066"/>
            <a:chOff x="571472" y="5143512"/>
            <a:chExt cx="5352695" cy="500066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571472" y="5143512"/>
              <a:ext cx="857256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1785918" y="5214950"/>
              <a:ext cx="41382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i="1" u="sng" dirty="0" smtClean="0">
                  <a:solidFill>
                    <a:schemeClr val="tx2">
                      <a:lumMod val="50000"/>
                    </a:schemeClr>
                  </a:solidFill>
                </a:rPr>
                <a:t>-  </a:t>
              </a:r>
              <a:r>
                <a:rPr lang="ru-RU" sz="2000" i="1" u="sng" dirty="0" smtClean="0">
                  <a:solidFill>
                    <a:schemeClr val="tx2">
                      <a:lumMod val="50000"/>
                    </a:schemeClr>
                  </a:solidFill>
                </a:rPr>
                <a:t>традиционная </a:t>
              </a:r>
              <a:r>
                <a:rPr lang="ru-RU" sz="2000" i="1" u="sng" dirty="0" smtClean="0">
                  <a:solidFill>
                    <a:schemeClr val="tx2">
                      <a:lumMod val="50000"/>
                    </a:schemeClr>
                  </a:solidFill>
                </a:rPr>
                <a:t>система обучения</a:t>
              </a:r>
              <a:endParaRPr lang="ru-RU" sz="2000" i="1" u="sng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571472" y="6000768"/>
            <a:ext cx="5030251" cy="500066"/>
            <a:chOff x="571472" y="6000768"/>
            <a:chExt cx="5030251" cy="500066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571472" y="6000768"/>
              <a:ext cx="857256" cy="500066"/>
            </a:xfrm>
            <a:prstGeom prst="rect">
              <a:avLst/>
            </a:prstGeom>
            <a:solidFill>
              <a:srgbClr val="CC544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928794" y="6072206"/>
              <a:ext cx="36729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i="1" u="sng" dirty="0" smtClean="0">
                  <a:solidFill>
                    <a:schemeClr val="tx2">
                      <a:lumMod val="50000"/>
                    </a:schemeClr>
                  </a:solidFill>
                </a:rPr>
                <a:t>-  </a:t>
              </a:r>
              <a:r>
                <a:rPr lang="ru-RU" sz="2000" i="1" u="sng" dirty="0" smtClean="0">
                  <a:solidFill>
                    <a:schemeClr val="tx2">
                      <a:lumMod val="50000"/>
                    </a:schemeClr>
                  </a:solidFill>
                </a:rPr>
                <a:t>модульная </a:t>
              </a:r>
              <a:r>
                <a:rPr lang="ru-RU" sz="2000" i="1" u="sng" dirty="0" smtClean="0">
                  <a:solidFill>
                    <a:schemeClr val="tx2">
                      <a:lumMod val="50000"/>
                    </a:schemeClr>
                  </a:solidFill>
                </a:rPr>
                <a:t>система обучения</a:t>
              </a:r>
              <a:endParaRPr lang="ru-RU" sz="2000" i="1" u="sng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48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0109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рок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геометрии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 элементами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одульной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технологии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8 классе.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Приглашаю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всех желающих 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357158" y="285728"/>
            <a:ext cx="8286808" cy="2143140"/>
            <a:chOff x="357158" y="285728"/>
            <a:chExt cx="6591486" cy="2584374"/>
          </a:xfrm>
        </p:grpSpPr>
        <p:sp>
          <p:nvSpPr>
            <p:cNvPr id="4" name="Пятиугольник 3"/>
            <p:cNvSpPr/>
            <p:nvPr/>
          </p:nvSpPr>
          <p:spPr>
            <a:xfrm>
              <a:off x="357158" y="285728"/>
              <a:ext cx="6591486" cy="2584374"/>
            </a:xfrm>
            <a:prstGeom prst="homePlate">
              <a:avLst/>
            </a:prstGeom>
            <a:solidFill>
              <a:srgbClr val="CCFFFF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9833" y="428603"/>
              <a:ext cx="5959555" cy="2338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</a:rPr>
                <a:t>Модульное обучение основано на следующей </a:t>
              </a:r>
              <a:r>
                <a:rPr lang="ru-RU" sz="2400" b="1" dirty="0">
                  <a:solidFill>
                    <a:srgbClr val="0070C0"/>
                  </a:solidFill>
                </a:rPr>
                <a:t>основной идее</a:t>
              </a:r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</a:rPr>
                <a:t>: ученик должен учиться сам, а учитель обязан осуществлять управление его </a:t>
              </a:r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</a:rPr>
                <a:t>учением</a:t>
              </a:r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</a:rPr>
                <a:t>: мотивировать, организовывать, координировать, консультировать, </a:t>
              </a:r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</a:rPr>
                <a:t>контролировать.</a:t>
              </a:r>
              <a:endParaRPr lang="ru-RU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85786" y="2786058"/>
            <a:ext cx="7689326" cy="2071702"/>
            <a:chOff x="1813847" y="3717215"/>
            <a:chExt cx="6908808" cy="2786082"/>
          </a:xfrm>
        </p:grpSpPr>
        <p:sp>
          <p:nvSpPr>
            <p:cNvPr id="6" name="Пятиугольник 5"/>
            <p:cNvSpPr/>
            <p:nvPr/>
          </p:nvSpPr>
          <p:spPr>
            <a:xfrm rot="10800000">
              <a:off x="1813847" y="3717215"/>
              <a:ext cx="6908808" cy="2786082"/>
            </a:xfrm>
            <a:prstGeom prst="homePlate">
              <a:avLst/>
            </a:prstGeom>
            <a:solidFill>
              <a:srgbClr val="CCFFFF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84086" y="3813287"/>
              <a:ext cx="6115229" cy="2607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0070C0"/>
                  </a:solidFill>
                </a:rPr>
                <a:t>Содержание     обучения</a:t>
              </a:r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</a:rPr>
                <a:t>     представляется     в законченных, самостоятельных модулях, одновременно являющихся банком информации и методическим руководством по его применению. 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000232" y="5214950"/>
            <a:ext cx="6786610" cy="1143008"/>
            <a:chOff x="428596" y="5143512"/>
            <a:chExt cx="8286808" cy="1143008"/>
          </a:xfrm>
        </p:grpSpPr>
        <p:sp>
          <p:nvSpPr>
            <p:cNvPr id="10" name="Пятиугольник 9"/>
            <p:cNvSpPr/>
            <p:nvPr/>
          </p:nvSpPr>
          <p:spPr>
            <a:xfrm>
              <a:off x="428596" y="5143512"/>
              <a:ext cx="8286808" cy="1143008"/>
            </a:xfrm>
            <a:prstGeom prst="homePlate">
              <a:avLst/>
            </a:prstGeom>
            <a:solidFill>
              <a:srgbClr val="CCFFFF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2910" y="5286388"/>
              <a:ext cx="735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70C0"/>
                  </a:solidFill>
                </a:rPr>
                <a:t>Цель обучения </a:t>
              </a:r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</a:rPr>
                <a:t>– формирование у детей навыка </a:t>
              </a:r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</a:rPr>
                <a:t>самообразования.</a:t>
              </a:r>
              <a:endParaRPr lang="ru-RU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13" name="Picture 2" descr="C:\Documents and Settings\Admin\Мои документы\Мои документы\Мои рисунки\buch89daqgkrxz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52" y="4357694"/>
            <a:ext cx="1837279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928662" y="428604"/>
            <a:ext cx="7500990" cy="6000792"/>
          </a:xfrm>
          <a:prstGeom prst="foldedCorner">
            <a:avLst/>
          </a:prstGeom>
          <a:solidFill>
            <a:srgbClr val="CCFFFF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42976" y="571480"/>
            <a:ext cx="642942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Тема:  «Квадратные уравнения»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B0F0"/>
                </a:solidFill>
              </a:rPr>
              <a:t>М1 </a:t>
            </a:r>
            <a:r>
              <a:rPr lang="ru-RU" sz="2400" b="1" dirty="0" smtClean="0">
                <a:solidFill>
                  <a:srgbClr val="002060"/>
                </a:solidFill>
              </a:rPr>
              <a:t>   « Изучение нового материала»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B0F0"/>
                </a:solidFill>
              </a:rPr>
              <a:t>М2</a:t>
            </a:r>
            <a:r>
              <a:rPr lang="ru-RU" sz="2400" b="1" dirty="0">
                <a:solidFill>
                  <a:srgbClr val="00B0F0"/>
                </a:solidFill>
              </a:rPr>
              <a:t>.</a:t>
            </a:r>
            <a:r>
              <a:rPr lang="ru-RU" sz="2400" b="1" dirty="0">
                <a:solidFill>
                  <a:srgbClr val="002060"/>
                </a:solidFill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</a:rPr>
              <a:t> «</a:t>
            </a:r>
            <a:r>
              <a:rPr lang="ru-RU" sz="2400" b="1" dirty="0">
                <a:solidFill>
                  <a:srgbClr val="002060"/>
                </a:solidFill>
              </a:rPr>
              <a:t>Определение квадратных уравнений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        Способы </a:t>
            </a:r>
            <a:r>
              <a:rPr lang="ru-RU" sz="2400" b="1" dirty="0">
                <a:solidFill>
                  <a:srgbClr val="002060"/>
                </a:solidFill>
              </a:rPr>
              <a:t>их решения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</a:rPr>
              <a:t>М3.</a:t>
            </a:r>
            <a:r>
              <a:rPr lang="ru-RU" sz="2400" b="1" dirty="0" smtClean="0">
                <a:solidFill>
                  <a:srgbClr val="002060"/>
                </a:solidFill>
              </a:rPr>
              <a:t>   «Уравнения, сводимые к квадратным.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 Решение задач с помощью квадратных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  уравнений.» </a:t>
            </a:r>
          </a:p>
          <a:p>
            <a:r>
              <a:rPr lang="ru-RU" sz="2400" b="1" dirty="0" smtClean="0">
                <a:solidFill>
                  <a:srgbClr val="00B0F0"/>
                </a:solidFill>
              </a:rPr>
              <a:t>М4.  </a:t>
            </a:r>
            <a:r>
              <a:rPr lang="ru-RU" sz="2400" b="1" dirty="0" smtClean="0">
                <a:solidFill>
                  <a:srgbClr val="002060"/>
                </a:solidFill>
              </a:rPr>
              <a:t> « Теорема Виета и ее применение.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         Разложение квадратного трехчлена» </a:t>
            </a:r>
          </a:p>
          <a:p>
            <a:r>
              <a:rPr lang="ru-RU" sz="2400" b="1" dirty="0" smtClean="0">
                <a:solidFill>
                  <a:srgbClr val="00B0F0"/>
                </a:solidFill>
              </a:rPr>
              <a:t>М5.    </a:t>
            </a:r>
            <a:r>
              <a:rPr lang="ru-RU" sz="2400" b="1" dirty="0" smtClean="0">
                <a:solidFill>
                  <a:srgbClr val="002060"/>
                </a:solidFill>
              </a:rPr>
              <a:t>«Дробно-рациональные уравнения» </a:t>
            </a:r>
          </a:p>
          <a:p>
            <a:r>
              <a:rPr lang="ru-RU" sz="2400" b="1" dirty="0" smtClean="0">
                <a:solidFill>
                  <a:srgbClr val="00B0F0"/>
                </a:solidFill>
              </a:rPr>
              <a:t>М6*.  </a:t>
            </a:r>
            <a:r>
              <a:rPr lang="ru-RU" sz="2400" b="1" dirty="0" smtClean="0">
                <a:solidFill>
                  <a:srgbClr val="002060"/>
                </a:solidFill>
              </a:rPr>
              <a:t>«Решение дополнительных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  упражнений»</a:t>
            </a:r>
          </a:p>
          <a:p>
            <a:r>
              <a:rPr lang="ru-RU" sz="2400" b="1" dirty="0" smtClean="0">
                <a:solidFill>
                  <a:srgbClr val="00B0F0"/>
                </a:solidFill>
              </a:rPr>
              <a:t>М7.   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« Выходной контроль»  </a:t>
            </a:r>
            <a:r>
              <a:rPr lang="ru-RU" sz="2400" b="1" dirty="0" smtClean="0">
                <a:solidFill>
                  <a:srgbClr val="002060"/>
                </a:solidFill>
              </a:rPr>
              <a:t>       </a:t>
            </a:r>
            <a:endParaRPr lang="ru-RU" sz="2400" b="1" dirty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5" descr="C:\Users\Наталья\Documents\к презентации школы\1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285728"/>
            <a:ext cx="156965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5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5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50"/>
                            </p:stCondLst>
                            <p:childTnLst>
                              <p:par>
                                <p:cTn id="2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200"/>
                            </p:stCondLst>
                            <p:childTnLst>
                              <p:par>
                                <p:cTn id="3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150"/>
                            </p:stCondLst>
                            <p:childTnLst>
                              <p:par>
                                <p:cTn id="4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150"/>
                            </p:stCondLst>
                            <p:childTnLst>
                              <p:par>
                                <p:cTn id="4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100"/>
                            </p:stCondLst>
                            <p:childTnLst>
                              <p:par>
                                <p:cTn id="5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100"/>
                            </p:stCondLst>
                            <p:childTnLst>
                              <p:par>
                                <p:cTn id="5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200"/>
                            </p:stCondLst>
                            <p:childTnLst>
                              <p:par>
                                <p:cTn id="6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950"/>
                            </p:stCondLst>
                            <p:childTnLst>
                              <p:par>
                                <p:cTn id="7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950"/>
                            </p:stCondLst>
                            <p:childTnLst>
                              <p:par>
                                <p:cTn id="7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214290"/>
            <a:ext cx="850112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М2.  «Определение квадратных уравнений. Способы их решения»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Цель: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Научиться распознавать и  решать квадратные уравнения разных типов.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000109"/>
          <a:ext cx="8429686" cy="5357849"/>
        </p:xfrm>
        <a:graphic>
          <a:graphicData uri="http://schemas.openxmlformats.org/drawingml/2006/table">
            <a:tbl>
              <a:tblPr/>
              <a:tblGrid>
                <a:gridCol w="642942"/>
                <a:gridCol w="1357322"/>
                <a:gridCol w="1410573"/>
                <a:gridCol w="1337062"/>
                <a:gridCol w="2761488"/>
                <a:gridCol w="920299"/>
              </a:tblGrid>
              <a:tr h="892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Учеб.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Элем.</a:t>
                      </a:r>
                    </a:p>
                  </a:txBody>
                  <a:tcPr marL="46104" marR="46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тема</a:t>
                      </a:r>
                    </a:p>
                  </a:txBody>
                  <a:tcPr marL="46104" marR="46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цель</a:t>
                      </a:r>
                    </a:p>
                  </a:txBody>
                  <a:tcPr marL="46104" marR="46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Учебный материал</a:t>
                      </a:r>
                    </a:p>
                  </a:txBody>
                  <a:tcPr marL="46104" marR="46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План работы</a:t>
                      </a:r>
                    </a:p>
                  </a:txBody>
                  <a:tcPr marL="46104" marR="46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Отведенное время</a:t>
                      </a:r>
                    </a:p>
                  </a:txBody>
                  <a:tcPr marL="46104" marR="46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УЭ1</a:t>
                      </a:r>
                    </a:p>
                  </a:txBody>
                  <a:tcPr marL="46104" marR="46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Определение квадратных уравнений. Полные, неполные и приведенные уравнения.</a:t>
                      </a:r>
                    </a:p>
                  </a:txBody>
                  <a:tcPr marL="46104" marR="46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Научиться распознавать квадратные                              уравнения.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04" marR="46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libri"/>
                        </a:rPr>
                        <a:t>1. Лекционный материал.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libri"/>
                        </a:rPr>
                        <a:t>2.  Учебник  §9. п. 27          стр. 174 </a:t>
                      </a:r>
                    </a:p>
                  </a:txBody>
                  <a:tcPr marL="46104" marR="46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Найти и разобрать определение квадратного уравнения.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Выяснить, какого вида неполные, приведенные уравнения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Решить № 622, 623, </a:t>
                      </a: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624*</a:t>
                      </a:r>
                    </a:p>
                  </a:txBody>
                  <a:tcPr marL="46104" marR="46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 мин</a:t>
                      </a:r>
                    </a:p>
                  </a:txBody>
                  <a:tcPr marL="46104" marR="46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УЭ2</a:t>
                      </a:r>
                    </a:p>
                  </a:txBody>
                  <a:tcPr marL="46104" marR="46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Способы решения неполных квадратных уравнений</a:t>
                      </a:r>
                    </a:p>
                  </a:txBody>
                  <a:tcPr marL="46104" marR="46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002060"/>
                          </a:solidFill>
                          <a:latin typeface="Calibri"/>
                        </a:rPr>
                        <a:t>Научиться решать неполные квадратные уравнения 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46104" marR="46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Calibri"/>
                        </a:rPr>
                        <a:t>1. Лекционный материал.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Calibri"/>
                        </a:rPr>
                        <a:t>2.  Учебник  §9. п. 27          стр. 175-176 </a:t>
                      </a:r>
                    </a:p>
                  </a:txBody>
                  <a:tcPr marL="46104" marR="46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Разобрать способы решения неполных уравнений на примерах 1,2,3 учебника и лекции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Решить № 625,626, 631(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в,д,ж,з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),632 (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б,г,е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), </a:t>
                      </a: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633*,630*,634(</a:t>
                      </a:r>
                      <a:r>
                        <a:rPr lang="ru-RU" sz="16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в,г</a:t>
                      </a: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)*</a:t>
                      </a:r>
                    </a:p>
                  </a:txBody>
                  <a:tcPr marL="46104" marR="46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урока</a:t>
                      </a:r>
                    </a:p>
                  </a:txBody>
                  <a:tcPr marL="46104" marR="46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6" descr="D:\Наташа\Documents and Settings\Admin\Рабочий стол\Наташа\разное\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4714884"/>
            <a:ext cx="1428728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357166"/>
          <a:ext cx="8572563" cy="6180790"/>
        </p:xfrm>
        <a:graphic>
          <a:graphicData uri="http://schemas.openxmlformats.org/drawingml/2006/table">
            <a:tbl>
              <a:tblPr/>
              <a:tblGrid>
                <a:gridCol w="660951"/>
                <a:gridCol w="1124999"/>
                <a:gridCol w="1143008"/>
                <a:gridCol w="1214446"/>
                <a:gridCol w="3714776"/>
                <a:gridCol w="714383"/>
              </a:tblGrid>
              <a:tr h="2500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УЭ3</a:t>
                      </a:r>
                    </a:p>
                  </a:txBody>
                  <a:tcPr marL="46104" marR="46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Формулы корней квадратного уравнения</a:t>
                      </a:r>
                    </a:p>
                  </a:txBody>
                  <a:tcPr marL="46104" marR="46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Calibri"/>
                        </a:rPr>
                        <a:t>Научиться решать квадратные уравнения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46104" marR="46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Лекционный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alibri"/>
                        </a:rPr>
                        <a:t>материал.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 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alibri"/>
                        </a:rPr>
                        <a:t>Учебник  §9. п. 28          стр. 179-183 </a:t>
                      </a:r>
                    </a:p>
                  </a:txBody>
                  <a:tcPr marL="46104" marR="46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Выписать формулы дискриминанта и корней квадратного уравнения.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Выяснить, как зависят корни уравнения от дискриминанта.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Выписать формулы корней для четного второго коэффициента.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Рассмотреть разобранные примеры 1, 2, 3  в учебнике и 4,5  в лекции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Решить № 643, 644(1 ст.), 646, 649,651, 654(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а,в,д,ж,з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),</a:t>
                      </a: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657*,661*, 665*,667*,</a:t>
                      </a:r>
                    </a:p>
                  </a:txBody>
                  <a:tcPr marL="46104" marR="46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урока</a:t>
                      </a:r>
                    </a:p>
                  </a:txBody>
                  <a:tcPr marL="46104" marR="46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УЭ4</a:t>
                      </a:r>
                    </a:p>
                  </a:txBody>
                  <a:tcPr marL="46104" marR="46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Частные случаи решения квадратных уравнений</a:t>
                      </a:r>
                    </a:p>
                  </a:txBody>
                  <a:tcPr marL="46104" marR="46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Научиться распознавать частные случаи и правильно применять формулы</a:t>
                      </a:r>
                    </a:p>
                  </a:txBody>
                  <a:tcPr marL="46104" marR="46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Лекционный материал.</a:t>
                      </a:r>
                    </a:p>
                  </a:txBody>
                  <a:tcPr marL="46104" marR="46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Разобрать все частные зависимости корней уравнения от коэффициентов.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Выбрать и решить квадратные уравнения, решаемые с помощью формул частных случаев из сборника задач №5.17, 5.20,</a:t>
                      </a:r>
                    </a:p>
                  </a:txBody>
                  <a:tcPr marL="46104" marR="46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 мин</a:t>
                      </a:r>
                    </a:p>
                  </a:txBody>
                  <a:tcPr marL="46104" marR="46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УЭ5</a:t>
                      </a:r>
                    </a:p>
                  </a:txBody>
                  <a:tcPr marL="46104" marR="46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Промежуточный контроль</a:t>
                      </a:r>
                    </a:p>
                  </a:txBody>
                  <a:tcPr marL="46104" marR="46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Проверить уровень изученности данного модуля с целью коррекции знаний</a:t>
                      </a:r>
                    </a:p>
                  </a:txBody>
                  <a:tcPr marL="46104" marR="46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04" marR="46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04" marR="46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урок</a:t>
                      </a:r>
                    </a:p>
                  </a:txBody>
                  <a:tcPr marL="46104" marR="46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C:\Users\Наталья\Documents\к презентации школы\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5000636"/>
            <a:ext cx="2571768" cy="1261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142976" y="1643050"/>
          <a:ext cx="6572301" cy="348616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00134"/>
                <a:gridCol w="1285884"/>
                <a:gridCol w="1928825"/>
                <a:gridCol w="1357323"/>
                <a:gridCol w="1000135"/>
              </a:tblGrid>
              <a:tr h="140014"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Баллы</a:t>
                      </a:r>
                    </a:p>
                    <a:p>
                      <a:pPr algn="ctr"/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3б,</a:t>
                      </a:r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4б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,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5б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Промежуточный контроль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r>
                        <a:rPr lang="ru-RU" baseline="0" dirty="0" smtClean="0"/>
                        <a:t>        3б,</a:t>
                      </a:r>
                      <a:r>
                        <a:rPr lang="ru-RU" baseline="0" dirty="0" smtClean="0">
                          <a:solidFill>
                            <a:srgbClr val="0070C0"/>
                          </a:solidFill>
                        </a:rPr>
                        <a:t>4б</a:t>
                      </a:r>
                      <a:r>
                        <a:rPr lang="ru-RU" baseline="0" dirty="0" smtClean="0"/>
                        <a:t>,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5б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Выходной контроль</a:t>
                      </a:r>
                    </a:p>
                    <a:p>
                      <a:pPr algn="ctr"/>
                      <a:r>
                        <a:rPr lang="ru-RU" baseline="0" dirty="0" smtClean="0"/>
                        <a:t> 3б,</a:t>
                      </a:r>
                      <a:r>
                        <a:rPr lang="ru-RU" baseline="0" dirty="0" smtClean="0">
                          <a:solidFill>
                            <a:srgbClr val="0070C0"/>
                          </a:solidFill>
                        </a:rPr>
                        <a:t>4б</a:t>
                      </a:r>
                      <a:r>
                        <a:rPr lang="ru-RU" baseline="0" dirty="0" smtClean="0"/>
                        <a:t>,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5б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</a:t>
                      </a:r>
                      <a:endParaRPr lang="ru-RU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------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всего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00100" y="285728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Рейтинговая таблица учащегося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ФИО__________________________________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Тема:  «Квадратные уравнения»</a:t>
            </a:r>
          </a:p>
        </p:txBody>
      </p:sp>
      <p:pic>
        <p:nvPicPr>
          <p:cNvPr id="4" name="Picture 2" descr="C:\Users\Наталья\Documents\к презентации школы\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5143512"/>
            <a:ext cx="1357322" cy="1285884"/>
          </a:xfrm>
          <a:prstGeom prst="rect">
            <a:avLst/>
          </a:prstGeom>
          <a:noFill/>
        </p:spPr>
      </p:pic>
      <p:pic>
        <p:nvPicPr>
          <p:cNvPr id="5" name="Picture 4" descr="C:\Users\Наталья\Documents\к презентации школы\9359255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143512"/>
            <a:ext cx="1792947" cy="152400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5143512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Критерий оценки:</a:t>
            </a: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5 -            43-50 баллов</a:t>
            </a: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4 -            35-42 балла</a:t>
            </a: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3 -            27- 34 балла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8860" y="642918"/>
            <a:ext cx="36234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Недостатки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1964513" y="1607330"/>
            <a:ext cx="857257" cy="64294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3643306" y="2285992"/>
            <a:ext cx="1428760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5715008" y="1571612"/>
            <a:ext cx="1071570" cy="92869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285720" y="2500306"/>
            <a:ext cx="2428892" cy="2786082"/>
            <a:chOff x="357158" y="2214554"/>
            <a:chExt cx="2071702" cy="2786082"/>
          </a:xfrm>
        </p:grpSpPr>
        <p:sp>
          <p:nvSpPr>
            <p:cNvPr id="6" name="Загнутый угол 5"/>
            <p:cNvSpPr/>
            <p:nvPr/>
          </p:nvSpPr>
          <p:spPr>
            <a:xfrm>
              <a:off x="357158" y="2214554"/>
              <a:ext cx="1928826" cy="2786082"/>
            </a:xfrm>
            <a:prstGeom prst="foldedCorne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7158" y="2428868"/>
              <a:ext cx="207170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Отсутствуют    готовые модульные   </a:t>
              </a:r>
            </a:p>
            <a:p>
              <a:pPr algn="ctr"/>
              <a:r>
                <a:rPr lang="ru-RU" sz="24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 учебные </a:t>
              </a:r>
            </a:p>
            <a:p>
              <a:pPr algn="ctr"/>
              <a:r>
                <a:rPr lang="ru-RU" sz="24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пособия.</a:t>
              </a:r>
              <a:endParaRPr lang="ru-RU" sz="2400" b="1" i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endParaRPr lang="ru-RU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000364" y="3143248"/>
            <a:ext cx="3286148" cy="3000396"/>
            <a:chOff x="2080988" y="2714620"/>
            <a:chExt cx="2357454" cy="3000396"/>
          </a:xfrm>
        </p:grpSpPr>
        <p:sp>
          <p:nvSpPr>
            <p:cNvPr id="16" name="Загнутый угол 15"/>
            <p:cNvSpPr/>
            <p:nvPr/>
          </p:nvSpPr>
          <p:spPr>
            <a:xfrm>
              <a:off x="2234735" y="2714620"/>
              <a:ext cx="2101210" cy="3000396"/>
            </a:xfrm>
            <a:prstGeom prst="foldedCorne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80988" y="2857496"/>
              <a:ext cx="235745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Не способствует развитию  </a:t>
              </a:r>
            </a:p>
            <a:p>
              <a:pPr algn="ctr"/>
              <a:r>
                <a:rPr lang="ru-RU" sz="24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творческого </a:t>
              </a:r>
            </a:p>
            <a:p>
              <a:pPr algn="ctr"/>
              <a:r>
                <a:rPr lang="ru-RU" sz="24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 потенциала</a:t>
              </a:r>
            </a:p>
            <a:p>
              <a:pPr algn="ctr"/>
              <a:r>
                <a:rPr lang="ru-RU" sz="24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  </a:t>
              </a:r>
              <a:r>
                <a:rPr lang="ru-RU" sz="24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высокоодаренных </a:t>
              </a:r>
              <a:r>
                <a:rPr lang="ru-RU" sz="24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детей.</a:t>
              </a:r>
              <a:endParaRPr lang="ru-RU" sz="2400" b="1" i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715140" y="2571744"/>
            <a:ext cx="2143140" cy="2714644"/>
            <a:chOff x="4643438" y="3429000"/>
            <a:chExt cx="2143140" cy="2714644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4643438" y="3500438"/>
              <a:ext cx="2143140" cy="2643206"/>
            </a:xfrm>
            <a:prstGeom prst="foldedCorner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3438" y="3429000"/>
              <a:ext cx="207170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Не реализованы</a:t>
              </a:r>
            </a:p>
            <a:p>
              <a:pPr algn="ctr"/>
              <a:r>
                <a:rPr lang="ru-RU" sz="24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  диалоговые      функции      обучения</a:t>
              </a:r>
              <a:endParaRPr lang="ru-RU" sz="2400" b="1" i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357166"/>
            <a:ext cx="5568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Модульный урок: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1285852" y="1285860"/>
            <a:ext cx="3000396" cy="1143008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286380" y="1285860"/>
            <a:ext cx="3000396" cy="128588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</p:cNvCxnSpPr>
          <p:nvPr/>
        </p:nvCxnSpPr>
        <p:spPr>
          <a:xfrm rot="5400000">
            <a:off x="3246850" y="1319762"/>
            <a:ext cx="1505562" cy="142703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4572000" y="1714488"/>
            <a:ext cx="1285884" cy="428628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214282" y="2500306"/>
            <a:ext cx="2000264" cy="2857520"/>
            <a:chOff x="214282" y="2500306"/>
            <a:chExt cx="2000264" cy="2857520"/>
          </a:xfrm>
        </p:grpSpPr>
        <p:sp>
          <p:nvSpPr>
            <p:cNvPr id="14" name="Блок-схема: процесс 13"/>
            <p:cNvSpPr/>
            <p:nvPr/>
          </p:nvSpPr>
          <p:spPr>
            <a:xfrm>
              <a:off x="214282" y="2500306"/>
              <a:ext cx="1928826" cy="2857520"/>
            </a:xfrm>
            <a:prstGeom prst="flowChartProcess">
              <a:avLst/>
            </a:prstGeom>
            <a:solidFill>
              <a:srgbClr val="CCFFFF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4282" y="2643182"/>
              <a:ext cx="2000264" cy="236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</a:rPr>
                <a:t>УЭ </a:t>
              </a:r>
              <a:r>
                <a:rPr lang="ru-RU" sz="2800" b="1" dirty="0" smtClean="0">
                  <a:solidFill>
                    <a:srgbClr val="002060"/>
                  </a:solidFill>
                </a:rPr>
                <a:t>1</a:t>
              </a:r>
              <a:endParaRPr lang="ru-RU" sz="2800" b="1" dirty="0">
                <a:solidFill>
                  <a:srgbClr val="002060"/>
                </a:solidFill>
              </a:endParaRPr>
            </a:p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определение</a:t>
              </a:r>
              <a:r>
                <a:rPr lang="ru-RU" sz="2000" b="1" dirty="0">
                  <a:solidFill>
                    <a:srgbClr val="002060"/>
                  </a:solidFill>
                </a:rPr>
                <a:t>   </a:t>
              </a:r>
              <a:r>
                <a:rPr lang="ru-RU" sz="2000" b="1" dirty="0" smtClean="0">
                  <a:solidFill>
                    <a:srgbClr val="002060"/>
                  </a:solidFill>
                </a:rPr>
                <a:t> интегрирующей</a:t>
              </a:r>
              <a:r>
                <a:rPr lang="ru-RU" sz="2000" b="1" dirty="0">
                  <a:solidFill>
                    <a:srgbClr val="002060"/>
                  </a:solidFill>
                </a:rPr>
                <a:t>   цели   по достижению результатов обучения;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500298" y="3214686"/>
            <a:ext cx="1785950" cy="2857520"/>
            <a:chOff x="2500298" y="3214686"/>
            <a:chExt cx="1785950" cy="2857520"/>
          </a:xfrm>
        </p:grpSpPr>
        <p:sp>
          <p:nvSpPr>
            <p:cNvPr id="15" name="Блок-схема: процесс 14"/>
            <p:cNvSpPr/>
            <p:nvPr/>
          </p:nvSpPr>
          <p:spPr>
            <a:xfrm>
              <a:off x="2500298" y="3214686"/>
              <a:ext cx="1785950" cy="2857520"/>
            </a:xfrm>
            <a:prstGeom prst="flowChartProcess">
              <a:avLst/>
            </a:prstGeom>
            <a:solidFill>
              <a:srgbClr val="CCFFFF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71736" y="3286124"/>
              <a:ext cx="1643074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</a:rPr>
                <a:t>УЭ 2</a:t>
              </a:r>
            </a:p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задания </a:t>
              </a:r>
              <a:r>
                <a:rPr lang="ru-RU" sz="2000" b="1" dirty="0">
                  <a:solidFill>
                    <a:srgbClr val="002060"/>
                  </a:solidFill>
                </a:rPr>
                <a:t>по выявлению уровня знаний по </a:t>
              </a:r>
              <a:r>
                <a:rPr lang="ru-RU" sz="2000" b="1" dirty="0" smtClean="0">
                  <a:solidFill>
                    <a:srgbClr val="002060"/>
                  </a:solidFill>
                </a:rPr>
                <a:t>теме;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714876" y="3214686"/>
            <a:ext cx="1785950" cy="2857520"/>
            <a:chOff x="4714876" y="3214686"/>
            <a:chExt cx="1785950" cy="2857520"/>
          </a:xfrm>
        </p:grpSpPr>
        <p:sp>
          <p:nvSpPr>
            <p:cNvPr id="16" name="Блок-схема: процесс 15"/>
            <p:cNvSpPr/>
            <p:nvPr/>
          </p:nvSpPr>
          <p:spPr>
            <a:xfrm>
              <a:off x="4714876" y="3214686"/>
              <a:ext cx="1785950" cy="2857520"/>
            </a:xfrm>
            <a:prstGeom prst="flowChartProcess">
              <a:avLst/>
            </a:prstGeom>
            <a:solidFill>
              <a:srgbClr val="CCFFFF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57752" y="3286124"/>
              <a:ext cx="150019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</a:rPr>
                <a:t> УЭ 3</a:t>
              </a:r>
            </a:p>
            <a:p>
              <a:r>
                <a:rPr lang="ru-RU" sz="2000" b="1" dirty="0" smtClean="0">
                  <a:solidFill>
                    <a:srgbClr val="002060"/>
                  </a:solidFill>
                </a:rPr>
                <a:t>отработка </a:t>
              </a:r>
              <a:r>
                <a:rPr lang="ru-RU" sz="2000" b="1" dirty="0">
                  <a:solidFill>
                    <a:srgbClr val="002060"/>
                  </a:solidFill>
                </a:rPr>
                <a:t>учебного </a:t>
              </a:r>
              <a:r>
                <a:rPr lang="ru-RU" sz="2000" b="1" dirty="0" smtClean="0">
                  <a:solidFill>
                    <a:srgbClr val="002060"/>
                  </a:solidFill>
                </a:rPr>
                <a:t>материала;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7000892" y="2643182"/>
            <a:ext cx="1785950" cy="3286148"/>
            <a:chOff x="7000892" y="2643182"/>
            <a:chExt cx="1785950" cy="3286148"/>
          </a:xfrm>
        </p:grpSpPr>
        <p:sp>
          <p:nvSpPr>
            <p:cNvPr id="17" name="Блок-схема: процесс 16"/>
            <p:cNvSpPr/>
            <p:nvPr/>
          </p:nvSpPr>
          <p:spPr>
            <a:xfrm>
              <a:off x="7000892" y="2643182"/>
              <a:ext cx="1785950" cy="3286148"/>
            </a:xfrm>
            <a:prstGeom prst="flowChartProcess">
              <a:avLst/>
            </a:prstGeom>
            <a:solidFill>
              <a:srgbClr val="CCFFFF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43768" y="2786058"/>
              <a:ext cx="1571636" cy="2985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</a:rPr>
                <a:t>УЭ 4</a:t>
              </a:r>
              <a:r>
                <a:rPr lang="ru-RU" sz="2800" b="1" i="1" dirty="0" smtClean="0">
                  <a:solidFill>
                    <a:srgbClr val="002060"/>
                  </a:solidFill>
                </a:rPr>
                <a:t> </a:t>
              </a:r>
              <a:endParaRPr lang="ru-RU" sz="2800" b="1" dirty="0">
                <a:solidFill>
                  <a:srgbClr val="002060"/>
                </a:solidFill>
              </a:endParaRPr>
            </a:p>
            <a:p>
              <a:r>
                <a:rPr lang="ru-RU" sz="2000" b="1" dirty="0" smtClean="0">
                  <a:solidFill>
                    <a:srgbClr val="002060"/>
                  </a:solidFill>
                </a:rPr>
                <a:t>выходной </a:t>
              </a:r>
              <a:r>
                <a:rPr lang="ru-RU" sz="2000" b="1" dirty="0">
                  <a:solidFill>
                    <a:srgbClr val="002060"/>
                  </a:solidFill>
                </a:rPr>
                <a:t>контроль </a:t>
              </a:r>
              <a:r>
                <a:rPr lang="ru-RU" sz="2000" b="1" dirty="0" smtClean="0">
                  <a:solidFill>
                    <a:srgbClr val="002060"/>
                  </a:solidFill>
                </a:rPr>
                <a:t>знаний, оценка </a:t>
              </a:r>
              <a:r>
                <a:rPr lang="ru-RU" sz="2000" b="1" dirty="0">
                  <a:solidFill>
                    <a:srgbClr val="002060"/>
                  </a:solidFill>
                </a:rPr>
                <a:t>степени достижения целей </a:t>
              </a:r>
              <a:r>
                <a:rPr lang="ru-RU" sz="2000" b="1" dirty="0" smtClean="0">
                  <a:solidFill>
                    <a:srgbClr val="002060"/>
                  </a:solidFill>
                </a:rPr>
                <a:t>урока.</a:t>
              </a:r>
              <a:endParaRPr lang="ru-RU" dirty="0"/>
            </a:p>
          </p:txBody>
        </p:sp>
      </p:grp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1"/>
            <a:ext cx="154396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Мои документы\Женин класс\Изображение 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2400" y="1571612"/>
            <a:ext cx="264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C:\Documents and Settings\Admin\Мои документы\Мои документы\Женин класс\Изображение 1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28670"/>
            <a:ext cx="2535237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Documents and Settings\Admin\Мои документы\Мои документы\Женин класс\Изображение 1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571612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Группа 12"/>
          <p:cNvGrpSpPr/>
          <p:nvPr/>
        </p:nvGrpSpPr>
        <p:grpSpPr>
          <a:xfrm>
            <a:off x="5000628" y="3286124"/>
            <a:ext cx="3143272" cy="500066"/>
            <a:chOff x="5429256" y="3143248"/>
            <a:chExt cx="3143272" cy="500066"/>
          </a:xfrm>
        </p:grpSpPr>
        <p:sp>
          <p:nvSpPr>
            <p:cNvPr id="7" name="Скругленная прямоугольная выноска 6"/>
            <p:cNvSpPr/>
            <p:nvPr/>
          </p:nvSpPr>
          <p:spPr>
            <a:xfrm>
              <a:off x="5429256" y="3143248"/>
              <a:ext cx="3143272" cy="500066"/>
            </a:xfrm>
            <a:prstGeom prst="wedgeRoundRectCallout">
              <a:avLst>
                <a:gd name="adj1" fmla="val -16743"/>
                <a:gd name="adj2" fmla="val -204886"/>
                <a:gd name="adj3" fmla="val 16667"/>
              </a:avLst>
            </a:prstGeom>
            <a:solidFill>
              <a:srgbClr val="CCFFFF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72132" y="3143248"/>
              <a:ext cx="2643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</a:rPr>
                <a:t> </a:t>
              </a:r>
              <a:r>
                <a:rPr lang="ru-RU" sz="2400" b="1" dirty="0">
                  <a:solidFill>
                    <a:srgbClr val="002060"/>
                  </a:solidFill>
                </a:rPr>
                <a:t>Статическая </a:t>
              </a:r>
              <a:r>
                <a:rPr lang="ru-RU" sz="2400" b="1" dirty="0" smtClean="0">
                  <a:solidFill>
                    <a:srgbClr val="002060"/>
                  </a:solidFill>
                </a:rPr>
                <a:t>пара.</a:t>
              </a:r>
              <a:endParaRPr lang="ru-RU" sz="2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142976" y="785794"/>
            <a:ext cx="4214842" cy="714380"/>
            <a:chOff x="1071538" y="214290"/>
            <a:chExt cx="4214842" cy="714380"/>
          </a:xfrm>
        </p:grpSpPr>
        <p:sp>
          <p:nvSpPr>
            <p:cNvPr id="6" name="Скругленная прямоугольная выноска 5"/>
            <p:cNvSpPr/>
            <p:nvPr/>
          </p:nvSpPr>
          <p:spPr>
            <a:xfrm>
              <a:off x="1071538" y="214290"/>
              <a:ext cx="4143404" cy="714380"/>
            </a:xfrm>
            <a:prstGeom prst="wedgeRoundRectCallout">
              <a:avLst>
                <a:gd name="adj1" fmla="val -15065"/>
                <a:gd name="adj2" fmla="val 119856"/>
                <a:gd name="adj3" fmla="val 16667"/>
              </a:avLst>
            </a:prstGeom>
            <a:solidFill>
              <a:srgbClr val="CCFFFF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00166" y="285728"/>
              <a:ext cx="3786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</a:rPr>
                <a:t>Динамическая </a:t>
              </a:r>
              <a:r>
                <a:rPr lang="ru-RU" sz="2400" b="1" dirty="0" smtClean="0">
                  <a:solidFill>
                    <a:srgbClr val="002060"/>
                  </a:solidFill>
                </a:rPr>
                <a:t>пара.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9458" name="Picture 2" descr="C:\Documents and Settings\Admin\Мои документы\Мои документы\Женин класс\Изображение 1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4000504"/>
            <a:ext cx="2832048" cy="2624908"/>
          </a:xfrm>
          <a:prstGeom prst="rect">
            <a:avLst/>
          </a:prstGeom>
          <a:noFill/>
        </p:spPr>
      </p:pic>
      <p:pic>
        <p:nvPicPr>
          <p:cNvPr id="19459" name="Picture 3" descr="C:\Documents and Settings\Admin\Мои документы\Мои документы\Женин класс\Изображение 1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4143380"/>
            <a:ext cx="3332114" cy="2498831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1000100" y="3714752"/>
            <a:ext cx="4143404" cy="714380"/>
            <a:chOff x="3786182" y="5000636"/>
            <a:chExt cx="4143404" cy="714380"/>
          </a:xfrm>
        </p:grpSpPr>
        <p:sp>
          <p:nvSpPr>
            <p:cNvPr id="10" name="Скругленная прямоугольная выноска 9"/>
            <p:cNvSpPr/>
            <p:nvPr/>
          </p:nvSpPr>
          <p:spPr>
            <a:xfrm>
              <a:off x="3786182" y="5000636"/>
              <a:ext cx="4143404" cy="714380"/>
            </a:xfrm>
            <a:prstGeom prst="wedgeRoundRectCallout">
              <a:avLst>
                <a:gd name="adj1" fmla="val 23556"/>
                <a:gd name="adj2" fmla="val 119857"/>
                <a:gd name="adj3" fmla="val 16667"/>
              </a:avLst>
            </a:prstGeom>
            <a:solidFill>
              <a:srgbClr val="CCFFFF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29058" y="5000636"/>
              <a:ext cx="3929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02060"/>
                  </a:solidFill>
                </a:rPr>
                <a:t>Разноуровневая пара.</a:t>
              </a:r>
              <a:endParaRPr lang="ru-RU" sz="24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7" name="Picture 2" descr="C:\Users\Наталья\Documents\к презентации школы\3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60" y="4572008"/>
            <a:ext cx="1928858" cy="128588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857488" y="0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Из опыта работы: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705</Words>
  <Application>Microsoft Office PowerPoint</Application>
  <PresentationFormat>Экран (4:3)</PresentationFormat>
  <Paragraphs>185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45</cp:revision>
  <dcterms:created xsi:type="dcterms:W3CDTF">2011-03-23T14:16:48Z</dcterms:created>
  <dcterms:modified xsi:type="dcterms:W3CDTF">2011-04-08T17:48:13Z</dcterms:modified>
</cp:coreProperties>
</file>