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0E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85" autoAdjust="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F258F-AFCF-4533-A142-D3CE91EDCBDF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06379-90A0-4289-9983-C2047BF37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B15A-0824-40D1-9378-3463A1AA9F8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4794-62AD-4BE4-BC4F-7130EDA59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B15A-0824-40D1-9378-3463A1AA9F8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4794-62AD-4BE4-BC4F-7130EDA59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B15A-0824-40D1-9378-3463A1AA9F8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4794-62AD-4BE4-BC4F-7130EDA59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B15A-0824-40D1-9378-3463A1AA9F8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4794-62AD-4BE4-BC4F-7130EDA59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B15A-0824-40D1-9378-3463A1AA9F8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4794-62AD-4BE4-BC4F-7130EDA59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B15A-0824-40D1-9378-3463A1AA9F8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4794-62AD-4BE4-BC4F-7130EDA59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B15A-0824-40D1-9378-3463A1AA9F8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4794-62AD-4BE4-BC4F-7130EDA59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B15A-0824-40D1-9378-3463A1AA9F8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4794-62AD-4BE4-BC4F-7130EDA59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B15A-0824-40D1-9378-3463A1AA9F8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4794-62AD-4BE4-BC4F-7130EDA59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B15A-0824-40D1-9378-3463A1AA9F8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4794-62AD-4BE4-BC4F-7130EDA59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B15A-0824-40D1-9378-3463A1AA9F8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614794-62AD-4BE4-BC4F-7130EDA59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E3B15A-0824-40D1-9378-3463A1AA9F8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614794-62AD-4BE4-BC4F-7130EDA598C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E0E13"/>
                </a:solidFill>
              </a:rPr>
              <a:t>Склонение имен существительных</a:t>
            </a:r>
            <a:endParaRPr lang="ru-RU" dirty="0">
              <a:solidFill>
                <a:srgbClr val="4E0E13"/>
              </a:solidFill>
            </a:endParaRPr>
          </a:p>
        </p:txBody>
      </p:sp>
      <p:pic>
        <p:nvPicPr>
          <p:cNvPr id="4" name="Рисунок 3" descr="1251883801_1208791866_burati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3861048"/>
            <a:ext cx="1504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ussia-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988840"/>
            <a:ext cx="70567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dirty="0" smtClean="0"/>
              <a:t>Имена существительные </a:t>
            </a:r>
            <a:r>
              <a:rPr lang="ru-RU" sz="2400" dirty="0" smtClean="0">
                <a:solidFill>
                  <a:schemeClr val="tx2"/>
                </a:solidFill>
              </a:rPr>
              <a:t>женского</a:t>
            </a:r>
          </a:p>
          <a:p>
            <a:pPr algn="ctr">
              <a:buFontTx/>
              <a:buNone/>
            </a:pPr>
            <a:r>
              <a:rPr lang="ru-RU" sz="2400" dirty="0" smtClean="0"/>
              <a:t> и</a:t>
            </a:r>
            <a:r>
              <a:rPr lang="ru-RU" sz="2400" dirty="0" smtClean="0">
                <a:solidFill>
                  <a:schemeClr val="tx2"/>
                </a:solidFill>
              </a:rPr>
              <a:t> мужского </a:t>
            </a:r>
            <a:r>
              <a:rPr lang="ru-RU" sz="2400" dirty="0" smtClean="0"/>
              <a:t>рода с окончанием  -</a:t>
            </a:r>
            <a:r>
              <a:rPr lang="ru-RU" sz="2400" dirty="0" smtClean="0">
                <a:solidFill>
                  <a:schemeClr val="tx2"/>
                </a:solidFill>
              </a:rPr>
              <a:t>а</a:t>
            </a:r>
            <a:r>
              <a:rPr lang="ru-RU" sz="2400" dirty="0" smtClean="0"/>
              <a:t>,</a:t>
            </a:r>
            <a:r>
              <a:rPr lang="ru-RU" sz="2400" dirty="0" smtClean="0">
                <a:solidFill>
                  <a:srgbClr val="FF9900"/>
                </a:solidFill>
              </a:rPr>
              <a:t> </a:t>
            </a:r>
            <a:r>
              <a:rPr lang="ru-RU" sz="2400" dirty="0" smtClean="0"/>
              <a:t>-</a:t>
            </a:r>
            <a:r>
              <a:rPr lang="ru-RU" sz="2400" dirty="0" smtClean="0">
                <a:solidFill>
                  <a:schemeClr val="tx2"/>
                </a:solidFill>
              </a:rPr>
              <a:t>я </a:t>
            </a:r>
          </a:p>
          <a:p>
            <a:pPr algn="ctr">
              <a:buFontTx/>
              <a:buNone/>
            </a:pPr>
            <a:r>
              <a:rPr lang="ru-RU" sz="2400" dirty="0" smtClean="0"/>
              <a:t>   Например: вод</a:t>
            </a:r>
            <a:r>
              <a:rPr lang="ru-RU" sz="2400" dirty="0" smtClean="0">
                <a:solidFill>
                  <a:schemeClr val="tx2"/>
                </a:solidFill>
              </a:rPr>
              <a:t>а</a:t>
            </a:r>
          </a:p>
          <a:p>
            <a:pPr algn="ctr">
              <a:buFontTx/>
              <a:buNone/>
            </a:pPr>
            <a:r>
              <a:rPr lang="ru-RU" sz="2400" dirty="0" smtClean="0">
                <a:solidFill>
                  <a:schemeClr val="hlink"/>
                </a:solidFill>
              </a:rPr>
              <a:t>                     </a:t>
            </a:r>
            <a:r>
              <a:rPr lang="ru-RU" sz="2400" dirty="0" smtClean="0"/>
              <a:t>  земл</a:t>
            </a:r>
            <a:r>
              <a:rPr lang="ru-RU" sz="2400" dirty="0" smtClean="0">
                <a:solidFill>
                  <a:schemeClr val="tx2"/>
                </a:solidFill>
              </a:rPr>
              <a:t>я</a:t>
            </a:r>
          </a:p>
          <a:p>
            <a:pPr algn="ctr">
              <a:buFontTx/>
              <a:buNone/>
            </a:pP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                     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ягод</a:t>
            </a:r>
            <a:r>
              <a:rPr lang="ru-RU" sz="2400" dirty="0" smtClean="0">
                <a:solidFill>
                  <a:schemeClr val="tx2"/>
                </a:solidFill>
              </a:rPr>
              <a:t>а</a:t>
            </a:r>
          </a:p>
          <a:p>
            <a:pPr algn="ctr">
              <a:buFontTx/>
              <a:buNone/>
            </a:pPr>
            <a:r>
              <a:rPr lang="ru-RU" sz="2400" dirty="0" smtClean="0">
                <a:solidFill>
                  <a:schemeClr val="hlink"/>
                </a:solidFill>
              </a:rPr>
              <a:t>                      </a:t>
            </a:r>
            <a:r>
              <a:rPr lang="ru-RU" sz="2400" dirty="0" smtClean="0"/>
              <a:t>пап</a:t>
            </a:r>
            <a:r>
              <a:rPr lang="ru-RU" sz="2400" dirty="0" smtClean="0">
                <a:solidFill>
                  <a:schemeClr val="tx2"/>
                </a:solidFill>
              </a:rPr>
              <a:t>а</a:t>
            </a:r>
          </a:p>
          <a:p>
            <a:pPr algn="ctr">
              <a:buFontTx/>
              <a:buNone/>
            </a:pPr>
            <a:r>
              <a:rPr lang="ru-RU" sz="2400" dirty="0" smtClean="0">
                <a:solidFill>
                  <a:schemeClr val="hlink"/>
                </a:solidFill>
              </a:rPr>
              <a:t>                       </a:t>
            </a:r>
            <a:r>
              <a:rPr lang="ru-RU" sz="2400" dirty="0" smtClean="0"/>
              <a:t>дяд</a:t>
            </a:r>
            <a:r>
              <a:rPr lang="ru-RU" sz="2400" dirty="0" smtClean="0">
                <a:solidFill>
                  <a:schemeClr val="tx2"/>
                </a:solidFill>
              </a:rPr>
              <a:t>я 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980728"/>
            <a:ext cx="4392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1 склонение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7d68a9dd155a8b61d36fcdd2d54440c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221088"/>
            <a:ext cx="1512168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908720"/>
            <a:ext cx="47525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2</a:t>
            </a:r>
            <a:r>
              <a:rPr lang="ru-RU" sz="4400" b="1" dirty="0" smtClean="0">
                <a:solidFill>
                  <a:srgbClr val="C00000"/>
                </a:solidFill>
              </a:rPr>
              <a:t> склонение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916833"/>
            <a:ext cx="6264696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  <a:tabLst>
                <a:tab pos="4754563" algn="l"/>
              </a:tabLst>
            </a:pPr>
            <a:r>
              <a:rPr lang="ru-RU" dirty="0" smtClean="0">
                <a:solidFill>
                  <a:schemeClr val="hlink"/>
                </a:solidFill>
              </a:rPr>
              <a:t> </a:t>
            </a:r>
            <a:r>
              <a:rPr lang="ru-RU" sz="2800" dirty="0" smtClean="0"/>
              <a:t>Имена существительные</a:t>
            </a:r>
            <a:r>
              <a:rPr lang="ru-RU" sz="2800" dirty="0" smtClean="0">
                <a:solidFill>
                  <a:schemeClr val="hlink"/>
                </a:solidFill>
              </a:rPr>
              <a:t> </a:t>
            </a:r>
            <a:r>
              <a:rPr lang="ru-RU" sz="2800" dirty="0" smtClean="0">
                <a:solidFill>
                  <a:schemeClr val="tx2"/>
                </a:solidFill>
              </a:rPr>
              <a:t>среднего</a:t>
            </a:r>
            <a:r>
              <a:rPr lang="ru-RU" sz="2800" dirty="0" smtClean="0">
                <a:solidFill>
                  <a:schemeClr val="hlink"/>
                </a:solidFill>
              </a:rPr>
              <a:t> </a:t>
            </a:r>
            <a:r>
              <a:rPr lang="ru-RU" sz="2800" dirty="0" smtClean="0"/>
              <a:t>рода с окончанием –</a:t>
            </a:r>
            <a:r>
              <a:rPr lang="ru-RU" sz="2800" dirty="0" smtClean="0">
                <a:solidFill>
                  <a:schemeClr val="tx2"/>
                </a:solidFill>
              </a:rPr>
              <a:t>е</a:t>
            </a:r>
            <a:r>
              <a:rPr lang="ru-RU" sz="2800" dirty="0" smtClean="0"/>
              <a:t>,  -</a:t>
            </a:r>
            <a:r>
              <a:rPr lang="ru-RU" sz="2800" dirty="0" smtClean="0">
                <a:solidFill>
                  <a:schemeClr val="tx2"/>
                </a:solidFill>
              </a:rPr>
              <a:t>о</a:t>
            </a:r>
            <a:r>
              <a:rPr lang="ru-RU" sz="2800" dirty="0" smtClean="0">
                <a:solidFill>
                  <a:schemeClr val="hlink"/>
                </a:solidFill>
              </a:rPr>
              <a:t>  </a:t>
            </a:r>
            <a:r>
              <a:rPr lang="ru-RU" sz="2800" dirty="0" smtClean="0"/>
              <a:t>и</a:t>
            </a:r>
            <a:r>
              <a:rPr lang="ru-RU" sz="2800" dirty="0" smtClean="0">
                <a:solidFill>
                  <a:schemeClr val="hlink"/>
                </a:solidFill>
              </a:rPr>
              <a:t> </a:t>
            </a:r>
            <a:r>
              <a:rPr lang="ru-RU" sz="2800" dirty="0" smtClean="0">
                <a:solidFill>
                  <a:schemeClr val="tx2"/>
                </a:solidFill>
              </a:rPr>
              <a:t>мужского</a:t>
            </a:r>
            <a:r>
              <a:rPr lang="ru-RU" sz="2800" dirty="0" smtClean="0">
                <a:solidFill>
                  <a:schemeClr val="hlink"/>
                </a:solidFill>
              </a:rPr>
              <a:t> </a:t>
            </a:r>
            <a:r>
              <a:rPr lang="ru-RU" sz="2800" dirty="0" smtClean="0"/>
              <a:t>рода с </a:t>
            </a:r>
            <a:r>
              <a:rPr lang="ru-RU" sz="2800" dirty="0" smtClean="0">
                <a:solidFill>
                  <a:schemeClr val="tx2"/>
                </a:solidFill>
              </a:rPr>
              <a:t>нулевым</a:t>
            </a:r>
            <a:r>
              <a:rPr lang="ru-RU" sz="2800" dirty="0" smtClean="0"/>
              <a:t> окончанием</a:t>
            </a:r>
          </a:p>
          <a:p>
            <a:pPr>
              <a:lnSpc>
                <a:spcPct val="90000"/>
              </a:lnSpc>
              <a:buFontTx/>
              <a:buNone/>
              <a:tabLst>
                <a:tab pos="4754563" algn="l"/>
              </a:tabLst>
            </a:pPr>
            <a:r>
              <a:rPr lang="ru-RU" sz="2800" dirty="0" smtClean="0">
                <a:solidFill>
                  <a:schemeClr val="folHlink"/>
                </a:solidFill>
              </a:rPr>
              <a:t>    </a:t>
            </a:r>
            <a:r>
              <a:rPr lang="ru-RU" sz="2800" dirty="0" smtClean="0"/>
              <a:t>Например:</a:t>
            </a:r>
            <a:r>
              <a:rPr lang="ru-RU" sz="2800" dirty="0" smtClean="0">
                <a:solidFill>
                  <a:schemeClr val="folHlink"/>
                </a:solidFill>
              </a:rPr>
              <a:t>  </a:t>
            </a:r>
            <a:r>
              <a:rPr lang="ru-RU" sz="2800" dirty="0" smtClean="0">
                <a:solidFill>
                  <a:srgbClr val="FF9900"/>
                </a:solidFill>
              </a:rPr>
              <a:t> </a:t>
            </a:r>
            <a:r>
              <a:rPr lang="ru-RU" sz="2800" dirty="0" smtClean="0"/>
              <a:t>мор</a:t>
            </a:r>
            <a:r>
              <a:rPr lang="ru-RU" sz="2800" dirty="0" smtClean="0">
                <a:solidFill>
                  <a:schemeClr val="tx2"/>
                </a:solidFill>
              </a:rPr>
              <a:t>е</a:t>
            </a:r>
          </a:p>
          <a:p>
            <a:pPr>
              <a:lnSpc>
                <a:spcPct val="90000"/>
              </a:lnSpc>
              <a:buFontTx/>
              <a:buNone/>
              <a:tabLst>
                <a:tab pos="4754563" algn="l"/>
              </a:tabLst>
            </a:pPr>
            <a:r>
              <a:rPr lang="ru-RU" sz="2800" dirty="0" smtClean="0"/>
              <a:t>                           окн</a:t>
            </a:r>
            <a:r>
              <a:rPr lang="ru-RU" sz="2800" dirty="0" smtClean="0">
                <a:solidFill>
                  <a:schemeClr val="tx2"/>
                </a:solidFill>
              </a:rPr>
              <a:t>о</a:t>
            </a:r>
          </a:p>
          <a:p>
            <a:pPr>
              <a:lnSpc>
                <a:spcPct val="90000"/>
              </a:lnSpc>
              <a:buFontTx/>
              <a:buNone/>
              <a:tabLst>
                <a:tab pos="4754563" algn="l"/>
              </a:tabLst>
            </a:pPr>
            <a:r>
              <a:rPr lang="ru-RU" sz="2800" dirty="0" smtClean="0"/>
              <a:t>                   </a:t>
            </a:r>
            <a:r>
              <a:rPr lang="ru-RU" sz="2800" dirty="0" smtClean="0">
                <a:solidFill>
                  <a:schemeClr val="bg2"/>
                </a:solidFill>
              </a:rPr>
              <a:t>       </a:t>
            </a:r>
            <a:r>
              <a:rPr lang="ru-RU" sz="2800" dirty="0" smtClean="0">
                <a:solidFill>
                  <a:srgbClr val="FF9900"/>
                </a:solidFill>
              </a:rPr>
              <a:t> </a:t>
            </a:r>
            <a:r>
              <a:rPr lang="ru-RU" sz="2800" dirty="0" smtClean="0"/>
              <a:t>день</a:t>
            </a:r>
            <a:r>
              <a:rPr lang="ru-RU" sz="2800" dirty="0" smtClean="0">
                <a:solidFill>
                  <a:srgbClr val="FF9900"/>
                </a:solidFill>
              </a:rPr>
              <a:t> </a:t>
            </a:r>
            <a:endParaRPr lang="ru-RU" sz="2800" dirty="0"/>
          </a:p>
        </p:txBody>
      </p:sp>
      <p:pic>
        <p:nvPicPr>
          <p:cNvPr id="5" name="Рисунок 4" descr="defau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4005064"/>
            <a:ext cx="1019175" cy="123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908720"/>
            <a:ext cx="48965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3 склонение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988840"/>
            <a:ext cx="61926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2800" dirty="0" smtClean="0"/>
              <a:t>Имена существительные </a:t>
            </a:r>
            <a:r>
              <a:rPr lang="ru-RU" sz="2800" dirty="0" smtClean="0">
                <a:solidFill>
                  <a:schemeClr val="tx2"/>
                </a:solidFill>
              </a:rPr>
              <a:t>женского</a:t>
            </a:r>
            <a:r>
              <a:rPr lang="ru-RU" sz="2800" dirty="0" smtClean="0"/>
              <a:t> рода с</a:t>
            </a:r>
            <a:r>
              <a:rPr lang="ru-RU" sz="2800" dirty="0" smtClean="0">
                <a:solidFill>
                  <a:schemeClr val="tx2"/>
                </a:solidFill>
              </a:rPr>
              <a:t> нулевым</a:t>
            </a:r>
            <a:r>
              <a:rPr lang="ru-RU" sz="2800" dirty="0" smtClean="0"/>
              <a:t> окончанием</a:t>
            </a:r>
          </a:p>
          <a:p>
            <a:pPr algn="ctr">
              <a:buFontTx/>
              <a:buNone/>
            </a:pPr>
            <a:r>
              <a:rPr lang="ru-RU" sz="2800" dirty="0" smtClean="0"/>
              <a:t>    Например:  дочь </a:t>
            </a:r>
          </a:p>
          <a:p>
            <a:pPr algn="ctr">
              <a:buFontTx/>
              <a:buNone/>
            </a:pPr>
            <a:r>
              <a:rPr lang="ru-RU" sz="2800" dirty="0" smtClean="0"/>
              <a:t>                         печь</a:t>
            </a:r>
          </a:p>
          <a:p>
            <a:pPr algn="ctr">
              <a:buFontTx/>
              <a:buNone/>
            </a:pPr>
            <a:r>
              <a:rPr lang="ru-RU" sz="2800" dirty="0" smtClean="0"/>
              <a:t>                         тень</a:t>
            </a:r>
            <a:endParaRPr lang="ru-RU" sz="2800" dirty="0"/>
          </a:p>
        </p:txBody>
      </p:sp>
      <p:pic>
        <p:nvPicPr>
          <p:cNvPr id="4" name="Рисунок 3" descr="defau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573016"/>
            <a:ext cx="2160240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332656"/>
            <a:ext cx="39604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Поставить существительное в начальную форму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1052736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Определить род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916832"/>
            <a:ext cx="20882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Мужской род</a:t>
            </a:r>
          </a:p>
          <a:p>
            <a:pPr algn="ctr"/>
            <a:r>
              <a:rPr lang="ru-RU" dirty="0" smtClean="0"/>
              <a:t>(он, мой)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1916832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Женский род</a:t>
            </a:r>
          </a:p>
          <a:p>
            <a:pPr algn="ctr"/>
            <a:r>
              <a:rPr lang="ru-RU" dirty="0" smtClean="0"/>
              <a:t>(она, моя)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1916832"/>
            <a:ext cx="237626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Средний род</a:t>
            </a:r>
          </a:p>
          <a:p>
            <a:pPr algn="ctr"/>
            <a:r>
              <a:rPr lang="ru-RU" dirty="0" smtClean="0"/>
              <a:t>(оно, мое)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2852936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Окончание</a:t>
            </a:r>
          </a:p>
          <a:p>
            <a:pPr algn="ctr"/>
            <a:r>
              <a:rPr lang="ru-RU" dirty="0" smtClean="0"/>
              <a:t>-а, -я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76256" y="2852936"/>
            <a:ext cx="14401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Окончание</a:t>
            </a:r>
          </a:p>
          <a:p>
            <a:pPr algn="ctr"/>
            <a:r>
              <a:rPr lang="ru-RU" dirty="0" smtClean="0"/>
              <a:t>-о, -е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2852936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Оканчивается на мягкий знак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03848" y="2852936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Окончание</a:t>
            </a:r>
          </a:p>
          <a:p>
            <a:pPr algn="ctr"/>
            <a:r>
              <a:rPr lang="ru-RU" dirty="0" smtClean="0"/>
              <a:t>-а, -я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619672" y="2852936"/>
            <a:ext cx="14401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Окончание</a:t>
            </a:r>
          </a:p>
          <a:p>
            <a:pPr algn="ctr"/>
            <a:r>
              <a:rPr lang="ru-RU" dirty="0" smtClean="0"/>
              <a:t>нулевое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691680" y="4221088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склонение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4221088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склонение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860032" y="4221088"/>
            <a:ext cx="165618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</a:p>
          <a:p>
            <a:pPr algn="ctr"/>
            <a:r>
              <a:rPr lang="ru-RU" dirty="0" smtClean="0"/>
              <a:t>склонение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75856" y="4221088"/>
            <a:ext cx="14401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</a:p>
          <a:p>
            <a:pPr algn="ctr"/>
            <a:r>
              <a:rPr lang="ru-RU" dirty="0" smtClean="0"/>
              <a:t> склонение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804248" y="422108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</a:p>
          <a:p>
            <a:pPr algn="ctr"/>
            <a:r>
              <a:rPr lang="ru-RU" dirty="0" smtClean="0"/>
              <a:t>склонение</a:t>
            </a:r>
            <a:endParaRPr lang="ru-RU" dirty="0"/>
          </a:p>
        </p:txBody>
      </p:sp>
      <p:cxnSp>
        <p:nvCxnSpPr>
          <p:cNvPr id="22" name="Прямая со стрелкой 21"/>
          <p:cNvCxnSpPr>
            <a:stCxn id="2" idx="2"/>
            <a:endCxn id="3" idx="0"/>
          </p:cNvCxnSpPr>
          <p:nvPr/>
        </p:nvCxnSpPr>
        <p:spPr>
          <a:xfrm rot="16200000" flipH="1">
            <a:off x="4301970" y="926722"/>
            <a:ext cx="21602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2267744" y="1628800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3" idx="2"/>
            <a:endCxn id="5" idx="0"/>
          </p:cNvCxnSpPr>
          <p:nvPr/>
        </p:nvCxnSpPr>
        <p:spPr>
          <a:xfrm rot="5400000">
            <a:off x="4283968" y="177281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724128" y="1628800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4" idx="2"/>
          </p:cNvCxnSpPr>
          <p:nvPr/>
        </p:nvCxnSpPr>
        <p:spPr>
          <a:xfrm rot="5400000">
            <a:off x="1457654" y="2366882"/>
            <a:ext cx="288032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4" idx="2"/>
          </p:cNvCxnSpPr>
          <p:nvPr/>
        </p:nvCxnSpPr>
        <p:spPr>
          <a:xfrm rot="16200000" flipH="1">
            <a:off x="2141730" y="2366882"/>
            <a:ext cx="288032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5" idx="2"/>
          </p:cNvCxnSpPr>
          <p:nvPr/>
        </p:nvCxnSpPr>
        <p:spPr>
          <a:xfrm rot="5400000">
            <a:off x="4103948" y="2528900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5" idx="2"/>
          </p:cNvCxnSpPr>
          <p:nvPr/>
        </p:nvCxnSpPr>
        <p:spPr>
          <a:xfrm rot="16200000" flipH="1">
            <a:off x="4608004" y="2384884"/>
            <a:ext cx="28803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8" idx="2"/>
          </p:cNvCxnSpPr>
          <p:nvPr/>
        </p:nvCxnSpPr>
        <p:spPr>
          <a:xfrm rot="16200000" flipH="1">
            <a:off x="7110282" y="2582906"/>
            <a:ext cx="216024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9" idx="2"/>
            <a:endCxn id="17" idx="0"/>
          </p:cNvCxnSpPr>
          <p:nvPr/>
        </p:nvCxnSpPr>
        <p:spPr>
          <a:xfrm rot="5400000">
            <a:off x="521550" y="3879050"/>
            <a:ext cx="648072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5" idx="2"/>
            <a:endCxn id="16" idx="0"/>
          </p:cNvCxnSpPr>
          <p:nvPr/>
        </p:nvCxnSpPr>
        <p:spPr>
          <a:xfrm rot="5400000">
            <a:off x="2015716" y="3897052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14" idx="2"/>
            <a:endCxn id="19" idx="0"/>
          </p:cNvCxnSpPr>
          <p:nvPr/>
        </p:nvCxnSpPr>
        <p:spPr>
          <a:xfrm rot="16200000" flipH="1">
            <a:off x="3617894" y="3843046"/>
            <a:ext cx="648072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13" idx="2"/>
            <a:endCxn id="18" idx="0"/>
          </p:cNvCxnSpPr>
          <p:nvPr/>
        </p:nvCxnSpPr>
        <p:spPr>
          <a:xfrm rot="5400000">
            <a:off x="5364088" y="3897052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11" idx="2"/>
            <a:endCxn id="20" idx="0"/>
          </p:cNvCxnSpPr>
          <p:nvPr/>
        </p:nvCxnSpPr>
        <p:spPr>
          <a:xfrm rot="16200000" flipH="1">
            <a:off x="7308304" y="3861048"/>
            <a:ext cx="64807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defau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420888"/>
            <a:ext cx="1656184" cy="1327289"/>
          </a:xfrm>
          <a:prstGeom prst="rect">
            <a:avLst/>
          </a:prstGeom>
        </p:spPr>
      </p:pic>
      <p:pic>
        <p:nvPicPr>
          <p:cNvPr id="15" name="Рисунок 14" descr="default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1" y="476673"/>
            <a:ext cx="1661859" cy="1403984"/>
          </a:xfrm>
          <a:prstGeom prst="rect">
            <a:avLst/>
          </a:prstGeom>
        </p:spPr>
      </p:pic>
      <p:pic>
        <p:nvPicPr>
          <p:cNvPr id="16" name="Рисунок 15" descr="081006-iberian-lynx-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476672"/>
            <a:ext cx="2087513" cy="1390605"/>
          </a:xfrm>
          <a:prstGeom prst="rect">
            <a:avLst/>
          </a:prstGeom>
        </p:spPr>
      </p:pic>
      <p:pic>
        <p:nvPicPr>
          <p:cNvPr id="17" name="Рисунок 16" descr="default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476672"/>
            <a:ext cx="2065578" cy="1447531"/>
          </a:xfrm>
          <a:prstGeom prst="rect">
            <a:avLst/>
          </a:prstGeom>
        </p:spPr>
      </p:pic>
      <p:pic>
        <p:nvPicPr>
          <p:cNvPr id="18" name="Рисунок 17" descr="default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08304" y="404664"/>
            <a:ext cx="1274415" cy="1699220"/>
          </a:xfrm>
          <a:prstGeom prst="rect">
            <a:avLst/>
          </a:prstGeom>
        </p:spPr>
      </p:pic>
      <p:pic>
        <p:nvPicPr>
          <p:cNvPr id="19" name="Рисунок 18" descr="default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5576" y="2204864"/>
            <a:ext cx="1584176" cy="1584176"/>
          </a:xfrm>
          <a:prstGeom prst="rect">
            <a:avLst/>
          </a:prstGeom>
        </p:spPr>
      </p:pic>
      <p:pic>
        <p:nvPicPr>
          <p:cNvPr id="20" name="Рисунок 19" descr="default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932040" y="2348880"/>
            <a:ext cx="1546473" cy="1202812"/>
          </a:xfrm>
          <a:prstGeom prst="rect">
            <a:avLst/>
          </a:prstGeom>
        </p:spPr>
      </p:pic>
      <p:pic>
        <p:nvPicPr>
          <p:cNvPr id="21" name="Рисунок 20" descr="default.jpe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92279" y="2564904"/>
            <a:ext cx="1574135" cy="1073274"/>
          </a:xfrm>
          <a:prstGeom prst="rect">
            <a:avLst/>
          </a:prstGeom>
        </p:spPr>
      </p:pic>
      <p:pic>
        <p:nvPicPr>
          <p:cNvPr id="22" name="Рисунок 21" descr="default.jpe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11560" y="4437111"/>
            <a:ext cx="1782132" cy="1286351"/>
          </a:xfrm>
          <a:prstGeom prst="rect">
            <a:avLst/>
          </a:prstGeom>
        </p:spPr>
      </p:pic>
      <p:pic>
        <p:nvPicPr>
          <p:cNvPr id="23" name="Рисунок 22" descr="default.jpe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131840" y="4005064"/>
            <a:ext cx="1008112" cy="2142238"/>
          </a:xfrm>
          <a:prstGeom prst="rect">
            <a:avLst/>
          </a:prstGeom>
        </p:spPr>
      </p:pic>
      <p:pic>
        <p:nvPicPr>
          <p:cNvPr id="24" name="Рисунок 23" descr="default.jpe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716414" y="4149080"/>
            <a:ext cx="1800200" cy="1800200"/>
          </a:xfrm>
          <a:prstGeom prst="rect">
            <a:avLst/>
          </a:prstGeom>
        </p:spPr>
      </p:pic>
      <p:pic>
        <p:nvPicPr>
          <p:cNvPr id="25" name="Рисунок 24" descr="default.jpe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862113" y="4437112"/>
            <a:ext cx="2132895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92696"/>
            <a:ext cx="25336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15616" y="2636912"/>
            <a:ext cx="67687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Корова (она, моя) – </a:t>
            </a:r>
            <a:r>
              <a:rPr lang="ru-RU" sz="2800" dirty="0" smtClean="0"/>
              <a:t>женский род, окончание  -а, 1-е склонение.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33843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1.На уроке я работал</a:t>
            </a:r>
          </a:p>
          <a:p>
            <a:endParaRPr lang="ru-RU" sz="2000" dirty="0" smtClean="0"/>
          </a:p>
          <a:p>
            <a:r>
              <a:rPr lang="ru-RU" sz="2000" dirty="0" smtClean="0"/>
              <a:t>2.Своей работой на уроке я</a:t>
            </a:r>
          </a:p>
          <a:p>
            <a:endParaRPr lang="ru-RU" sz="2000" dirty="0" smtClean="0"/>
          </a:p>
          <a:p>
            <a:r>
              <a:rPr lang="ru-RU" sz="2000" dirty="0" smtClean="0"/>
              <a:t>3.Урок для меня показался</a:t>
            </a:r>
          </a:p>
          <a:p>
            <a:endParaRPr lang="ru-RU" sz="2000" dirty="0" smtClean="0"/>
          </a:p>
          <a:p>
            <a:r>
              <a:rPr lang="ru-RU" sz="2000" dirty="0" smtClean="0"/>
              <a:t>4.За урок я</a:t>
            </a:r>
          </a:p>
          <a:p>
            <a:endParaRPr lang="ru-RU" sz="2000" dirty="0" smtClean="0"/>
          </a:p>
          <a:p>
            <a:r>
              <a:rPr lang="ru-RU" sz="2000" dirty="0" smtClean="0"/>
              <a:t>5.Мое настроение</a:t>
            </a:r>
          </a:p>
          <a:p>
            <a:endParaRPr lang="ru-RU" sz="2000" dirty="0" smtClean="0"/>
          </a:p>
          <a:p>
            <a:r>
              <a:rPr lang="ru-RU" sz="2000" dirty="0" smtClean="0"/>
              <a:t>6.Материал урока мне был</a:t>
            </a:r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r>
              <a:rPr lang="ru-RU" sz="2000" dirty="0" smtClean="0"/>
              <a:t>7.Домашнее задание мне кажется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620688"/>
            <a:ext cx="43204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активно / пассивно</a:t>
            </a:r>
          </a:p>
          <a:p>
            <a:endParaRPr lang="ru-RU" sz="2000" dirty="0" smtClean="0"/>
          </a:p>
          <a:p>
            <a:r>
              <a:rPr lang="ru-RU" sz="2000" dirty="0" smtClean="0"/>
              <a:t>доволен / не доволен</a:t>
            </a:r>
          </a:p>
          <a:p>
            <a:endParaRPr lang="ru-RU" sz="2000" dirty="0" smtClean="0"/>
          </a:p>
          <a:p>
            <a:r>
              <a:rPr lang="ru-RU" sz="2000" dirty="0" smtClean="0"/>
              <a:t>коротким / длинным</a:t>
            </a:r>
          </a:p>
          <a:p>
            <a:endParaRPr lang="ru-RU" sz="2000" dirty="0" smtClean="0"/>
          </a:p>
          <a:p>
            <a:r>
              <a:rPr lang="ru-RU" sz="2000" dirty="0" smtClean="0"/>
              <a:t>не устал / </a:t>
            </a:r>
            <a:r>
              <a:rPr lang="ru-RU" sz="2000" dirty="0" err="1" smtClean="0"/>
              <a:t>устал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стало лучше / стало хуже</a:t>
            </a:r>
          </a:p>
          <a:p>
            <a:endParaRPr lang="ru-RU" sz="2000" dirty="0" smtClean="0"/>
          </a:p>
          <a:p>
            <a:r>
              <a:rPr lang="ru-RU" sz="2000" dirty="0" smtClean="0"/>
              <a:t>понятен / не понятен</a:t>
            </a:r>
          </a:p>
          <a:p>
            <a:r>
              <a:rPr lang="ru-RU" sz="2000" dirty="0" smtClean="0"/>
              <a:t>полезен / бесполезен</a:t>
            </a:r>
          </a:p>
          <a:p>
            <a:r>
              <a:rPr lang="ru-RU" sz="2000" dirty="0" smtClean="0"/>
              <a:t>интересен / скучен</a:t>
            </a:r>
          </a:p>
          <a:p>
            <a:endParaRPr lang="ru-RU" sz="2000" dirty="0" smtClean="0"/>
          </a:p>
          <a:p>
            <a:r>
              <a:rPr lang="ru-RU" sz="2000" dirty="0" smtClean="0"/>
              <a:t>легким / трудным</a:t>
            </a:r>
          </a:p>
          <a:p>
            <a:r>
              <a:rPr lang="ru-RU" sz="2000" dirty="0" smtClean="0"/>
              <a:t>интересно / не интересно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267744" y="18864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Рефлексия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2492896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Спасибо всем за урок!</a:t>
            </a:r>
            <a:endParaRPr lang="ru-RU" sz="3600" b="1" dirty="0"/>
          </a:p>
        </p:txBody>
      </p:sp>
      <p:pic>
        <p:nvPicPr>
          <p:cNvPr id="3" name="Рисунок 2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4149080"/>
            <a:ext cx="2228850" cy="2047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5000" dirty="0" smtClean="0"/>
              <a:t>М</a:t>
            </a:r>
            <a:endParaRPr lang="ru-RU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64590" y="2644170"/>
            <a:ext cx="261481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12000" dirty="0" smtClean="0"/>
              <a:t>МА</a:t>
            </a:r>
            <a:endParaRPr lang="ru-RU" sz="1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190" y="2644170"/>
            <a:ext cx="357162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12000" dirty="0" smtClean="0"/>
              <a:t>МАС</a:t>
            </a:r>
            <a:endParaRPr lang="ru-RU" sz="1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2636912"/>
            <a:ext cx="517301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12000" dirty="0" smtClean="0"/>
              <a:t>МАСШ</a:t>
            </a:r>
            <a:endParaRPr lang="ru-RU" sz="1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3406" y="2644170"/>
            <a:ext cx="6117188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12000" dirty="0" smtClean="0"/>
              <a:t>МАСШТ</a:t>
            </a:r>
            <a:endParaRPr lang="ru-RU" sz="1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916832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2000" dirty="0" smtClean="0"/>
              <a:t>МАСШТА</a:t>
            </a:r>
            <a:endParaRPr lang="ru-RU" sz="1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905506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2000" dirty="0" smtClean="0"/>
              <a:t>МАСШТАБ</a:t>
            </a:r>
            <a:endParaRPr lang="ru-RU" sz="1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905506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600" b="1" dirty="0" smtClean="0"/>
              <a:t>      МАСШТАБ – </a:t>
            </a:r>
            <a:r>
              <a:rPr lang="ru-RU" sz="3600" dirty="0" smtClean="0"/>
              <a:t>отношение отрезка линии на карте или на плане к действительной длине.</a:t>
            </a:r>
          </a:p>
          <a:p>
            <a:pPr algn="just">
              <a:buNone/>
            </a:pPr>
            <a:r>
              <a:rPr lang="ru-RU" sz="3600" dirty="0" smtClean="0"/>
              <a:t>Например, 1 см на карте = 100 км на поверхности земли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E1F0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1F0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</TotalTime>
  <Words>258</Words>
  <Application>Microsoft Office PowerPoint</Application>
  <PresentationFormat>Экран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Склонение имен существительных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Склонение имен существительных</dc:title>
  <dc:creator>Маша</dc:creator>
  <cp:lastModifiedBy>Маша</cp:lastModifiedBy>
  <cp:revision>20</cp:revision>
  <dcterms:created xsi:type="dcterms:W3CDTF">2002-01-01T00:01:38Z</dcterms:created>
  <dcterms:modified xsi:type="dcterms:W3CDTF">2001-12-31T23:29:26Z</dcterms:modified>
</cp:coreProperties>
</file>