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5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3900-72A8-4CC3-80FA-C172C38063A4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3029-25E2-45AB-AB4C-0FA6814865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3900-72A8-4CC3-80FA-C172C38063A4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3029-25E2-45AB-AB4C-0FA6814865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3900-72A8-4CC3-80FA-C172C38063A4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3029-25E2-45AB-AB4C-0FA6814865A7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3900-72A8-4CC3-80FA-C172C38063A4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3029-25E2-45AB-AB4C-0FA6814865A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3900-72A8-4CC3-80FA-C172C38063A4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3029-25E2-45AB-AB4C-0FA6814865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3900-72A8-4CC3-80FA-C172C38063A4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3029-25E2-45AB-AB4C-0FA6814865A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3900-72A8-4CC3-80FA-C172C38063A4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3029-25E2-45AB-AB4C-0FA6814865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3900-72A8-4CC3-80FA-C172C38063A4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3029-25E2-45AB-AB4C-0FA6814865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3900-72A8-4CC3-80FA-C172C38063A4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3029-25E2-45AB-AB4C-0FA6814865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3900-72A8-4CC3-80FA-C172C38063A4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3029-25E2-45AB-AB4C-0FA6814865A7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3900-72A8-4CC3-80FA-C172C38063A4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3029-25E2-45AB-AB4C-0FA6814865A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5033900-72A8-4CC3-80FA-C172C38063A4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7423029-25E2-45AB-AB4C-0FA6814865A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7447022" cy="1725516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Физический смысл производной (интегрированный урок </a:t>
            </a:r>
            <a:r>
              <a:rPr lang="ru-RU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математика+физика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93478"/>
            <a:ext cx="4378597" cy="3865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7504" y="4645425"/>
            <a:ext cx="51663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Составила: учитель математики МБОУ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Муралинская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ООШ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айбицкого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района»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Музафарова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Эльмира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Фирдаусовна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53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539552" y="2060848"/>
                <a:ext cx="8208911" cy="4536504"/>
              </a:xfrm>
            </p:spPr>
            <p:txBody>
              <a:bodyPr/>
              <a:lstStyle/>
              <a:p>
                <a:pPr marL="457200" indent="-457200">
                  <a:buAutoNum type="arabicParenR"/>
                </a:pPr>
                <a:r>
                  <a:rPr lang="ru-RU" dirty="0" smtClean="0">
                    <a:solidFill>
                      <a:schemeClr val="tx1"/>
                    </a:solidFill>
                  </a:rPr>
                  <a:t>Производная от суммы  </a:t>
                </a:r>
                <a:r>
                  <a:rPr lang="ru-RU" i="1" dirty="0" smtClean="0">
                    <a:solidFill>
                      <a:schemeClr val="tx1"/>
                    </a:solidFill>
                  </a:rPr>
                  <a:t>(</a:t>
                </a:r>
                <a:r>
                  <a:rPr lang="en-US" i="1" dirty="0" err="1" smtClean="0">
                    <a:solidFill>
                      <a:schemeClr val="tx1"/>
                    </a:solidFill>
                  </a:rPr>
                  <a:t>u+v</a:t>
                </a:r>
                <a:r>
                  <a:rPr lang="en-US" i="1" dirty="0" smtClean="0">
                    <a:solidFill>
                      <a:schemeClr val="tx1"/>
                    </a:solidFill>
                  </a:rPr>
                  <a:t>)  ́=u ́́ +v ́</a:t>
                </a:r>
                <a:endParaRPr lang="ru-RU" i="1" dirty="0" smtClean="0">
                  <a:solidFill>
                    <a:schemeClr val="tx1"/>
                  </a:solidFill>
                </a:endParaRPr>
              </a:p>
              <a:p>
                <a:pPr marL="457200" indent="-457200">
                  <a:buAutoNum type="arabicParenR"/>
                </a:pPr>
                <a:r>
                  <a:rPr lang="ru-RU" dirty="0" smtClean="0">
                    <a:solidFill>
                      <a:schemeClr val="tx1"/>
                    </a:solidFill>
                  </a:rPr>
                  <a:t>Производная от произведения </a:t>
                </a:r>
                <a:r>
                  <a:rPr lang="ru-RU" i="1" dirty="0" smtClean="0">
                    <a:solidFill>
                      <a:schemeClr val="tx1"/>
                    </a:solidFill>
                  </a:rPr>
                  <a:t>(</a:t>
                </a:r>
                <a:r>
                  <a:rPr lang="en-US" i="1" dirty="0" err="1" smtClean="0">
                    <a:solidFill>
                      <a:schemeClr val="tx1"/>
                    </a:solidFill>
                  </a:rPr>
                  <a:t>uv</a:t>
                </a:r>
                <a:r>
                  <a:rPr lang="en-US" i="1" dirty="0" smtClean="0">
                    <a:solidFill>
                      <a:schemeClr val="tx1"/>
                    </a:solidFill>
                  </a:rPr>
                  <a:t>)  ́= u ́</a:t>
                </a:r>
                <a:r>
                  <a:rPr lang="en-US" i="1" dirty="0" err="1" smtClean="0">
                    <a:solidFill>
                      <a:schemeClr val="tx1"/>
                    </a:solidFill>
                  </a:rPr>
                  <a:t>v+v</a:t>
                </a:r>
                <a:r>
                  <a:rPr lang="en-US" i="1" dirty="0" smtClean="0">
                    <a:solidFill>
                      <a:schemeClr val="tx1"/>
                    </a:solidFill>
                  </a:rPr>
                  <a:t> ́u</a:t>
                </a:r>
                <a:endParaRPr lang="ru-RU" i="1" dirty="0" smtClean="0">
                  <a:solidFill>
                    <a:schemeClr val="tx1"/>
                  </a:solidFill>
                </a:endParaRPr>
              </a:p>
              <a:p>
                <a:pPr marL="457200" indent="-457200">
                  <a:buAutoNum type="arabicParenR"/>
                </a:pPr>
                <a:r>
                  <a:rPr lang="ru-RU" dirty="0" smtClean="0">
                    <a:solidFill>
                      <a:schemeClr val="tx1"/>
                    </a:solidFill>
                  </a:rPr>
                  <a:t>Производная от частного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𝑢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𝑣</m:t>
                        </m:r>
                      </m:den>
                    </m:f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) ́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i="1" dirty="0">
                            <a:solidFill>
                              <a:schemeClr val="tx1"/>
                            </a:solidFill>
                          </a:rPr>
                          <m:t>u</m:t>
                        </m:r>
                        <m:r>
                          <m:rPr>
                            <m:nor/>
                          </m:rPr>
                          <a:rPr lang="en-US" i="1" dirty="0">
                            <a:solidFill>
                              <a:schemeClr val="tx1"/>
                            </a:solidFill>
                          </a:rPr>
                          <m:t> ́</m:t>
                        </m:r>
                        <m:r>
                          <m:rPr>
                            <m:nor/>
                          </m:rPr>
                          <a:rPr lang="en-US" i="1" dirty="0">
                            <a:solidFill>
                              <a:schemeClr val="tx1"/>
                            </a:solidFill>
                          </a:rPr>
                          <m:t>v</m:t>
                        </m:r>
                        <m:r>
                          <m:rPr>
                            <m:nor/>
                          </m:rPr>
                          <a:rPr lang="en-US" b="0" i="1" dirty="0" smtClean="0">
                            <a:solidFill>
                              <a:schemeClr val="tx1"/>
                            </a:solidFill>
                          </a:rPr>
                          <m:t>-</m:t>
                        </m:r>
                        <m:r>
                          <m:rPr>
                            <m:nor/>
                          </m:rPr>
                          <a:rPr lang="en-US" i="1" dirty="0">
                            <a:solidFill>
                              <a:schemeClr val="tx1"/>
                            </a:solidFill>
                          </a:rPr>
                          <m:t>v</m:t>
                        </m:r>
                        <m:r>
                          <m:rPr>
                            <m:nor/>
                          </m:rPr>
                          <a:rPr lang="en-US" i="1" dirty="0">
                            <a:solidFill>
                              <a:schemeClr val="tx1"/>
                            </a:solidFill>
                          </a:rPr>
                          <m:t> ́</m:t>
                        </m:r>
                        <m:r>
                          <m:rPr>
                            <m:nor/>
                          </m:rPr>
                          <a:rPr lang="en-US" i="1" dirty="0">
                            <a:solidFill>
                              <a:schemeClr val="tx1"/>
                            </a:solidFill>
                          </a:rPr>
                          <m:t>u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𝑣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²</m:t>
                        </m:r>
                      </m:den>
                    </m:f>
                  </m:oMath>
                </a14:m>
                <a:endParaRPr lang="en-US" i="1" dirty="0" smtClean="0">
                  <a:solidFill>
                    <a:schemeClr val="tx1"/>
                  </a:solidFill>
                </a:endParaRPr>
              </a:p>
              <a:p>
                <a:pPr marL="457200" indent="-457200">
                  <a:buAutoNum type="arabicParenR"/>
                </a:pPr>
                <a:r>
                  <a:rPr lang="ru-RU" dirty="0" smtClean="0">
                    <a:solidFill>
                      <a:schemeClr val="tx1"/>
                    </a:solidFill>
                  </a:rPr>
                  <a:t>Производная от степенной функции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i="1" dirty="0" smtClean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) ́</m:t>
                    </m:r>
                  </m:oMath>
                </a14:m>
                <a:r>
                  <a:rPr lang="en-US" i="1" dirty="0" smtClean="0">
                    <a:solidFill>
                      <a:schemeClr val="tx1"/>
                    </a:solidFill>
                  </a:rPr>
                  <a:t>=n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endParaRPr lang="en-US" i="1" dirty="0" smtClean="0">
                  <a:solidFill>
                    <a:schemeClr val="tx1"/>
                  </a:solidFill>
                </a:endParaRPr>
              </a:p>
              <a:p>
                <a:pPr marL="457200" indent="-457200">
                  <a:buAutoNum type="arabicParenR"/>
                </a:pPr>
                <a:r>
                  <a:rPr lang="ru-RU" dirty="0" smtClean="0">
                    <a:solidFill>
                      <a:schemeClr val="tx1"/>
                    </a:solidFill>
                  </a:rPr>
                  <a:t>Производная от сложной функции  </a:t>
                </a:r>
                <a:r>
                  <a:rPr lang="en-US" i="1" dirty="0" smtClean="0">
                    <a:solidFill>
                      <a:schemeClr val="tx1"/>
                    </a:solidFill>
                  </a:rPr>
                  <a:t>h ́(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i="1" dirty="0" smtClean="0">
                    <a:solidFill>
                      <a:schemeClr val="tx1"/>
                    </a:solidFill>
                  </a:rPr>
                  <a:t>=g ́(f(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))</m:t>
                    </m:r>
                  </m:oMath>
                </a14:m>
                <a:r>
                  <a:rPr lang="en-US" i="1" dirty="0" smtClean="0">
                    <a:solidFill>
                      <a:schemeClr val="tx1"/>
                    </a:solidFill>
                  </a:rPr>
                  <a:t>f  ́(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i="1" dirty="0" smtClean="0">
                    <a:solidFill>
                      <a:schemeClr val="tx1"/>
                    </a:solidFill>
                  </a:rPr>
                  <a:t>)</a:t>
                </a:r>
              </a:p>
              <a:p>
                <a:pPr marL="457200" indent="-457200">
                  <a:buAutoNum type="arabicParenR"/>
                </a:pPr>
                <a:r>
                  <a:rPr lang="ru-RU" dirty="0" smtClean="0">
                    <a:solidFill>
                      <a:schemeClr val="tx1"/>
                    </a:solidFill>
                  </a:rPr>
                  <a:t>Производные от тригонометрических функций</a:t>
                </a:r>
              </a:p>
              <a:p>
                <a:pPr marL="0" indent="0">
                  <a:buNone/>
                </a:pPr>
                <a:r>
                  <a:rPr lang="ru-RU" dirty="0">
                    <a:solidFill>
                      <a:schemeClr val="tx1"/>
                    </a:solidFill>
                  </a:rPr>
                  <a:t> 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(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sin x) ́=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cos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x      (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cos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x) ́=-sin x     (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tg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x) ́=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²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    (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ctg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x) ́=-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²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den>
                    </m:f>
                  </m:oMath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2060848"/>
                <a:ext cx="8208911" cy="4536504"/>
              </a:xfrm>
              <a:blipFill rotWithShape="1">
                <a:blip r:embed="rId2"/>
                <a:stretch>
                  <a:fillRect l="-1189" t="-12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Давайте вспомним</a:t>
            </a:r>
            <a:r>
              <a:rPr lang="en-US" dirty="0" smtClean="0"/>
              <a:t> </a:t>
            </a:r>
            <a:r>
              <a:rPr lang="ru-RU" dirty="0" smtClean="0"/>
              <a:t>таблицу производных!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323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844824"/>
                <a:ext cx="8424935" cy="4281339"/>
              </a:xfrm>
            </p:spPr>
            <p:txBody>
              <a:bodyPr/>
              <a:lstStyle/>
              <a:p>
                <a:pPr marL="457200" indent="-457200">
                  <a:buAutoNum type="arabicParenR"/>
                </a:pPr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Формула нахождения скорости    </a:t>
                </a:r>
                <a:r>
                  <a:rPr lang="ru-RU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𝑠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endPara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457200" indent="-457200">
                  <a:buAutoNum type="arabicParenR"/>
                </a:pPr>
                <a:r>
                  <a:rPr lang="ru-RU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Ф</a:t>
                </a:r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ормула нахождения ускорения    </a:t>
                </a:r>
                <a:r>
                  <a:rPr lang="en-US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a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𝑣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457200" indent="-457200">
                  <a:buAutoNum type="arabicParenR"/>
                </a:pPr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Формула угловой скорости  </a:t>
                </a:r>
                <a:r>
                  <a:rPr lang="el-GR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ω</a:t>
                </a:r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φ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457200" indent="-457200">
                  <a:buAutoNum type="arabicParenR"/>
                </a:pPr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Формула мощности   </a:t>
                </a:r>
                <a:r>
                  <a:rPr lang="en-US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457200" indent="-457200">
                  <a:buAutoNum type="arabicParenR"/>
                </a:pPr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Формула линейной плотности  </a:t>
                </a:r>
                <a:r>
                  <a:rPr lang="el-GR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ρ</a:t>
                </a:r>
                <a:r>
                  <a:rPr lang="ru-RU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𝑚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𝑙</m:t>
                        </m:r>
                      </m:den>
                    </m:f>
                  </m:oMath>
                </a14:m>
                <a:endPara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457200" indent="-457200">
                  <a:buAutoNum type="arabicParenR"/>
                </a:pPr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Формула силы тока   </a:t>
                </a:r>
                <a:r>
                  <a:rPr lang="en-US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I=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𝑞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457200" indent="-457200">
                  <a:buAutoNum type="arabicParenR"/>
                </a:pPr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Формула плотности </a:t>
                </a:r>
                <a:r>
                  <a:rPr lang="el-GR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ρ</a:t>
                </a:r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𝑚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𝑉</m:t>
                        </m:r>
                      </m:den>
                    </m:f>
                  </m:oMath>
                </a14:m>
                <a:endPara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844824"/>
                <a:ext cx="8424935" cy="4281339"/>
              </a:xfrm>
              <a:blipFill rotWithShape="1">
                <a:blip r:embed="rId2"/>
                <a:stretch>
                  <a:fillRect l="-1013" t="-15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Вспомним некоторые формулы из физики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861047"/>
            <a:ext cx="1964242" cy="2239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034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806" y="3385584"/>
            <a:ext cx="7348593" cy="2046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2"/>
          <p:cNvSpPr txBox="1">
            <a:spLocks/>
          </p:cNvSpPr>
          <p:nvPr/>
        </p:nvSpPr>
        <p:spPr>
          <a:xfrm>
            <a:off x="609600" y="2132856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/>
              <a:t>А теперь установим между производной и физическими формулами связь!</a:t>
            </a:r>
            <a:endParaRPr lang="ru-RU" dirty="0"/>
          </a:p>
        </p:txBody>
      </p:sp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580403" y="119675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теперь установим между производной и физическими формулами связь!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141326"/>
            <a:ext cx="2664296" cy="3327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573017"/>
            <a:ext cx="4488654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521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 -0.067 0.046 -0.125 0.113 -0.129 C 0.177 -0.134 0.237 -0.089 0.241 -0.024 C 0.246 0.036 0.204 0.092 0.144 0.096 C 0.089 0.099 0.037 0.062 0.033 0.006 C 0.029 -0.045 0.064 -0.093 0.115 -0.097 C 0.162 -0.1 0.206 -0.069 0.209 -0.022 C 0.212 0.02 0.184 0.061 0.142 0.063 C 0.104 0.066 0.068 0.042 0.065 0.004 C 0.063 -0.03 0.084 -0.063 0.117 -0.065 C 0.146 -0.067 0.175 -0.049 0.177 -0.02 C 0.179 0.005 0.164 0.029 0.14 0.031 C 0.12 0.033 0.099 0.022 0.098 0.002 C 0.096 -0.014 0.104 -0.031 0.119 -0.033 C 0.131 -0.033 0.143 -0.029 0.145 -0.018 C 0.146 -0.011 0.144 -0.004 0.138 -0.001 C 0.135 0 0.133 0 0.13 -0.001 E" pathEditMode="relative" ptsTypes="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3050028"/>
              </p:ext>
            </p:extLst>
          </p:nvPr>
        </p:nvGraphicFramePr>
        <p:xfrm>
          <a:off x="323528" y="0"/>
          <a:ext cx="8496944" cy="65995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07723"/>
                <a:gridCol w="3078949"/>
                <a:gridCol w="2510272"/>
              </a:tblGrid>
              <a:tr h="5665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v=S'(t)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892" marR="46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v-скорость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S-перемещение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892" marR="46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v=S/t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892" marR="46892" marT="0" marB="0"/>
                </a:tc>
              </a:tr>
              <a:tr h="5665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a=v'(t)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892" marR="46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a-ускорение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v-скорость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892" marR="46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a=v/t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892" marR="46892" marT="0" marB="0"/>
                </a:tc>
              </a:tr>
              <a:tr h="5665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ω=φ'(t)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892" marR="46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ω-угловая скорость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φ-движение по окружности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892" marR="46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ω=φ/t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892" marR="46892" marT="0" marB="0"/>
                </a:tc>
              </a:tr>
              <a:tr h="5665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F=A'(s)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892" marR="46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F-сила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A-работа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892" marR="46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F=A/S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892" marR="46892" marT="0" marB="0"/>
                </a:tc>
              </a:tr>
              <a:tr h="5665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N=A'(t)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892" marR="46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N-мощность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A-работа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892" marR="46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N=A/t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892" marR="46892" marT="0" marB="0"/>
                </a:tc>
              </a:tr>
              <a:tr h="849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ρ=m'(l)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892" marR="46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ρ-линейная плотность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m-масса тонкого стержня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l-длина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892" marR="46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ρ=m/l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892" marR="46892" marT="0" marB="0"/>
                </a:tc>
              </a:tr>
              <a:tr h="5665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I=q'(t)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892" marR="46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I-сила тока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q-электрический заряд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892" marR="46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I=q/t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892" marR="46892" marT="0" marB="0"/>
                </a:tc>
              </a:tr>
              <a:tr h="849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ρ=m'(V)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892" marR="46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ρ-объемная плотность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m-масса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V-объем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892" marR="46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ρ=m/V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892" marR="46892" marT="0" marB="0"/>
                </a:tc>
              </a:tr>
              <a:tr h="730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c=Q'(t)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892" marR="46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c-удельная теплоемкость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Q-количество теплоты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m-масса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892" marR="46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c=Q/</a:t>
                      </a:r>
                      <a:r>
                        <a:rPr lang="ru-RU" sz="18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mΔT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892" marR="4689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839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                  № 267,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          №268,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          №269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          пауза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          №274,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          №276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Решим задачи! Обогатим свои знания!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92896"/>
            <a:ext cx="4617864" cy="3458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832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5157192"/>
            <a:ext cx="8229600" cy="125272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МОЛОДЦЫ!!!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764704"/>
            <a:ext cx="5688632" cy="4168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567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математик\Picture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764704"/>
            <a:ext cx="3744590" cy="3694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926401" y="4293096"/>
            <a:ext cx="5076056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tt-RU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№270, №272 письменно; </a:t>
            </a:r>
          </a:p>
          <a:p>
            <a:r>
              <a:rPr lang="tt-RU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для любознательных №277 письменно</a:t>
            </a:r>
            <a:endParaRPr lang="ru-RU" sz="2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39952" y="1772816"/>
            <a:ext cx="48825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617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rot="20919220">
            <a:off x="591991" y="1922813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Благодарю за урок!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670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92</TotalTime>
  <Words>372</Words>
  <Application>Microsoft Office PowerPoint</Application>
  <PresentationFormat>Экран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Презентация PowerPoint</vt:lpstr>
      <vt:lpstr>Давайте вспомним таблицу производных!</vt:lpstr>
      <vt:lpstr>Вспомним некоторые формулы из физики</vt:lpstr>
      <vt:lpstr>А теперь установим между производной и физическими формулами связь!</vt:lpstr>
      <vt:lpstr>Презентация PowerPoint</vt:lpstr>
      <vt:lpstr>Решим задачи! Обогатим свои знания!</vt:lpstr>
      <vt:lpstr>МОЛОДЦЫ!!!</vt:lpstr>
      <vt:lpstr>Презентация PowerPoint</vt:lpstr>
      <vt:lpstr>Благодарю за урок!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математик</dc:creator>
  <cp:lastModifiedBy>математик</cp:lastModifiedBy>
  <cp:revision>9</cp:revision>
  <dcterms:created xsi:type="dcterms:W3CDTF">2012-02-20T16:21:25Z</dcterms:created>
  <dcterms:modified xsi:type="dcterms:W3CDTF">2012-02-20T17:53:46Z</dcterms:modified>
</cp:coreProperties>
</file>