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07F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30" autoAdjust="0"/>
    <p:restoredTop sz="94660"/>
  </p:normalViewPr>
  <p:slideViewPr>
    <p:cSldViewPr>
      <p:cViewPr varScale="1">
        <p:scale>
          <a:sx n="100" d="100"/>
          <a:sy n="100" d="100"/>
        </p:scale>
        <p:origin x="-5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3DE5-3E07-42C3-BAAC-360E67ACDC7C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BFB7-A3E8-4070-9174-DF67A19B4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3DE5-3E07-42C3-BAAC-360E67ACDC7C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BFB7-A3E8-4070-9174-DF67A19B4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3DE5-3E07-42C3-BAAC-360E67ACDC7C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BFB7-A3E8-4070-9174-DF67A19B4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3DE5-3E07-42C3-BAAC-360E67ACDC7C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BFB7-A3E8-4070-9174-DF67A19B4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3DE5-3E07-42C3-BAAC-360E67ACDC7C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BFB7-A3E8-4070-9174-DF67A19B4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3DE5-3E07-42C3-BAAC-360E67ACDC7C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BFB7-A3E8-4070-9174-DF67A19B4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3DE5-3E07-42C3-BAAC-360E67ACDC7C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BFB7-A3E8-4070-9174-DF67A19B4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3DE5-3E07-42C3-BAAC-360E67ACDC7C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BFB7-A3E8-4070-9174-DF67A19B4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3DE5-3E07-42C3-BAAC-360E67ACDC7C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BFB7-A3E8-4070-9174-DF67A19B4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3DE5-3E07-42C3-BAAC-360E67ACDC7C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BFB7-A3E8-4070-9174-DF67A19B4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3DE5-3E07-42C3-BAAC-360E67ACDC7C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BFB7-A3E8-4070-9174-DF67A19B4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63DE5-3E07-42C3-BAAC-360E67ACDC7C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FBFB7-A3E8-4070-9174-DF67A19B4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3935" y="2420888"/>
            <a:ext cx="797096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cap="none" spc="30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 Cyr" pitchFamily="18" charset="-52"/>
              </a:rPr>
              <a:t>Взаимно обратные</a:t>
            </a:r>
          </a:p>
          <a:p>
            <a:pPr algn="ctr"/>
            <a:r>
              <a:rPr lang="ru-RU" sz="6600" b="1" spc="30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 Cyr" pitchFamily="18" charset="-52"/>
              </a:rPr>
              <a:t>числа</a:t>
            </a:r>
            <a:endParaRPr lang="ru-RU" sz="6600" b="1" cap="none" spc="30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 Cyr" pitchFamily="18" charset="-52"/>
            </a:endParaRPr>
          </a:p>
        </p:txBody>
      </p:sp>
      <p:pic>
        <p:nvPicPr>
          <p:cNvPr id="1026" name="Picture 2" descr="E:\Users\Л\Desktop\ПРЕЗЕНТАЦИЯ ИЮНЬ 2011\АНИМАЦИЯ\animated_bird_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356992"/>
            <a:ext cx="1598514" cy="2797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116632"/>
            <a:ext cx="4462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Московское суворовское военное училище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6093296"/>
            <a:ext cx="4547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B0F0"/>
                </a:solidFill>
                <a:latin typeface="Times New Roman Cyr" pitchFamily="18" charset="-52"/>
              </a:rPr>
              <a:t>Преподаватель математики Каримова С.Р.</a:t>
            </a:r>
            <a:endParaRPr lang="ru-RU" i="1" dirty="0">
              <a:solidFill>
                <a:srgbClr val="00B0F0"/>
              </a:solidFill>
              <a:latin typeface="Times New Roman Cyr" pitchFamily="18" charset="-52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95536" y="260648"/>
            <a:ext cx="0" cy="1008112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67544" y="332656"/>
            <a:ext cx="0" cy="1008112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1560" y="1556792"/>
            <a:ext cx="1111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u="sng" dirty="0" smtClean="0">
                <a:solidFill>
                  <a:srgbClr val="C00000"/>
                </a:solidFill>
                <a:latin typeface="Times New Roman Cyr" pitchFamily="18" charset="-52"/>
              </a:rPr>
              <a:t>Тема:</a:t>
            </a:r>
            <a:endParaRPr lang="ru-RU" sz="2800" b="1" i="1" u="sng" dirty="0">
              <a:solidFill>
                <a:srgbClr val="C00000"/>
              </a:solidFill>
              <a:latin typeface="Times New Roman Cyr" pitchFamily="18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5013176"/>
            <a:ext cx="885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chemeClr val="accent4">
                    <a:lumMod val="75000"/>
                  </a:schemeClr>
                </a:solidFill>
                <a:latin typeface="Times New Roman Cyr" pitchFamily="18" charset="-52"/>
              </a:rPr>
              <a:t>Урок 1</a:t>
            </a:r>
            <a:endParaRPr lang="ru-RU" b="1" u="sng" dirty="0">
              <a:solidFill>
                <a:schemeClr val="accent4">
                  <a:lumMod val="75000"/>
                </a:schemeClr>
              </a:solidFill>
              <a:latin typeface="Times New Roman Cyr" pitchFamily="18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6309320"/>
            <a:ext cx="2173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B0F0"/>
                </a:solidFill>
                <a:latin typeface="Times New Roman Cyr" pitchFamily="18" charset="-52"/>
              </a:rPr>
              <a:t>2011/12 учебный год</a:t>
            </a:r>
            <a:endParaRPr lang="ru-RU" i="1" dirty="0">
              <a:solidFill>
                <a:srgbClr val="00B0F0"/>
              </a:solidFill>
              <a:latin typeface="Times New Roman Cyr" pitchFamily="18" charset="-52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23528" y="476672"/>
            <a:ext cx="79208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95536" y="548680"/>
            <a:ext cx="79208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92696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 Cyr" pitchFamily="18" charset="-52"/>
              </a:rPr>
              <a:t>4. Повторение ранее изученного материала:</a:t>
            </a:r>
          </a:p>
          <a:p>
            <a:endParaRPr lang="ru-RU" sz="3600" dirty="0" smtClean="0">
              <a:latin typeface="Times New Roman Cyr" pitchFamily="18" charset="-52"/>
            </a:endParaRPr>
          </a:p>
          <a:p>
            <a:r>
              <a:rPr lang="ru-RU" sz="3600" dirty="0" smtClean="0">
                <a:latin typeface="Times New Roman Cyr" pitchFamily="18" charset="-52"/>
              </a:rPr>
              <a:t>а) решить № 583;</a:t>
            </a:r>
          </a:p>
          <a:p>
            <a:endParaRPr lang="ru-RU" sz="3600" dirty="0" smtClean="0">
              <a:latin typeface="Times New Roman Cyr" pitchFamily="18" charset="-52"/>
            </a:endParaRPr>
          </a:p>
          <a:p>
            <a:r>
              <a:rPr lang="ru-RU" sz="3600" dirty="0" smtClean="0">
                <a:latin typeface="Times New Roman Cyr" pitchFamily="18" charset="-52"/>
              </a:rPr>
              <a:t>б) самостоятельно решить № 590 (1);</a:t>
            </a:r>
          </a:p>
          <a:p>
            <a:endParaRPr lang="ru-RU" sz="3600" dirty="0" smtClean="0">
              <a:latin typeface="Times New Roman Cyr" pitchFamily="18" charset="-52"/>
            </a:endParaRPr>
          </a:p>
          <a:p>
            <a:r>
              <a:rPr lang="ru-RU" sz="3600" dirty="0" smtClean="0">
                <a:latin typeface="Times New Roman Cyr" pitchFamily="18" charset="-52"/>
              </a:rPr>
              <a:t>в) решить на доске и в тетрадях № 589.</a:t>
            </a:r>
          </a:p>
        </p:txBody>
      </p:sp>
      <p:pic>
        <p:nvPicPr>
          <p:cNvPr id="5122" name="Picture 2" descr="E:\Users\Л\Pictures\IcnHwilQhivkn1JxFGLyQ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509120"/>
            <a:ext cx="2841599" cy="2131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89248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/>
            <a:r>
              <a:rPr lang="ru-RU" sz="2800" dirty="0" smtClean="0">
                <a:latin typeface="Times New Roman"/>
              </a:rPr>
              <a:t>Решение.</a:t>
            </a:r>
          </a:p>
          <a:p>
            <a:pPr marR="0"/>
            <a:r>
              <a:rPr lang="ru-RU" sz="2800" dirty="0" smtClean="0">
                <a:latin typeface="Times New Roman"/>
              </a:rPr>
              <a:t>Вспомнить правило нахождения среднего арифметического чисел.</a:t>
            </a:r>
          </a:p>
          <a:p>
            <a:pPr marR="0"/>
            <a:r>
              <a:rPr lang="ru-RU" sz="2800" dirty="0" smtClean="0">
                <a:latin typeface="Times New Roman"/>
              </a:rPr>
              <a:t>Пусть первое число равно </a:t>
            </a:r>
            <a:r>
              <a:rPr lang="ru-RU" sz="2800" i="1" dirty="0" smtClean="0">
                <a:latin typeface="Times New Roman"/>
              </a:rPr>
              <a:t>х, тогда второе число (х + 0,9), а третье число 2х. Составим и решим уравнение:</a:t>
            </a:r>
          </a:p>
          <a:p>
            <a:pPr marR="0"/>
            <a:r>
              <a:rPr lang="ru-RU" sz="2800" dirty="0" smtClean="0">
                <a:latin typeface="Times New Roman"/>
              </a:rPr>
              <a:t>(</a:t>
            </a:r>
            <a:r>
              <a:rPr lang="ru-RU" sz="2800" i="1" dirty="0" smtClean="0">
                <a:latin typeface="Times New Roman"/>
              </a:rPr>
              <a:t>х + х + 0,9 + 2х) : 3 = 3,1</a:t>
            </a:r>
          </a:p>
          <a:p>
            <a:pPr marR="0"/>
            <a:r>
              <a:rPr lang="ru-RU" sz="2800" dirty="0" smtClean="0">
                <a:latin typeface="Times New Roman"/>
              </a:rPr>
              <a:t>4</a:t>
            </a:r>
            <a:r>
              <a:rPr lang="ru-RU" sz="2800" i="1" dirty="0" smtClean="0">
                <a:latin typeface="Times New Roman"/>
              </a:rPr>
              <a:t>х + 0,9 = 3,1 · 3</a:t>
            </a:r>
          </a:p>
          <a:p>
            <a:pPr marR="0"/>
            <a:r>
              <a:rPr lang="ru-RU" sz="2800" dirty="0" smtClean="0">
                <a:latin typeface="Times New Roman"/>
              </a:rPr>
              <a:t>4</a:t>
            </a:r>
            <a:r>
              <a:rPr lang="ru-RU" sz="2800" i="1" dirty="0" smtClean="0">
                <a:latin typeface="Times New Roman"/>
              </a:rPr>
              <a:t>х + 0,9 = 9,3</a:t>
            </a:r>
          </a:p>
          <a:p>
            <a:pPr marR="0"/>
            <a:r>
              <a:rPr lang="ru-RU" sz="2800" dirty="0" smtClean="0">
                <a:latin typeface="Times New Roman"/>
              </a:rPr>
              <a:t>4</a:t>
            </a:r>
            <a:r>
              <a:rPr lang="ru-RU" sz="2800" i="1" dirty="0" smtClean="0">
                <a:latin typeface="Times New Roman"/>
              </a:rPr>
              <a:t>х = 9,3 – 0,9</a:t>
            </a:r>
          </a:p>
          <a:p>
            <a:pPr marR="0"/>
            <a:r>
              <a:rPr lang="ru-RU" sz="2800" dirty="0" smtClean="0">
                <a:latin typeface="Times New Roman"/>
              </a:rPr>
              <a:t>4</a:t>
            </a:r>
            <a:r>
              <a:rPr lang="ru-RU" sz="2800" i="1" dirty="0" smtClean="0">
                <a:latin typeface="Times New Roman"/>
              </a:rPr>
              <a:t>х = 8,4</a:t>
            </a:r>
          </a:p>
          <a:p>
            <a:pPr marR="0"/>
            <a:r>
              <a:rPr lang="ru-RU" sz="2800" i="1" dirty="0" smtClean="0">
                <a:latin typeface="Times New Roman"/>
              </a:rPr>
              <a:t>х = 8,4 : 4 = 2,1.</a:t>
            </a:r>
          </a:p>
          <a:p>
            <a:pPr marR="0"/>
            <a:r>
              <a:rPr lang="ru-RU" sz="2800" dirty="0" smtClean="0">
                <a:latin typeface="Times New Roman"/>
              </a:rPr>
              <a:t>Первое число равно 2,1; второе число 2,1 + 0,9 = 3; третье число 2,1 · 2 = 4,2.</a:t>
            </a:r>
          </a:p>
          <a:p>
            <a:pPr marR="0"/>
            <a:r>
              <a:rPr lang="ru-RU" sz="2800" dirty="0" smtClean="0">
                <a:latin typeface="Times New Roman"/>
              </a:rPr>
              <a:t>Ответ: 2,1;  3;  4,2.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1124744"/>
            <a:ext cx="8640960" cy="5262979"/>
            <a:chOff x="0" y="1340768"/>
            <a:chExt cx="8640960" cy="5262979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0" y="1340768"/>
              <a:ext cx="8640960" cy="52629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algn="just"/>
              <a:r>
                <a:rPr lang="en-US" sz="2800" b="1" dirty="0" smtClean="0">
                  <a:solidFill>
                    <a:srgbClr val="7030A0"/>
                  </a:solidFill>
                  <a:latin typeface="Times New Roman"/>
                </a:rPr>
                <a:t>IV. </a:t>
              </a:r>
              <a:r>
                <a:rPr lang="ru-RU" sz="2800" b="1" dirty="0" smtClean="0">
                  <a:solidFill>
                    <a:srgbClr val="7030A0"/>
                  </a:solidFill>
                  <a:latin typeface="Times New Roman"/>
                </a:rPr>
                <a:t>Итог урока.</a:t>
              </a:r>
            </a:p>
            <a:p>
              <a:pPr marR="0" algn="just"/>
              <a:r>
                <a:rPr lang="ru-RU" sz="2800" dirty="0" smtClean="0">
                  <a:latin typeface="Times New Roman"/>
                </a:rPr>
                <a:t>1. Ответить на вопросы:</a:t>
              </a:r>
            </a:p>
            <a:p>
              <a:pPr marR="0" algn="just"/>
              <a:endParaRPr lang="ru-RU" sz="2800" dirty="0" smtClean="0">
                <a:latin typeface="Times New Roman"/>
              </a:endParaRPr>
            </a:p>
            <a:p>
              <a:pPr marR="0" algn="just"/>
              <a:r>
                <a:rPr lang="ru-RU" sz="2800" dirty="0" smtClean="0">
                  <a:latin typeface="Times New Roman"/>
                </a:rPr>
                <a:t>а) Какие числа называют взаимно обратными?</a:t>
              </a:r>
            </a:p>
            <a:p>
              <a:pPr marR="0" algn="just"/>
              <a:endParaRPr lang="ru-RU" sz="2800" dirty="0" smtClean="0">
                <a:latin typeface="Times New Roman"/>
              </a:endParaRPr>
            </a:p>
            <a:p>
              <a:pPr marR="0" algn="just"/>
              <a:r>
                <a:rPr lang="ru-RU" sz="2800" dirty="0" smtClean="0">
                  <a:latin typeface="Times New Roman"/>
                </a:rPr>
                <a:t>б) Как записать число, обратное дроби </a:t>
              </a:r>
            </a:p>
            <a:p>
              <a:pPr marR="0" algn="just"/>
              <a:endParaRPr lang="ru-RU" sz="2800" dirty="0" smtClean="0">
                <a:latin typeface="Times New Roman"/>
              </a:endParaRPr>
            </a:p>
            <a:p>
              <a:pPr marR="0" algn="just"/>
              <a:r>
                <a:rPr lang="ru-RU" sz="2800" dirty="0" smtClean="0">
                  <a:latin typeface="Times New Roman"/>
                </a:rPr>
                <a:t>в) Как записать число, обратное натуральному числу?</a:t>
              </a:r>
            </a:p>
            <a:p>
              <a:pPr marR="0" algn="just"/>
              <a:endParaRPr lang="ru-RU" sz="2800" dirty="0" smtClean="0">
                <a:latin typeface="Times New Roman"/>
              </a:endParaRPr>
            </a:p>
            <a:p>
              <a:pPr marR="0" algn="just"/>
              <a:r>
                <a:rPr lang="ru-RU" sz="2800" dirty="0" smtClean="0">
                  <a:latin typeface="Times New Roman"/>
                </a:rPr>
                <a:t>г) Как записать число, обратное смешанному числу?</a:t>
              </a:r>
            </a:p>
            <a:p>
              <a:pPr marR="0" algn="just"/>
              <a:endParaRPr lang="ru-RU" sz="2800" dirty="0" smtClean="0">
                <a:latin typeface="Times New Roman"/>
              </a:endParaRPr>
            </a:p>
            <a:p>
              <a:pPr marR="0" algn="just"/>
              <a:r>
                <a:rPr lang="ru-RU" sz="2800" dirty="0" smtClean="0">
                  <a:latin typeface="Times New Roman"/>
                </a:rPr>
                <a:t>2. Привести свои примеры.</a:t>
              </a:r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12160" y="3068960"/>
              <a:ext cx="828030" cy="1412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146" name="Picture 2" descr="E:\Users\Л\Pictures\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16632"/>
            <a:ext cx="2339752" cy="252519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24744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/>
            <a:r>
              <a:rPr lang="ru-RU" sz="5400" baseline="0" dirty="0" smtClean="0">
                <a:latin typeface="Times New Roman"/>
              </a:rPr>
              <a:t>I.  Устно решить № 582 и 586 (а; б).</a:t>
            </a:r>
          </a:p>
        </p:txBody>
      </p:sp>
      <p:pic>
        <p:nvPicPr>
          <p:cNvPr id="2050" name="Picture 2" descr="E:\Users\Л\Pictures\УЧИТЕЛЬ ФОТО\1191269027_c4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300192" y="3645024"/>
            <a:ext cx="2249320" cy="256490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/>
            <a:r>
              <a:rPr lang="en-US" sz="3200" b="1" baseline="0" dirty="0" smtClean="0">
                <a:latin typeface="Times New Roman"/>
              </a:rPr>
              <a:t>II. </a:t>
            </a:r>
            <a:r>
              <a:rPr lang="ru-RU" sz="3200" b="1" baseline="0" dirty="0" smtClean="0">
                <a:latin typeface="Times New Roman"/>
              </a:rPr>
              <a:t>Изучение нового материала.</a:t>
            </a:r>
          </a:p>
          <a:p>
            <a:pPr algn="just"/>
            <a:endParaRPr lang="ru-RU" sz="3200" baseline="0" dirty="0" smtClean="0">
              <a:latin typeface="Times New Roman"/>
            </a:endParaRPr>
          </a:p>
          <a:p>
            <a:pPr algn="just"/>
            <a:r>
              <a:rPr lang="ru-RU" sz="3200" baseline="0" dirty="0" smtClean="0">
                <a:latin typeface="Times New Roman"/>
              </a:rPr>
              <a:t>1. Выполнить умножение чисел: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0"/>
            <a:ext cx="878137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200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/>
            <a:r>
              <a:rPr lang="ru-RU" sz="4400" dirty="0" smtClean="0">
                <a:latin typeface="Times New Roman"/>
              </a:rPr>
              <a:t>2. Определение взаимно обратных чисел.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420888"/>
            <a:ext cx="5328592" cy="249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23728" y="5301208"/>
            <a:ext cx="4320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prstClr val="black"/>
                </a:solidFill>
                <a:latin typeface="Times New Roman"/>
              </a:rPr>
              <a:t>при а ≠ 0 и в ≠ 0.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24744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 Cyr" pitchFamily="18" charset="-52"/>
              </a:rPr>
              <a:t>3. Найти число, обратное числу 3</a:t>
            </a:r>
          </a:p>
          <a:p>
            <a:endParaRPr lang="ru-RU" sz="3200" dirty="0" smtClean="0">
              <a:latin typeface="Times New Roman Cyr" pitchFamily="18" charset="-52"/>
            </a:endParaRPr>
          </a:p>
          <a:p>
            <a:r>
              <a:rPr lang="ru-RU" sz="3200" dirty="0" smtClean="0">
                <a:latin typeface="Times New Roman Cyr" pitchFamily="18" charset="-52"/>
              </a:rPr>
              <a:t>Запишем число 3       в виде неправильной </a:t>
            </a:r>
          </a:p>
          <a:p>
            <a:endParaRPr lang="ru-RU" sz="3200" dirty="0" smtClean="0">
              <a:latin typeface="Times New Roman Cyr" pitchFamily="18" charset="-52"/>
            </a:endParaRPr>
          </a:p>
          <a:p>
            <a:endParaRPr lang="ru-RU" sz="3200" dirty="0" smtClean="0">
              <a:latin typeface="Times New Roman Cyr" pitchFamily="18" charset="-52"/>
            </a:endParaRPr>
          </a:p>
          <a:p>
            <a:r>
              <a:rPr lang="ru-RU" sz="3200" dirty="0" smtClean="0">
                <a:latin typeface="Times New Roman Cyr" pitchFamily="18" charset="-52"/>
              </a:rPr>
              <a:t>дроби:  </a:t>
            </a:r>
          </a:p>
          <a:p>
            <a:endParaRPr lang="ru-RU" sz="3200" dirty="0" smtClean="0">
              <a:latin typeface="Times New Roman Cyr" pitchFamily="18" charset="-52"/>
            </a:endParaRPr>
          </a:p>
          <a:p>
            <a:endParaRPr lang="ru-RU" sz="3200" dirty="0" smtClean="0">
              <a:latin typeface="Times New Roman Cyr" pitchFamily="18" charset="-52"/>
            </a:endParaRPr>
          </a:p>
          <a:p>
            <a:r>
              <a:rPr lang="ru-RU" sz="3200" dirty="0" smtClean="0">
                <a:latin typeface="Times New Roman Cyr" pitchFamily="18" charset="-52"/>
              </a:rPr>
              <a:t>Значит, обратным 3        будет число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836712"/>
            <a:ext cx="576064" cy="119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772816"/>
            <a:ext cx="576064" cy="119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284984"/>
            <a:ext cx="1800200" cy="118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725144"/>
            <a:ext cx="576064" cy="119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725144"/>
            <a:ext cx="746375" cy="113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Л\Pictures\1286896489_ma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206520" y="3861048"/>
            <a:ext cx="3937479" cy="299695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424936" cy="4539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>
              <a:lnSpc>
                <a:spcPct val="150000"/>
              </a:lnSpc>
            </a:pPr>
            <a:r>
              <a:rPr lang="en-US" sz="2800" b="1" dirty="0" smtClean="0">
                <a:latin typeface="Times New Roman"/>
              </a:rPr>
              <a:t>III. </a:t>
            </a:r>
            <a:r>
              <a:rPr lang="ru-RU" sz="2800" b="1" dirty="0" smtClean="0">
                <a:latin typeface="Times New Roman"/>
              </a:rPr>
              <a:t>Закрепление изученного материала.</a:t>
            </a:r>
          </a:p>
          <a:p>
            <a:pPr marR="0" algn="just">
              <a:lnSpc>
                <a:spcPct val="150000"/>
              </a:lnSpc>
            </a:pPr>
            <a:endParaRPr lang="ru-RU" sz="2800" dirty="0" smtClean="0">
              <a:latin typeface="Times New Roman"/>
            </a:endParaRPr>
          </a:p>
          <a:p>
            <a:pPr marR="0" algn="just">
              <a:lnSpc>
                <a:spcPct val="150000"/>
              </a:lnSpc>
            </a:pPr>
            <a:r>
              <a:rPr lang="ru-RU" sz="2800" dirty="0" smtClean="0">
                <a:latin typeface="Times New Roman"/>
              </a:rPr>
              <a:t>1. Решить № 577 (а; г; д) на доске и в тетрадях.</a:t>
            </a:r>
          </a:p>
          <a:p>
            <a:pPr marR="0" algn="just">
              <a:lnSpc>
                <a:spcPct val="150000"/>
              </a:lnSpc>
            </a:pPr>
            <a:endParaRPr lang="ru-RU" sz="2800" dirty="0" smtClean="0">
              <a:latin typeface="Times New Roman"/>
            </a:endParaRPr>
          </a:p>
          <a:p>
            <a:pPr marR="0" algn="just">
              <a:lnSpc>
                <a:spcPct val="150000"/>
              </a:lnSpc>
            </a:pPr>
            <a:r>
              <a:rPr lang="ru-RU" sz="2800" dirty="0" smtClean="0">
                <a:latin typeface="Times New Roman"/>
              </a:rPr>
              <a:t>2. Решить № 578 (а; е) на доске и в тетрадях; </a:t>
            </a:r>
          </a:p>
          <a:p>
            <a:pPr marR="0">
              <a:lnSpc>
                <a:spcPct val="150000"/>
              </a:lnSpc>
            </a:pPr>
            <a:r>
              <a:rPr lang="ru-RU" sz="2800" dirty="0" smtClean="0">
                <a:latin typeface="Times New Roman"/>
              </a:rPr>
              <a:t>                  № 578 (б; в; г) решить с комментированием на месте.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9457" y="1019274"/>
            <a:ext cx="18127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just"/>
            <a:r>
              <a:rPr lang="ru-RU" sz="3200" dirty="0" smtClean="0">
                <a:latin typeface="Times New Roman"/>
              </a:rPr>
              <a:t>Решение.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34" y="2204864"/>
            <a:ext cx="8786866" cy="857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E:\Users\Л\Pictures\z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525929"/>
            <a:ext cx="3203848" cy="3103047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068960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/>
            <a:r>
              <a:rPr lang="ru-RU" sz="4000" dirty="0" smtClean="0">
                <a:latin typeface="Times New Roman"/>
              </a:rPr>
              <a:t>3. Решить уравнения № 564 (а; б).</a:t>
            </a:r>
          </a:p>
        </p:txBody>
      </p:sp>
      <p:pic>
        <p:nvPicPr>
          <p:cNvPr id="3074" name="Picture 2" descr="E:\Users\Л\Pictures\33060-Clipart-Illustration-Of-A-Smart-School-Girl-Surrounded-By-Math-Symbo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08312" cy="2733424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988840"/>
            <a:ext cx="18127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just"/>
            <a:r>
              <a:rPr lang="ru-RU" sz="3200" dirty="0" smtClean="0">
                <a:latin typeface="Times New Roman"/>
              </a:rPr>
              <a:t>Решение.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40968"/>
            <a:ext cx="858633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E:\Users\Л\Pictures\be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60648"/>
            <a:ext cx="3269768" cy="310138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342</Words>
  <Application>Microsoft Office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</dc:creator>
  <cp:lastModifiedBy>L</cp:lastModifiedBy>
  <cp:revision>16</cp:revision>
  <dcterms:created xsi:type="dcterms:W3CDTF">2011-11-27T20:56:59Z</dcterms:created>
  <dcterms:modified xsi:type="dcterms:W3CDTF">2011-11-27T23:08:25Z</dcterms:modified>
</cp:coreProperties>
</file>