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6" r:id="rId8"/>
    <p:sldId id="262" r:id="rId9"/>
    <p:sldId id="263" r:id="rId10"/>
    <p:sldId id="264" r:id="rId11"/>
    <p:sldId id="267" r:id="rId12"/>
    <p:sldId id="268" r:id="rId13"/>
    <p:sldId id="269" r:id="rId14"/>
    <p:sldId id="270" r:id="rId15"/>
    <p:sldId id="265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407FD"/>
    <a:srgbClr val="4C216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696" autoAdjust="0"/>
    <p:restoredTop sz="94660"/>
  </p:normalViewPr>
  <p:slideViewPr>
    <p:cSldViewPr>
      <p:cViewPr varScale="1">
        <p:scale>
          <a:sx n="69" d="100"/>
          <a:sy n="69" d="100"/>
        </p:scale>
        <p:origin x="-16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63DE5-3E07-42C3-BAAC-360E67ACDC7C}" type="datetimeFigureOut">
              <a:rPr lang="ru-RU" smtClean="0"/>
              <a:pPr/>
              <a:t>06.03.2012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FBFB7-A3E8-4070-9174-DF67A19B4A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63DE5-3E07-42C3-BAAC-360E67ACDC7C}" type="datetimeFigureOut">
              <a:rPr lang="ru-RU" smtClean="0"/>
              <a:pPr/>
              <a:t>06.03.2012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FBFB7-A3E8-4070-9174-DF67A19B4A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63DE5-3E07-42C3-BAAC-360E67ACDC7C}" type="datetimeFigureOut">
              <a:rPr lang="ru-RU" smtClean="0"/>
              <a:pPr/>
              <a:t>06.03.2012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FBFB7-A3E8-4070-9174-DF67A19B4A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63DE5-3E07-42C3-BAAC-360E67ACDC7C}" type="datetimeFigureOut">
              <a:rPr lang="ru-RU" smtClean="0"/>
              <a:pPr/>
              <a:t>06.03.2012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FBFB7-A3E8-4070-9174-DF67A19B4A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63DE5-3E07-42C3-BAAC-360E67ACDC7C}" type="datetimeFigureOut">
              <a:rPr lang="ru-RU" smtClean="0"/>
              <a:pPr/>
              <a:t>06.03.2012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FBFB7-A3E8-4070-9174-DF67A19B4A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63DE5-3E07-42C3-BAAC-360E67ACDC7C}" type="datetimeFigureOut">
              <a:rPr lang="ru-RU" smtClean="0"/>
              <a:pPr/>
              <a:t>06.03.2012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FBFB7-A3E8-4070-9174-DF67A19B4A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63DE5-3E07-42C3-BAAC-360E67ACDC7C}" type="datetimeFigureOut">
              <a:rPr lang="ru-RU" smtClean="0"/>
              <a:pPr/>
              <a:t>06.03.2012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FBFB7-A3E8-4070-9174-DF67A19B4A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63DE5-3E07-42C3-BAAC-360E67ACDC7C}" type="datetimeFigureOut">
              <a:rPr lang="ru-RU" smtClean="0"/>
              <a:pPr/>
              <a:t>06.03.2012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FBFB7-A3E8-4070-9174-DF67A19B4A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63DE5-3E07-42C3-BAAC-360E67ACDC7C}" type="datetimeFigureOut">
              <a:rPr lang="ru-RU" smtClean="0"/>
              <a:pPr/>
              <a:t>06.03.2012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FBFB7-A3E8-4070-9174-DF67A19B4A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63DE5-3E07-42C3-BAAC-360E67ACDC7C}" type="datetimeFigureOut">
              <a:rPr lang="ru-RU" smtClean="0"/>
              <a:pPr/>
              <a:t>06.03.2012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FBFB7-A3E8-4070-9174-DF67A19B4A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63DE5-3E07-42C3-BAAC-360E67ACDC7C}" type="datetimeFigureOut">
              <a:rPr lang="ru-RU" smtClean="0"/>
              <a:pPr/>
              <a:t>06.03.2012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FBFB7-A3E8-4070-9174-DF67A19B4A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C63DE5-3E07-42C3-BAAC-360E67ACDC7C}" type="datetimeFigureOut">
              <a:rPr lang="ru-RU" smtClean="0"/>
              <a:pPr/>
              <a:t>06.03.2012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EFBFB7-A3E8-4070-9174-DF67A19B4A6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gi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73935" y="2420888"/>
            <a:ext cx="7970965" cy="212365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6600" b="1" cap="none" spc="300" dirty="0" smtClean="0">
                <a:ln w="11430"/>
                <a:solidFill>
                  <a:schemeClr val="tx2">
                    <a:lumMod val="5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 Cyr" pitchFamily="18" charset="-52"/>
              </a:rPr>
              <a:t>Взаимно обратные</a:t>
            </a:r>
          </a:p>
          <a:p>
            <a:pPr algn="ctr"/>
            <a:r>
              <a:rPr lang="ru-RU" sz="6600" b="1" spc="300" dirty="0" smtClean="0">
                <a:ln w="11430"/>
                <a:solidFill>
                  <a:schemeClr val="tx2">
                    <a:lumMod val="5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 Cyr" pitchFamily="18" charset="-52"/>
              </a:rPr>
              <a:t>числа</a:t>
            </a:r>
            <a:endParaRPr lang="ru-RU" sz="6600" b="1" cap="none" spc="300" dirty="0">
              <a:ln w="11430"/>
              <a:solidFill>
                <a:schemeClr val="tx2">
                  <a:lumMod val="50000"/>
                </a:schemeClr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Times New Roman Cyr" pitchFamily="18" charset="-52"/>
            </a:endParaRPr>
          </a:p>
        </p:txBody>
      </p:sp>
      <p:pic>
        <p:nvPicPr>
          <p:cNvPr id="1026" name="Picture 2" descr="E:\Users\Л\Desktop\ПРЕЗЕНТАЦИЯ ИЮНЬ 2011\АНИМАЦИЯ\animated_bird_2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60232" y="3356992"/>
            <a:ext cx="1598514" cy="27974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467544" y="116632"/>
            <a:ext cx="44623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Московское суворовское военное училище</a:t>
            </a:r>
            <a:endParaRPr lang="ru-RU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283968" y="6093296"/>
            <a:ext cx="45472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i="1" dirty="0" smtClean="0">
                <a:solidFill>
                  <a:srgbClr val="00B0F0"/>
                </a:solidFill>
                <a:latin typeface="Times New Roman Cyr" pitchFamily="18" charset="-52"/>
              </a:rPr>
              <a:t>Преподаватель математики Каримова С.Р.</a:t>
            </a:r>
            <a:endParaRPr lang="ru-RU" i="1" dirty="0">
              <a:solidFill>
                <a:srgbClr val="00B0F0"/>
              </a:solidFill>
              <a:latin typeface="Times New Roman Cyr" pitchFamily="18" charset="-52"/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395536" y="260648"/>
            <a:ext cx="0" cy="1008112"/>
          </a:xfrm>
          <a:prstGeom prst="line">
            <a:avLst/>
          </a:prstGeom>
          <a:ln w="1905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467544" y="332656"/>
            <a:ext cx="0" cy="1008112"/>
          </a:xfrm>
          <a:prstGeom prst="line">
            <a:avLst/>
          </a:prstGeom>
          <a:ln w="1905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611560" y="1556792"/>
            <a:ext cx="111113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i="1" u="sng" dirty="0" smtClean="0">
                <a:solidFill>
                  <a:srgbClr val="C00000"/>
                </a:solidFill>
                <a:latin typeface="Times New Roman Cyr" pitchFamily="18" charset="-52"/>
              </a:rPr>
              <a:t>Тема:</a:t>
            </a:r>
            <a:endParaRPr lang="ru-RU" sz="2800" b="1" i="1" u="sng" dirty="0">
              <a:solidFill>
                <a:srgbClr val="C00000"/>
              </a:solidFill>
              <a:latin typeface="Times New Roman Cyr" pitchFamily="18" charset="-52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27584" y="5013176"/>
            <a:ext cx="8854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u="sng" dirty="0" smtClean="0">
                <a:solidFill>
                  <a:schemeClr val="accent4">
                    <a:lumMod val="75000"/>
                  </a:schemeClr>
                </a:solidFill>
                <a:latin typeface="Times New Roman Cyr" pitchFamily="18" charset="-52"/>
              </a:rPr>
              <a:t>Урок 2</a:t>
            </a:r>
            <a:endParaRPr lang="ru-RU" b="1" u="sng" dirty="0">
              <a:solidFill>
                <a:schemeClr val="accent4">
                  <a:lumMod val="75000"/>
                </a:schemeClr>
              </a:solidFill>
              <a:latin typeface="Times New Roman Cyr" pitchFamily="18" charset="-52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23528" y="6309320"/>
            <a:ext cx="21732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i="1" dirty="0" smtClean="0">
                <a:solidFill>
                  <a:srgbClr val="00B0F0"/>
                </a:solidFill>
                <a:latin typeface="Times New Roman Cyr" pitchFamily="18" charset="-52"/>
              </a:rPr>
              <a:t>2011/12 учебный год</a:t>
            </a:r>
            <a:endParaRPr lang="ru-RU" i="1" dirty="0">
              <a:solidFill>
                <a:srgbClr val="00B0F0"/>
              </a:solidFill>
              <a:latin typeface="Times New Roman Cyr" pitchFamily="18" charset="-52"/>
            </a:endParaRPr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>
            <a:off x="323528" y="476672"/>
            <a:ext cx="792088" cy="0"/>
          </a:xfrm>
          <a:prstGeom prst="line">
            <a:avLst/>
          </a:prstGeom>
          <a:ln w="1905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395536" y="548680"/>
            <a:ext cx="792088" cy="0"/>
          </a:xfrm>
          <a:prstGeom prst="line">
            <a:avLst/>
          </a:prstGeom>
          <a:ln w="1905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1916832"/>
            <a:ext cx="7920880" cy="23429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50000"/>
              </a:lnSpc>
            </a:pPr>
            <a:r>
              <a:rPr lang="ru-RU" sz="3200" dirty="0" smtClean="0">
                <a:latin typeface="Times New Roman Cyr" pitchFamily="18" charset="-52"/>
              </a:rPr>
              <a:t>5. Повторение ранее изученного материала:</a:t>
            </a:r>
          </a:p>
          <a:p>
            <a:pPr>
              <a:lnSpc>
                <a:spcPct val="250000"/>
              </a:lnSpc>
            </a:pPr>
            <a:r>
              <a:rPr lang="ru-RU" sz="3200" dirty="0" smtClean="0">
                <a:latin typeface="Times New Roman Cyr" pitchFamily="18" charset="-52"/>
              </a:rPr>
              <a:t>а) Решить задачу № 588.</a:t>
            </a:r>
          </a:p>
        </p:txBody>
      </p:sp>
      <p:pic>
        <p:nvPicPr>
          <p:cNvPr id="3" name="Picture 3" descr="E:\Users\Л\Pictures\ПРЕЗЕНТАЦИЯ ИЮНЬ 2011\АНИМАЦИЯ\Karandashi2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80312" y="116632"/>
            <a:ext cx="1428750" cy="14287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764704"/>
            <a:ext cx="9144000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ru-RU" sz="3200" dirty="0" smtClean="0">
                <a:latin typeface="Times New Roman Cyr" pitchFamily="18" charset="-52"/>
              </a:rPr>
              <a:t>Решение.</a:t>
            </a:r>
          </a:p>
          <a:p>
            <a:pPr>
              <a:lnSpc>
                <a:spcPct val="150000"/>
              </a:lnSpc>
            </a:pPr>
            <a:r>
              <a:rPr lang="ru-RU" sz="3200" dirty="0" smtClean="0">
                <a:latin typeface="Times New Roman Cyr" pitchFamily="18" charset="-52"/>
              </a:rPr>
              <a:t>1) 100% – (40% + 30%) = 100% – 70% = 30% пути прошел турист в третий день;</a:t>
            </a:r>
          </a:p>
          <a:p>
            <a:pPr>
              <a:lnSpc>
                <a:spcPct val="150000"/>
              </a:lnSpc>
            </a:pPr>
            <a:r>
              <a:rPr lang="ru-RU" sz="3200" dirty="0" smtClean="0">
                <a:latin typeface="Times New Roman Cyr" pitchFamily="18" charset="-52"/>
              </a:rPr>
              <a:t>2) 40 · 0,3 = 12 (км) прошел турист в третий день.</a:t>
            </a:r>
          </a:p>
          <a:p>
            <a:pPr>
              <a:lnSpc>
                <a:spcPct val="200000"/>
              </a:lnSpc>
            </a:pPr>
            <a:r>
              <a:rPr lang="ru-RU" sz="3200" dirty="0" smtClean="0">
                <a:latin typeface="Times New Roman Cyr" pitchFamily="18" charset="-52"/>
              </a:rPr>
              <a:t>Ответ: 12 км.</a:t>
            </a:r>
          </a:p>
        </p:txBody>
      </p:sp>
      <p:pic>
        <p:nvPicPr>
          <p:cNvPr id="18434" name="Picture 2" descr="E:\Users\Л\Pictures\54976604_06493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37744" y="5407"/>
            <a:ext cx="2005522" cy="2094657"/>
          </a:xfrm>
          <a:prstGeom prst="rect">
            <a:avLst/>
          </a:prstGeom>
          <a:noFill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364088" y="3776969"/>
            <a:ext cx="3753989" cy="3048239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  <a:softEdge rad="6350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Группа 4"/>
          <p:cNvGrpSpPr/>
          <p:nvPr/>
        </p:nvGrpSpPr>
        <p:grpSpPr>
          <a:xfrm>
            <a:off x="251520" y="908720"/>
            <a:ext cx="8496944" cy="4123552"/>
            <a:chOff x="251520" y="404664"/>
            <a:chExt cx="8496944" cy="4123552"/>
          </a:xfrm>
        </p:grpSpPr>
        <p:sp>
          <p:nvSpPr>
            <p:cNvPr id="2" name="Прямоугольник 1"/>
            <p:cNvSpPr/>
            <p:nvPr/>
          </p:nvSpPr>
          <p:spPr>
            <a:xfrm>
              <a:off x="251520" y="404664"/>
              <a:ext cx="8496944" cy="403187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200000"/>
                </a:lnSpc>
              </a:pPr>
              <a:r>
                <a:rPr lang="ru-RU" sz="3200" dirty="0" smtClean="0">
                  <a:latin typeface="Times New Roman Cyr" pitchFamily="18" charset="-52"/>
                </a:rPr>
                <a:t>б) Решить № 571 (в; г; д) самостоятельно с последующей проверкой по тетрадям.</a:t>
              </a:r>
            </a:p>
            <a:p>
              <a:pPr>
                <a:lnSpc>
                  <a:spcPct val="200000"/>
                </a:lnSpc>
              </a:pPr>
              <a:r>
                <a:rPr lang="ru-RU" sz="3200" dirty="0" smtClean="0">
                  <a:latin typeface="Times New Roman Cyr" pitchFamily="18" charset="-52"/>
                </a:rPr>
                <a:t>в) Найти значение выражения:</a:t>
              </a:r>
            </a:p>
            <a:p>
              <a:pPr>
                <a:lnSpc>
                  <a:spcPct val="200000"/>
                </a:lnSpc>
              </a:pPr>
              <a:r>
                <a:rPr lang="ru-RU" sz="3200" dirty="0" smtClean="0">
                  <a:latin typeface="Times New Roman Cyr" pitchFamily="18" charset="-52"/>
                </a:rPr>
                <a:t>1) 3</a:t>
              </a:r>
            </a:p>
          </p:txBody>
        </p:sp>
        <p:pic>
          <p:nvPicPr>
            <p:cNvPr id="14338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043608" y="3356992"/>
              <a:ext cx="6624736" cy="1171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260648"/>
            <a:ext cx="864096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latin typeface="Times New Roman Cyr" pitchFamily="18" charset="-52"/>
              </a:rPr>
              <a:t>Решение.</a:t>
            </a:r>
          </a:p>
          <a:p>
            <a:r>
              <a:rPr lang="ru-RU" sz="3200" dirty="0" smtClean="0">
                <a:latin typeface="Times New Roman Cyr" pitchFamily="18" charset="-52"/>
              </a:rPr>
              <a:t>Повторить распределительное свойство умножения относительно сложения и относительно вычитания.</a:t>
            </a:r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3044" y="2636912"/>
            <a:ext cx="8980956" cy="33123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8964488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en-US" sz="2800" b="1" dirty="0" smtClean="0"/>
              <a:t>IV. </a:t>
            </a:r>
            <a:r>
              <a:rPr lang="ru-RU" sz="2800" b="1" dirty="0" smtClean="0">
                <a:latin typeface="Times New Roman Cyr" pitchFamily="18" charset="-52"/>
              </a:rPr>
              <a:t>Итог урока.</a:t>
            </a:r>
          </a:p>
          <a:p>
            <a:pPr>
              <a:lnSpc>
                <a:spcPct val="200000"/>
              </a:lnSpc>
            </a:pPr>
            <a:r>
              <a:rPr lang="ru-RU" sz="2800" dirty="0" smtClean="0">
                <a:latin typeface="Times New Roman Cyr" pitchFamily="18" charset="-52"/>
              </a:rPr>
              <a:t>1. Какие числа называются взаимно обратными?</a:t>
            </a:r>
          </a:p>
          <a:p>
            <a:pPr>
              <a:lnSpc>
                <a:spcPct val="200000"/>
              </a:lnSpc>
            </a:pPr>
            <a:r>
              <a:rPr lang="ru-RU" sz="2800" dirty="0" smtClean="0">
                <a:latin typeface="Times New Roman Cyr" pitchFamily="18" charset="-52"/>
              </a:rPr>
              <a:t>2. Назовите число, обратное числу:</a:t>
            </a:r>
          </a:p>
          <a:p>
            <a:pPr>
              <a:lnSpc>
                <a:spcPct val="200000"/>
              </a:lnSpc>
            </a:pPr>
            <a:r>
              <a:rPr lang="ru-RU" sz="2800" dirty="0" smtClean="0">
                <a:latin typeface="Times New Roman Cyr" pitchFamily="18" charset="-52"/>
              </a:rPr>
              <a:t> а) </a:t>
            </a:r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2708920"/>
            <a:ext cx="7632848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Прямоугольник 3"/>
          <p:cNvSpPr/>
          <p:nvPr/>
        </p:nvSpPr>
        <p:spPr>
          <a:xfrm>
            <a:off x="251520" y="3933056"/>
            <a:ext cx="608294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>
                <a:latin typeface="Times New Roman Cyr" pitchFamily="18" charset="-52"/>
              </a:rPr>
              <a:t>3. Будут ли взаимно обратными числа:</a:t>
            </a:r>
          </a:p>
        </p:txBody>
      </p:sp>
      <p:pic>
        <p:nvPicPr>
          <p:cNvPr id="1638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1" y="4509119"/>
            <a:ext cx="7128793" cy="20882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Прямоугольник 2"/>
          <p:cNvSpPr/>
          <p:nvPr/>
        </p:nvSpPr>
        <p:spPr>
          <a:xfrm rot="21039435">
            <a:off x="7796108" y="59567"/>
            <a:ext cx="5357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905"/>
                <a:solidFill>
                  <a:srgbClr val="2407FD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5</a:t>
            </a:r>
            <a:endParaRPr lang="ru-RU" sz="5400" b="1" dirty="0">
              <a:ln w="1905"/>
              <a:solidFill>
                <a:srgbClr val="2407FD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 rot="12442392">
            <a:off x="7906631" y="414640"/>
            <a:ext cx="54213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5</a:t>
            </a:r>
            <a:endParaRPr lang="ru-RU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1988840"/>
            <a:ext cx="8784976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ru-RU" sz="3200" b="1" dirty="0" smtClean="0">
                <a:latin typeface="Times New Roman Cyr" pitchFamily="18" charset="-52"/>
              </a:rPr>
              <a:t>      Задание на самоподготовку</a:t>
            </a:r>
            <a:r>
              <a:rPr lang="ru-RU" sz="3200" dirty="0" smtClean="0">
                <a:latin typeface="Times New Roman Cyr" pitchFamily="18" charset="-52"/>
              </a:rPr>
              <a:t>: изучить п. 16; решить № 591 (а, б), № 593, № 592 (а, б, в, г), № 585, 595 (а).</a:t>
            </a:r>
          </a:p>
        </p:txBody>
      </p:sp>
      <p:pic>
        <p:nvPicPr>
          <p:cNvPr id="17410" name="Picture 2" descr="E:\Users\Л\Pictures\Флаги\49888877_konkur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52120" y="4365104"/>
            <a:ext cx="3287838" cy="2257649"/>
          </a:xfrm>
          <a:prstGeom prst="rect">
            <a:avLst/>
          </a:prstGeom>
          <a:noFill/>
          <a:effectLst>
            <a:softEdge rad="317500"/>
          </a:effectLst>
        </p:spPr>
      </p:pic>
      <p:pic>
        <p:nvPicPr>
          <p:cNvPr id="17411" name="Picture 3" descr="E:\Users\Л\Pictures\0_74c9c_2e8f95b2_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0"/>
            <a:ext cx="2006628" cy="2205086"/>
          </a:xfrm>
          <a:prstGeom prst="rect">
            <a:avLst/>
          </a:prstGeom>
          <a:noFill/>
          <a:effectLst>
            <a:softEdge rad="317500"/>
          </a:effec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1196752"/>
            <a:ext cx="9144000" cy="21394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en-US" sz="3600" b="1" dirty="0" smtClean="0"/>
              <a:t>I. </a:t>
            </a:r>
            <a:r>
              <a:rPr lang="ru-RU" sz="3600" b="1" dirty="0" smtClean="0">
                <a:latin typeface="Times New Roman Cyr" pitchFamily="18" charset="-52"/>
              </a:rPr>
              <a:t>Устная работа.</a:t>
            </a:r>
          </a:p>
          <a:p>
            <a:pPr>
              <a:lnSpc>
                <a:spcPct val="200000"/>
              </a:lnSpc>
            </a:pPr>
            <a:r>
              <a:rPr lang="ru-RU" sz="3600" dirty="0" smtClean="0">
                <a:latin typeface="Times New Roman Cyr" pitchFamily="18" charset="-52"/>
              </a:rPr>
              <a:t>1. Решить устно № 584 (а; в) и № 586 (в; г; д).</a:t>
            </a:r>
          </a:p>
        </p:txBody>
      </p:sp>
      <p:pic>
        <p:nvPicPr>
          <p:cNvPr id="8196" name="Picture 4" descr="E:\Users\Л\Pictures\cova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3789040"/>
            <a:ext cx="3068868" cy="2565673"/>
          </a:xfrm>
          <a:prstGeom prst="rect">
            <a:avLst/>
          </a:prstGeom>
          <a:noFill/>
          <a:effectLst>
            <a:softEdge rad="317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548680"/>
            <a:ext cx="8352928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/>
              <a:t>II. </a:t>
            </a:r>
            <a:r>
              <a:rPr lang="ru-RU" sz="2800" b="1" dirty="0" smtClean="0">
                <a:latin typeface="Times New Roman Cyr" pitchFamily="18" charset="-52"/>
              </a:rPr>
              <a:t>Работа по учебнику.</a:t>
            </a:r>
          </a:p>
          <a:p>
            <a:endParaRPr lang="ru-RU" sz="2800" dirty="0" smtClean="0">
              <a:latin typeface="Times New Roman Cyr" pitchFamily="18" charset="-52"/>
            </a:endParaRPr>
          </a:p>
          <a:p>
            <a:r>
              <a:rPr lang="ru-RU" sz="2800" dirty="0" smtClean="0">
                <a:latin typeface="Times New Roman Cyr" pitchFamily="18" charset="-52"/>
              </a:rPr>
              <a:t>1. Разобрать по учебнику пример 2 на странице 94.</a:t>
            </a:r>
          </a:p>
          <a:p>
            <a:r>
              <a:rPr lang="ru-RU" sz="2800" dirty="0" smtClean="0">
                <a:latin typeface="Times New Roman Cyr" pitchFamily="18" charset="-52"/>
              </a:rPr>
              <a:t>Найдем значение произведения</a:t>
            </a:r>
          </a:p>
          <a:p>
            <a:endParaRPr lang="ru-RU" sz="2800" dirty="0" smtClean="0">
              <a:latin typeface="Times New Roman Cyr" pitchFamily="18" charset="-52"/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564904"/>
            <a:ext cx="9233109" cy="1918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Прямоугольник 4"/>
          <p:cNvSpPr/>
          <p:nvPr/>
        </p:nvSpPr>
        <p:spPr>
          <a:xfrm>
            <a:off x="251520" y="4725144"/>
            <a:ext cx="864096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latin typeface="Times New Roman Cyr" pitchFamily="18" charset="-52"/>
              </a:rPr>
              <a:t>2. Сделать вывод:  если число </a:t>
            </a:r>
            <a:r>
              <a:rPr lang="ru-RU" sz="2800" b="1" i="1" dirty="0" smtClean="0">
                <a:solidFill>
                  <a:srgbClr val="4C216D"/>
                </a:solidFill>
                <a:latin typeface="Times New Roman Cyr" pitchFamily="18" charset="-52"/>
              </a:rPr>
              <a:t>х сначала умножить на некоторое число а, а потом умножить на число, обратное а, то получим опять х</a:t>
            </a:r>
            <a:r>
              <a:rPr lang="ru-RU" sz="2800" i="1" dirty="0" smtClean="0">
                <a:latin typeface="Times New Roman Cyr" pitchFamily="18" charset="-52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1124744"/>
            <a:ext cx="8676456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en-US" sz="3200" b="1" dirty="0" smtClean="0"/>
              <a:t>III. </a:t>
            </a:r>
            <a:r>
              <a:rPr lang="ru-RU" sz="3200" b="1" dirty="0" smtClean="0">
                <a:latin typeface="Times New Roman Cyr" pitchFamily="18" charset="-52"/>
              </a:rPr>
              <a:t>Выполнение упражнений.</a:t>
            </a:r>
          </a:p>
          <a:p>
            <a:pPr>
              <a:lnSpc>
                <a:spcPct val="200000"/>
              </a:lnSpc>
            </a:pPr>
            <a:r>
              <a:rPr lang="ru-RU" sz="3200" dirty="0" smtClean="0">
                <a:latin typeface="Times New Roman Cyr" pitchFamily="18" charset="-52"/>
              </a:rPr>
              <a:t>1. Решить № 577 (б; в; е).</a:t>
            </a:r>
          </a:p>
          <a:p>
            <a:pPr>
              <a:lnSpc>
                <a:spcPct val="200000"/>
              </a:lnSpc>
            </a:pPr>
            <a:r>
              <a:rPr lang="ru-RU" sz="3200" dirty="0" smtClean="0">
                <a:latin typeface="Times New Roman Cyr" pitchFamily="18" charset="-52"/>
              </a:rPr>
              <a:t>2. Решить № 578 (д; ж; з) на доске и в тетрадях.</a:t>
            </a:r>
          </a:p>
        </p:txBody>
      </p:sp>
      <p:pic>
        <p:nvPicPr>
          <p:cNvPr id="10242" name="Picture 2" descr="E:\Users\Л\Pictures\Флаги\kniga_i_per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52120" y="476672"/>
            <a:ext cx="3156456" cy="2638797"/>
          </a:xfrm>
          <a:prstGeom prst="rect">
            <a:avLst/>
          </a:prstGeom>
          <a:noFill/>
          <a:effectLst>
            <a:softEdge rad="317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908720"/>
            <a:ext cx="1710148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smtClean="0">
                <a:latin typeface="Times New Roman Cyr" pitchFamily="18" charset="-52"/>
              </a:rPr>
              <a:t>Решение</a:t>
            </a:r>
          </a:p>
          <a:p>
            <a:endParaRPr lang="ru-RU" sz="3200" dirty="0" smtClean="0">
              <a:latin typeface="Times New Roman Cyr" pitchFamily="18" charset="-52"/>
            </a:endParaRPr>
          </a:p>
          <a:p>
            <a:r>
              <a:rPr lang="ru-RU" sz="3200" dirty="0" smtClean="0">
                <a:latin typeface="Times New Roman Cyr" pitchFamily="18" charset="-52"/>
              </a:rPr>
              <a:t>д) </a:t>
            </a:r>
            <a:endParaRPr lang="ru-RU" sz="3200" dirty="0">
              <a:latin typeface="Times New Roman Cyr" pitchFamily="18" charset="-52"/>
            </a:endParaRP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7141" y="1772816"/>
            <a:ext cx="8581363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267" name="Picture 3" descr="E:\Users\Л\Pictures\einstein_home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84250" y="2571750"/>
            <a:ext cx="2857500" cy="4000500"/>
          </a:xfrm>
          <a:prstGeom prst="rect">
            <a:avLst/>
          </a:prstGeom>
          <a:noFill/>
          <a:effectLst>
            <a:softEdge rad="317500"/>
          </a:effectLst>
        </p:spPr>
      </p:pic>
      <p:pic>
        <p:nvPicPr>
          <p:cNvPr id="5" name="Picture 3" descr="E:\Users\Л\Pictures\ПРЕЗЕНТАЦИЯ ИЮНЬ 2011\АНИМАЦИЯ\Karandashi2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88224" y="3429000"/>
            <a:ext cx="1428750" cy="14287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1628800"/>
            <a:ext cx="864096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ru-RU" sz="3200" dirty="0" smtClean="0">
                <a:latin typeface="Times New Roman Cyr" pitchFamily="18" charset="-52"/>
              </a:rPr>
              <a:t>3. Решить уравнения № 580 (д; е) (устно); </a:t>
            </a:r>
          </a:p>
          <a:p>
            <a:pPr>
              <a:lnSpc>
                <a:spcPct val="200000"/>
              </a:lnSpc>
            </a:pPr>
            <a:r>
              <a:rPr lang="ru-RU" sz="3200" smtClean="0">
                <a:latin typeface="Times New Roman Cyr" pitchFamily="18" charset="-52"/>
              </a:rPr>
              <a:t>            № </a:t>
            </a:r>
            <a:r>
              <a:rPr lang="ru-RU" sz="3200" dirty="0" smtClean="0">
                <a:latin typeface="Times New Roman Cyr" pitchFamily="18" charset="-52"/>
              </a:rPr>
              <a:t>580 (в; г) на доске и в тетрадях.</a:t>
            </a:r>
          </a:p>
        </p:txBody>
      </p:sp>
      <p:pic>
        <p:nvPicPr>
          <p:cNvPr id="12291" name="Picture 3" descr="E:\Users\Л\Pictures\1254605180_school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5364088" y="3933056"/>
            <a:ext cx="3419872" cy="2530408"/>
          </a:xfrm>
          <a:prstGeom prst="rect">
            <a:avLst/>
          </a:prstGeom>
          <a:noFill/>
          <a:effectLst>
            <a:softEdge rad="317500"/>
          </a:effec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332657"/>
            <a:ext cx="201622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latin typeface="Times New Roman Cyr" pitchFamily="18" charset="-52"/>
              </a:rPr>
              <a:t>Решение.</a:t>
            </a:r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980729"/>
            <a:ext cx="6768752" cy="5801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1556792"/>
            <a:ext cx="8748464" cy="28969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ru-RU" sz="3200" dirty="0" smtClean="0">
                <a:latin typeface="Times New Roman Cyr" pitchFamily="18" charset="-52"/>
              </a:rPr>
              <a:t>4. Решить № 579 с комментированием на месте. Повторить сочетательный и переместительный законы умножения.</a:t>
            </a:r>
          </a:p>
        </p:txBody>
      </p:sp>
      <p:pic>
        <p:nvPicPr>
          <p:cNvPr id="19458" name="Picture 2" descr="E:\Users\Л\Pictures\0_5f930_d36e5024_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88224" y="3549013"/>
            <a:ext cx="1994718" cy="2659625"/>
          </a:xfrm>
          <a:prstGeom prst="rect">
            <a:avLst/>
          </a:prstGeom>
          <a:noFill/>
          <a:effectLst>
            <a:softEdge rad="317500"/>
          </a:effec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04788" y="1556792"/>
            <a:ext cx="7334424" cy="37444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Прямоугольник 2"/>
          <p:cNvSpPr/>
          <p:nvPr/>
        </p:nvSpPr>
        <p:spPr>
          <a:xfrm>
            <a:off x="179512" y="332657"/>
            <a:ext cx="201622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latin typeface="Times New Roman Cyr" pitchFamily="18" charset="-52"/>
              </a:rPr>
              <a:t>Решение.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</TotalTime>
  <Words>358</Words>
  <Application>Microsoft Office PowerPoint</Application>
  <PresentationFormat>Экран (4:3)</PresentationFormat>
  <Paragraphs>44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L</dc:creator>
  <cp:lastModifiedBy>admin</cp:lastModifiedBy>
  <cp:revision>33</cp:revision>
  <dcterms:created xsi:type="dcterms:W3CDTF">2011-11-27T20:56:59Z</dcterms:created>
  <dcterms:modified xsi:type="dcterms:W3CDTF">2012-03-06T06:40:27Z</dcterms:modified>
</cp:coreProperties>
</file>