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0 Б группа 2" initials="1Бг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EBF4E8-A9F2-4A30-92C7-474AAC109A70}" type="datetimeFigureOut">
              <a:rPr lang="ru-RU" smtClean="0"/>
              <a:pPr/>
              <a:t>28.10.2011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F244AD-012F-489D-AD57-35AE0DAB46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969959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Задачи на проценты.</a:t>
            </a:r>
            <a:endParaRPr lang="ru-RU" sz="54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714884"/>
            <a:ext cx="7643866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Учитель математики           </a:t>
            </a:r>
            <a:r>
              <a:rPr lang="ru-RU" sz="3600" i="1" dirty="0" err="1" smtClean="0"/>
              <a:t>Гулевич</a:t>
            </a:r>
            <a:r>
              <a:rPr lang="ru-RU" sz="3600" i="1" dirty="0" smtClean="0"/>
              <a:t> Ирина Леонидовна                     МОУ СОШ №38 города Твери.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единительная линия 49"/>
          <p:cNvCxnSpPr>
            <a:stCxn id="55" idx="3"/>
            <a:endCxn id="40" idx="1"/>
          </p:cNvCxnSpPr>
          <p:nvPr/>
        </p:nvCxnSpPr>
        <p:spPr>
          <a:xfrm>
            <a:off x="3923928" y="5125834"/>
            <a:ext cx="1011731" cy="29481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1115616" y="2276872"/>
            <a:ext cx="1008112" cy="26685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584176"/>
          </a:xfrm>
        </p:spPr>
        <p:txBody>
          <a:bodyPr>
            <a:normAutofit/>
          </a:bodyPr>
          <a:lstStyle/>
          <a:p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Задача.</a:t>
            </a:r>
            <a:r>
              <a:rPr lang="ru-RU" sz="1600" dirty="0" smtClean="0"/>
              <a:t> </a:t>
            </a:r>
            <a:r>
              <a:rPr lang="ru-RU" sz="1600" i="1" dirty="0" smtClean="0"/>
              <a:t>Вычислите массу сплава и процентное содержание серебра в сплаве с медью, зная что сплав его с 3 кг чистого серебра, получит сплав, содержащий 90% серебра, а сплавив его с двумя кг сплава содержащего 90% серебра получат сплав с 84 – процентной массовой доли серебра.</a:t>
            </a:r>
            <a:br>
              <a:rPr lang="ru-RU" sz="1600" i="1" dirty="0" smtClean="0"/>
            </a:br>
            <a:r>
              <a:rPr lang="ru-RU" sz="1600" i="1" dirty="0" smtClean="0"/>
              <a:t>Пусть </a:t>
            </a:r>
            <a:r>
              <a:rPr lang="en-US" sz="1600" i="1" dirty="0" smtClean="0"/>
              <a:t>x</a:t>
            </a:r>
            <a:r>
              <a:rPr lang="ru-RU" sz="1600" i="1" dirty="0" smtClean="0"/>
              <a:t> – масса сплава, а </a:t>
            </a:r>
            <a:r>
              <a:rPr lang="en-US" sz="1600" i="1" dirty="0" smtClean="0"/>
              <a:t>p</a:t>
            </a:r>
            <a:r>
              <a:rPr lang="ru-RU" sz="1600" i="1" dirty="0" smtClean="0"/>
              <a:t>%  - процентное содержание серебра в сплаве.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1259632" y="2204864"/>
            <a:ext cx="7008716" cy="1305436"/>
            <a:chOff x="1571604" y="1919794"/>
            <a:chExt cx="7008716" cy="317034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1571604" y="1919794"/>
              <a:ext cx="6048672" cy="3170343"/>
              <a:chOff x="2435700" y="1559754"/>
              <a:chExt cx="6048672" cy="3170343"/>
            </a:xfrm>
            <a:solidFill>
              <a:schemeClr val="accent5">
                <a:lumMod val="60000"/>
                <a:lumOff val="40000"/>
              </a:schemeClr>
            </a:solidFill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6900196" y="2609013"/>
                <a:ext cx="1584176" cy="1368152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H="1">
                <a:off x="3155780" y="3429000"/>
                <a:ext cx="1056180" cy="753901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stCxn id="5" idx="3"/>
              </p:cNvCxnSpPr>
              <p:nvPr/>
            </p:nvCxnSpPr>
            <p:spPr>
              <a:xfrm flipH="1" flipV="1">
                <a:off x="3011764" y="2259260"/>
                <a:ext cx="1968156" cy="973104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5172004" y="2564905"/>
                <a:ext cx="1008112" cy="568737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Овал 3"/>
              <p:cNvSpPr/>
              <p:nvPr/>
            </p:nvSpPr>
            <p:spPr>
              <a:xfrm>
                <a:off x="4091884" y="2958765"/>
                <a:ext cx="1440160" cy="792088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523932" y="2783889"/>
                <a:ext cx="455988" cy="8969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90</a:t>
                </a:r>
                <a:endParaRPr lang="ru-RU" dirty="0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435700" y="4008024"/>
                <a:ext cx="1008112" cy="648071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51724" y="3833148"/>
                <a:ext cx="792088" cy="8969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100</a:t>
                </a:r>
                <a:endParaRPr lang="ru-RU" dirty="0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6108108" y="2084383"/>
                <a:ext cx="1008112" cy="648071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5940152" y="3861048"/>
                <a:ext cx="1008112" cy="648072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96140" y="1909506"/>
                <a:ext cx="455988" cy="8969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108108" y="3658271"/>
                <a:ext cx="816028" cy="8969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90-p</a:t>
                </a:r>
                <a:endParaRPr lang="ru-RU" dirty="0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6948264" y="2564905"/>
                <a:ext cx="1224136" cy="162018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507708" y="1559754"/>
                <a:ext cx="285752" cy="8969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ru-RU" dirty="0"/>
              </a:p>
            </p:txBody>
          </p:sp>
        </p:grpSp>
        <p:sp>
          <p:nvSpPr>
            <p:cNvPr id="19" name="Овал 18"/>
            <p:cNvSpPr/>
            <p:nvPr/>
          </p:nvSpPr>
          <p:spPr>
            <a:xfrm>
              <a:off x="7188228" y="2444423"/>
              <a:ext cx="1032052" cy="89791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548268" y="4149080"/>
              <a:ext cx="1032052" cy="91849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8268" y="2444423"/>
              <a:ext cx="288032" cy="8969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08308" y="4018312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ru-RU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115616" y="4581128"/>
            <a:ext cx="7128792" cy="1152128"/>
            <a:chOff x="1403648" y="2239303"/>
            <a:chExt cx="7128792" cy="2905354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1403648" y="2420888"/>
              <a:ext cx="6192688" cy="2723769"/>
              <a:chOff x="2267744" y="2060848"/>
              <a:chExt cx="6192688" cy="2723769"/>
            </a:xfrm>
            <a:solidFill>
              <a:schemeClr val="accent5">
                <a:lumMod val="60000"/>
                <a:lumOff val="40000"/>
              </a:schemeClr>
            </a:solidFill>
          </p:grpSpPr>
          <p:cxnSp>
            <p:nvCxnSpPr>
              <p:cNvPr id="34" name="Прямая соединительная линия 33"/>
              <p:cNvCxnSpPr>
                <a:endCxn id="37" idx="7"/>
              </p:cNvCxnSpPr>
              <p:nvPr/>
            </p:nvCxnSpPr>
            <p:spPr>
              <a:xfrm flipH="1">
                <a:off x="3344245" y="3331940"/>
                <a:ext cx="939723" cy="664362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6876256" y="2708920"/>
                <a:ext cx="1584176" cy="1368152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Овал 29"/>
              <p:cNvSpPr/>
              <p:nvPr/>
            </p:nvSpPr>
            <p:spPr>
              <a:xfrm>
                <a:off x="4067944" y="2852936"/>
                <a:ext cx="1440160" cy="792088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2" name="Прямая соединительная линия 31"/>
              <p:cNvCxnSpPr>
                <a:stCxn id="30" idx="7"/>
              </p:cNvCxnSpPr>
              <p:nvPr/>
            </p:nvCxnSpPr>
            <p:spPr>
              <a:xfrm flipV="1">
                <a:off x="5297197" y="2424017"/>
                <a:ext cx="858979" cy="544918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 flipV="1">
                <a:off x="3131840" y="2605602"/>
                <a:ext cx="1080120" cy="432048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Овал 34"/>
              <p:cNvSpPr/>
              <p:nvPr/>
            </p:nvSpPr>
            <p:spPr>
              <a:xfrm>
                <a:off x="2267744" y="2060848"/>
                <a:ext cx="1008112" cy="108950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627784" y="2060848"/>
                <a:ext cx="9361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ru-RU" dirty="0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483768" y="3861049"/>
                <a:ext cx="1008112" cy="923568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771800" y="3876694"/>
                <a:ext cx="792088" cy="5979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90</a:t>
                </a:r>
                <a:endParaRPr lang="ru-RU" dirty="0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6084168" y="2132856"/>
                <a:ext cx="1008112" cy="835915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5940152" y="3861049"/>
                <a:ext cx="1008112" cy="923568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444208" y="2060848"/>
                <a:ext cx="936104" cy="5979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6</a:t>
                </a:r>
                <a:endParaRPr lang="ru-RU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156176" y="3876694"/>
                <a:ext cx="792088" cy="5979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84</a:t>
                </a:r>
                <a:r>
                  <a:rPr lang="en-US" dirty="0" smtClean="0"/>
                  <a:t>-p</a:t>
                </a:r>
                <a:endParaRPr lang="ru-RU" dirty="0"/>
              </a:p>
            </p:txBody>
          </p:sp>
          <p:cxnSp>
            <p:nvCxnSpPr>
              <p:cNvPr id="44" name="Прямая соединительная линия 43"/>
              <p:cNvCxnSpPr>
                <a:stCxn id="40" idx="6"/>
              </p:cNvCxnSpPr>
              <p:nvPr/>
            </p:nvCxnSpPr>
            <p:spPr>
              <a:xfrm flipV="1">
                <a:off x="6948264" y="2564906"/>
                <a:ext cx="1224136" cy="1757927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Овал 25"/>
            <p:cNvSpPr/>
            <p:nvPr/>
          </p:nvSpPr>
          <p:spPr>
            <a:xfrm>
              <a:off x="7164288" y="2420888"/>
              <a:ext cx="1008112" cy="6480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7524328" y="4149080"/>
              <a:ext cx="1008112" cy="64807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24328" y="2239303"/>
              <a:ext cx="50405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</p:grpSp>
      <p:cxnSp>
        <p:nvCxnSpPr>
          <p:cNvPr id="46" name="Прямая соединительная линия 45"/>
          <p:cNvCxnSpPr>
            <a:stCxn id="4" idx="6"/>
            <a:endCxn id="14" idx="1"/>
          </p:cNvCxnSpPr>
          <p:nvPr/>
        </p:nvCxnSpPr>
        <p:spPr>
          <a:xfrm>
            <a:off x="4355976" y="2944005"/>
            <a:ext cx="555743" cy="24753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1520" y="23488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1</a:t>
            </a:r>
            <a:endParaRPr lang="ru-RU" b="1" i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512" y="45091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2</a:t>
            </a:r>
            <a:endParaRPr lang="ru-RU" b="1" i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0" y="4221088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419872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84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7596336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67544" y="58772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x(90-p)=30</a:t>
            </a:r>
            <a:r>
              <a:rPr lang="ru-RU" i="1" dirty="0" smtClean="0">
                <a:solidFill>
                  <a:schemeClr val="tx2"/>
                </a:solidFill>
              </a:rPr>
              <a:t>  </a:t>
            </a:r>
            <a:r>
              <a:rPr lang="en-US" i="1" dirty="0" smtClean="0">
                <a:solidFill>
                  <a:schemeClr val="tx2"/>
                </a:solidFill>
              </a:rPr>
              <a:t>x=3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x(84-p)=12   p=80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528" y="64886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3 кг, 80%.</a:t>
            </a:r>
            <a:endParaRPr lang="ru-RU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Левая фигурная скобка 61"/>
          <p:cNvSpPr/>
          <p:nvPr/>
        </p:nvSpPr>
        <p:spPr>
          <a:xfrm>
            <a:off x="467544" y="5949280"/>
            <a:ext cx="45719" cy="576064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Левая фигурная скобка 62"/>
          <p:cNvSpPr/>
          <p:nvPr/>
        </p:nvSpPr>
        <p:spPr>
          <a:xfrm>
            <a:off x="1763688" y="5949280"/>
            <a:ext cx="45719" cy="576064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Прямая соединительная линия 60"/>
          <p:cNvCxnSpPr/>
          <p:nvPr/>
        </p:nvCxnSpPr>
        <p:spPr>
          <a:xfrm flipH="1">
            <a:off x="7596336" y="2204864"/>
            <a:ext cx="720080" cy="43204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7668344" y="2204864"/>
            <a:ext cx="864096" cy="50405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55" idx="0"/>
          </p:cNvCxnSpPr>
          <p:nvPr/>
        </p:nvCxnSpPr>
        <p:spPr>
          <a:xfrm flipH="1">
            <a:off x="7884368" y="4725144"/>
            <a:ext cx="216024" cy="7200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7668344" y="4653136"/>
            <a:ext cx="216024" cy="7200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491880" y="3861048"/>
            <a:ext cx="216024" cy="14401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3779912" y="3861048"/>
            <a:ext cx="216024" cy="158417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2" idx="2"/>
          </p:cNvCxnSpPr>
          <p:nvPr/>
        </p:nvCxnSpPr>
        <p:spPr>
          <a:xfrm>
            <a:off x="1151620" y="2492896"/>
            <a:ext cx="324036" cy="21602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27584" y="2420888"/>
            <a:ext cx="720080" cy="50405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547664" y="4869160"/>
            <a:ext cx="360040" cy="64807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смешивание двух растворов. </a:t>
            </a:r>
            <a:br>
              <a:rPr 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smtClean="0"/>
              <a:t>Задача 1. Имеется два раствора: первый с процентным содержанием вещества </a:t>
            </a:r>
            <a:r>
              <a:rPr lang="en-US" sz="1400" i="1" dirty="0" smtClean="0"/>
              <a:t>A</a:t>
            </a:r>
            <a:r>
              <a:rPr lang="ru-RU" sz="1400" i="1" dirty="0" smtClean="0"/>
              <a:t> , равным </a:t>
            </a:r>
            <a:r>
              <a:rPr lang="en-US" sz="1400" i="1" dirty="0" smtClean="0"/>
              <a:t>p</a:t>
            </a:r>
            <a:r>
              <a:rPr lang="ru-RU" sz="1400" i="1" dirty="0" smtClean="0"/>
              <a:t>%, и второй с процентным содержанием этого вещества равным </a:t>
            </a:r>
            <a:r>
              <a:rPr lang="en-US" sz="1400" i="1" dirty="0" smtClean="0"/>
              <a:t>q%</a:t>
            </a:r>
            <a:r>
              <a:rPr lang="ru-RU" sz="1400" i="1" dirty="0" smtClean="0"/>
              <a:t> . В каком соотношении нужно взять данные растворы чтобы получить новый раствор с процентным содержанием указанного вещества, равным </a:t>
            </a:r>
            <a:r>
              <a:rPr lang="en-US" sz="1400" i="1" dirty="0" smtClean="0"/>
              <a:t>k%.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1331640" y="2492896"/>
            <a:ext cx="6192688" cy="2376264"/>
            <a:chOff x="2267744" y="2132856"/>
            <a:chExt cx="6192688" cy="2376264"/>
          </a:xfrm>
          <a:solidFill>
            <a:schemeClr val="accent5">
              <a:lumMod val="60000"/>
              <a:lumOff val="40000"/>
            </a:schemeClr>
          </a:solidFill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5220072" y="2564904"/>
              <a:ext cx="936104" cy="432048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3419872" y="3429000"/>
              <a:ext cx="792088" cy="57606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Овал 2"/>
            <p:cNvSpPr/>
            <p:nvPr/>
          </p:nvSpPr>
          <p:spPr>
            <a:xfrm>
              <a:off x="4067944" y="2852936"/>
              <a:ext cx="1440160" cy="79208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0" y="3068960"/>
              <a:ext cx="648072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k%</a:t>
              </a:r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 flipV="1">
              <a:off x="3275856" y="2492896"/>
              <a:ext cx="1080120" cy="432048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2267744" y="2204864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5776" y="2276872"/>
              <a:ext cx="504056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p%</a:t>
              </a:r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483768" y="3861048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1800" y="4005064"/>
              <a:ext cx="57606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q%</a:t>
              </a:r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6084168" y="2132856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940152" y="3861048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00192" y="2276872"/>
              <a:ext cx="57606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q-k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6176" y="4005064"/>
              <a:ext cx="648072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k-p</a:t>
              </a:r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876256" y="2708920"/>
              <a:ext cx="1584176" cy="1368152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8" idx="6"/>
            </p:cNvCxnSpPr>
            <p:nvPr/>
          </p:nvCxnSpPr>
          <p:spPr>
            <a:xfrm flipV="1">
              <a:off x="6948264" y="2564904"/>
              <a:ext cx="1224136" cy="1620180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>
            <a:off x="6948264" y="2636912"/>
            <a:ext cx="1584176" cy="2232248"/>
            <a:chOff x="6948264" y="2636912"/>
            <a:chExt cx="1584176" cy="223224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8" name="Овал 27"/>
            <p:cNvSpPr/>
            <p:nvPr/>
          </p:nvSpPr>
          <p:spPr>
            <a:xfrm>
              <a:off x="7524328" y="4221088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84368" y="4293096"/>
              <a:ext cx="288032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6948264" y="2636912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08304" y="2708920"/>
              <a:ext cx="288032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51520" y="1772816"/>
            <a:ext cx="1800200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23528" y="1844824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Процентное содержание вещества </a:t>
            </a:r>
            <a:r>
              <a:rPr lang="en-US" sz="1000" i="1" dirty="0" smtClean="0"/>
              <a:t>A</a:t>
            </a:r>
            <a:r>
              <a:rPr lang="ru-RU" sz="1000" i="1" dirty="0" smtClean="0"/>
              <a:t> в первом растворе. </a:t>
            </a:r>
            <a:endParaRPr lang="ru-RU" sz="1000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23528" y="5445224"/>
            <a:ext cx="1944216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95536" y="5589240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Процентное содержание вещества </a:t>
            </a:r>
            <a:r>
              <a:rPr lang="en-US" sz="1000" i="1" dirty="0" smtClean="0"/>
              <a:t>A</a:t>
            </a:r>
            <a:r>
              <a:rPr lang="ru-RU" sz="1000" i="1" dirty="0" smtClean="0"/>
              <a:t> во втором растворе. </a:t>
            </a:r>
            <a:endParaRPr lang="ru-RU" sz="1000" i="1" dirty="0"/>
          </a:p>
        </p:txBody>
      </p:sp>
      <p:cxnSp>
        <p:nvCxnSpPr>
          <p:cNvPr id="41" name="Прямая соединительная линия 40"/>
          <p:cNvCxnSpPr>
            <a:stCxn id="38" idx="0"/>
            <a:endCxn id="15" idx="3"/>
          </p:cNvCxnSpPr>
          <p:nvPr/>
        </p:nvCxnSpPr>
        <p:spPr>
          <a:xfrm flipV="1">
            <a:off x="1295636" y="4774252"/>
            <a:ext cx="399663" cy="67097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915816" y="5301208"/>
            <a:ext cx="1944216" cy="10081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059832" y="544522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Процентное содержание вещества </a:t>
            </a:r>
            <a:r>
              <a:rPr lang="en-US" sz="1000" i="1" dirty="0" smtClean="0"/>
              <a:t>A</a:t>
            </a:r>
            <a:r>
              <a:rPr lang="ru-RU" sz="1000" i="1" dirty="0" smtClean="0"/>
              <a:t> которое необходимо получить в новом растворе.</a:t>
            </a:r>
            <a:endParaRPr lang="ru-RU" sz="10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7380312" y="1700808"/>
            <a:ext cx="1368152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Масса необходимого количества первого раствора.</a:t>
            </a:r>
            <a:endParaRPr lang="ru-RU" sz="1000" i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948264" y="5373216"/>
            <a:ext cx="187220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7092280" y="5445224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/>
              <a:t>Масса необходимого количества второго раствора.</a:t>
            </a:r>
            <a:endParaRPr lang="ru-RU" sz="1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20688"/>
            <a:ext cx="8229600" cy="5760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Простейшие задачи на проценты.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При решении задачи на проценты могут встретиться три случая:</a:t>
            </a:r>
            <a:br>
              <a:rPr lang="ru-RU" sz="1600" dirty="0" smtClean="0"/>
            </a:b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1.Нахождение процентов от данного числа.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Найти </a:t>
            </a:r>
            <a:r>
              <a:rPr lang="en-US" sz="1600" i="1" dirty="0" smtClean="0"/>
              <a:t>p</a:t>
            </a:r>
            <a:r>
              <a:rPr lang="ru-RU" sz="1600" i="1" dirty="0" smtClean="0"/>
              <a:t>% </a:t>
            </a:r>
            <a:r>
              <a:rPr lang="ru-RU" sz="1600" dirty="0" smtClean="0"/>
              <a:t>от числа </a:t>
            </a:r>
            <a:r>
              <a:rPr lang="en-US" sz="1600" i="1" dirty="0" smtClean="0"/>
              <a:t>a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en-US" sz="1600" b="1" dirty="0" smtClean="0"/>
              <a:t>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 1) </a:t>
            </a:r>
            <a:r>
              <a:rPr lang="ru-RU" sz="1600" i="1" dirty="0" smtClean="0"/>
              <a:t>a:100 = </a:t>
            </a:r>
            <a:r>
              <a:rPr lang="en-US" sz="1600" i="1" dirty="0" smtClean="0"/>
              <a:t>a/100 -</a:t>
            </a:r>
            <a:r>
              <a:rPr lang="ru-RU" sz="1600" i="1" dirty="0" smtClean="0"/>
              <a:t> составляет 1%.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2) </a:t>
            </a:r>
            <a:r>
              <a:rPr lang="en-US" sz="1600" i="1" dirty="0" smtClean="0"/>
              <a:t>a/100p=(</a:t>
            </a:r>
            <a:r>
              <a:rPr lang="en-US" sz="1600" i="1" dirty="0" err="1" smtClean="0"/>
              <a:t>ap</a:t>
            </a:r>
            <a:r>
              <a:rPr lang="en-US" sz="1600" i="1" dirty="0" smtClean="0"/>
              <a:t>)/100 – </a:t>
            </a:r>
            <a:r>
              <a:rPr lang="ru-RU" sz="1600" i="1" dirty="0" smtClean="0"/>
              <a:t>составляют </a:t>
            </a:r>
            <a:r>
              <a:rPr lang="en-US" sz="1600" i="1" dirty="0" smtClean="0"/>
              <a:t>p</a:t>
            </a:r>
            <a:r>
              <a:rPr lang="ru-RU" sz="1600" i="1" dirty="0" smtClean="0"/>
              <a:t>%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b="1" dirty="0" smtClean="0"/>
              <a:t>II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 </a:t>
            </a:r>
            <a:r>
              <a:rPr lang="en-US" sz="1600" i="1" dirty="0" smtClean="0"/>
              <a:t>p%=p/100</a:t>
            </a:r>
            <a:br>
              <a:rPr lang="en-US" sz="1600" i="1" dirty="0" smtClean="0"/>
            </a:br>
            <a:r>
              <a:rPr lang="ru-RU" sz="1600" i="1" dirty="0" smtClean="0"/>
              <a:t>	           </a:t>
            </a:r>
            <a:r>
              <a:rPr lang="en-US" sz="1600" i="1" dirty="0" err="1" smtClean="0"/>
              <a:t>ap</a:t>
            </a:r>
            <a:r>
              <a:rPr lang="en-US" sz="1600" i="1" dirty="0" smtClean="0"/>
              <a:t>/100=(</a:t>
            </a:r>
            <a:r>
              <a:rPr lang="en-US" sz="1600" i="1" dirty="0" err="1" smtClean="0"/>
              <a:t>ap</a:t>
            </a:r>
            <a:r>
              <a:rPr lang="en-US" sz="1600" i="1" dirty="0" smtClean="0"/>
              <a:t>)/100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b="1" dirty="0" smtClean="0"/>
              <a:t>III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 </a:t>
            </a:r>
            <a:r>
              <a:rPr lang="en-US" sz="1600" i="1" dirty="0" smtClean="0"/>
              <a:t>a-100%</a:t>
            </a:r>
            <a:br>
              <a:rPr lang="en-US" sz="1600" i="1" dirty="0" smtClean="0"/>
            </a:br>
            <a:r>
              <a:rPr lang="ru-RU" sz="1600" i="1" dirty="0" smtClean="0"/>
              <a:t>            </a:t>
            </a:r>
            <a:r>
              <a:rPr lang="en-US" sz="1600" i="1" dirty="0" smtClean="0"/>
              <a:t>x-p%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Составляем пропорцию:</a:t>
            </a:r>
            <a:r>
              <a:rPr lang="en-US" sz="1600" dirty="0" smtClean="0"/>
              <a:t> </a:t>
            </a:r>
            <a:r>
              <a:rPr lang="en-US" sz="1600" i="1" dirty="0" smtClean="0"/>
              <a:t>a</a:t>
            </a:r>
            <a:r>
              <a:rPr lang="ru-RU" sz="1600" i="1" dirty="0" smtClean="0"/>
              <a:t>:</a:t>
            </a:r>
            <a:r>
              <a:rPr lang="en-US" sz="1600" i="1" dirty="0" smtClean="0"/>
              <a:t>x=100/p </a:t>
            </a:r>
            <a:r>
              <a:rPr lang="ru-RU" sz="1600" i="1" dirty="0" smtClean="0"/>
              <a:t>, откуда </a:t>
            </a:r>
            <a:r>
              <a:rPr lang="en-US" sz="1600" i="1" dirty="0" smtClean="0"/>
              <a:t>x=(</a:t>
            </a:r>
            <a:r>
              <a:rPr lang="en-US" sz="1600" i="1" dirty="0" err="1" smtClean="0"/>
              <a:t>ap</a:t>
            </a:r>
            <a:r>
              <a:rPr lang="en-US" sz="1600" i="1" dirty="0" smtClean="0"/>
              <a:t>)/100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Нахождение числа по его процентам.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>Найти число </a:t>
            </a:r>
            <a:r>
              <a:rPr lang="en-US" sz="1600" i="1" dirty="0" smtClean="0"/>
              <a:t>p</a:t>
            </a:r>
            <a:r>
              <a:rPr lang="ru-RU" sz="1600" i="1" dirty="0" smtClean="0"/>
              <a:t>%</a:t>
            </a:r>
            <a:r>
              <a:rPr lang="ru-RU" sz="1600" dirty="0" smtClean="0"/>
              <a:t> которого равны </a:t>
            </a:r>
            <a:r>
              <a:rPr lang="en-US" sz="1600" i="1" dirty="0" smtClean="0"/>
              <a:t>b.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en-US" sz="1600" b="1" dirty="0" smtClean="0"/>
              <a:t> 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 1) </a:t>
            </a:r>
            <a:r>
              <a:rPr lang="en-US" sz="1600" i="1" dirty="0" smtClean="0"/>
              <a:t>b</a:t>
            </a:r>
            <a:r>
              <a:rPr lang="ru-RU" sz="1600" i="1" dirty="0" smtClean="0"/>
              <a:t>:</a:t>
            </a:r>
            <a:r>
              <a:rPr lang="en-US" sz="1600" i="1" dirty="0" smtClean="0"/>
              <a:t>p=b/p -</a:t>
            </a:r>
            <a:r>
              <a:rPr lang="ru-RU" sz="1600" i="1" dirty="0" smtClean="0"/>
              <a:t> составляет 1%.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</a:t>
            </a:r>
            <a:r>
              <a:rPr lang="en-US" sz="1600" dirty="0" smtClean="0"/>
              <a:t>            </a:t>
            </a:r>
            <a:r>
              <a:rPr lang="ru-RU" sz="1600" dirty="0" smtClean="0"/>
              <a:t>2) </a:t>
            </a:r>
            <a:r>
              <a:rPr lang="en-US" sz="1600" i="1" dirty="0" smtClean="0"/>
              <a:t>b/p100=(b100)/p – </a:t>
            </a:r>
            <a:r>
              <a:rPr lang="ru-RU" sz="1600" i="1" dirty="0" smtClean="0"/>
              <a:t>составляют </a:t>
            </a:r>
            <a:r>
              <a:rPr lang="en-US" sz="1600" i="1" dirty="0" smtClean="0"/>
              <a:t>100</a:t>
            </a:r>
            <a:r>
              <a:rPr lang="ru-RU" sz="1600" i="1" dirty="0" smtClean="0"/>
              <a:t>%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b="1" dirty="0" smtClean="0"/>
              <a:t>II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 </a:t>
            </a:r>
            <a:r>
              <a:rPr lang="en-US" sz="1600" i="1" dirty="0" smtClean="0"/>
              <a:t>p%=p/100</a:t>
            </a:r>
            <a:br>
              <a:rPr lang="en-US" sz="1600" i="1" dirty="0" smtClean="0"/>
            </a:br>
            <a:r>
              <a:rPr lang="ru-RU" sz="1600" i="1" dirty="0" smtClean="0"/>
              <a:t>	    </a:t>
            </a:r>
            <a:r>
              <a:rPr lang="en-US" sz="1600" i="1" dirty="0" smtClean="0"/>
              <a:t>     </a:t>
            </a:r>
            <a:r>
              <a:rPr lang="ru-RU" sz="1600" i="1" dirty="0" smtClean="0"/>
              <a:t>  </a:t>
            </a:r>
            <a:r>
              <a:rPr lang="en-US" sz="1600" i="1" dirty="0" smtClean="0"/>
              <a:t>b:p/100=(b100)/p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b="1" dirty="0" smtClean="0"/>
              <a:t>III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 </a:t>
            </a:r>
            <a:r>
              <a:rPr lang="en-US" sz="1600" i="1" dirty="0" smtClean="0"/>
              <a:t>b-p%</a:t>
            </a:r>
            <a:br>
              <a:rPr lang="en-US" sz="1600" i="1" dirty="0" smtClean="0"/>
            </a:br>
            <a:r>
              <a:rPr lang="ru-RU" sz="1600" i="1" dirty="0" smtClean="0"/>
              <a:t>         </a:t>
            </a:r>
            <a:r>
              <a:rPr lang="en-US" sz="1600" i="1" dirty="0" smtClean="0"/>
              <a:t>      </a:t>
            </a:r>
            <a:r>
              <a:rPr lang="ru-RU" sz="1600" i="1" dirty="0" smtClean="0"/>
              <a:t>   </a:t>
            </a:r>
            <a:r>
              <a:rPr lang="en-US" sz="1600" i="1" dirty="0" smtClean="0"/>
              <a:t>x-100%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Составляем пропорцию: </a:t>
            </a:r>
            <a:r>
              <a:rPr lang="en-US" sz="1600" i="1" dirty="0" smtClean="0"/>
              <a:t>b</a:t>
            </a:r>
            <a:r>
              <a:rPr lang="ru-RU" sz="1600" i="1" dirty="0" smtClean="0"/>
              <a:t>:</a:t>
            </a:r>
            <a:r>
              <a:rPr lang="en-US" sz="1600" i="1" dirty="0" smtClean="0"/>
              <a:t>x=p/100 </a:t>
            </a:r>
            <a:r>
              <a:rPr lang="ru-RU" sz="1600" i="1" dirty="0" smtClean="0"/>
              <a:t>, откуда </a:t>
            </a:r>
            <a:r>
              <a:rPr lang="en-US" sz="1600" i="1" dirty="0" smtClean="0"/>
              <a:t>x</a:t>
            </a:r>
            <a:r>
              <a:rPr lang="ru-RU" sz="1600" i="1" dirty="0" smtClean="0"/>
              <a:t>=</a:t>
            </a:r>
            <a:r>
              <a:rPr lang="en-US" sz="1600" i="1" dirty="0" smtClean="0"/>
              <a:t>(b100)/p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Нахождение процентного отношения двух чисел.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dirty="0" smtClean="0"/>
              <a:t>Сколько процентов число </a:t>
            </a:r>
            <a:r>
              <a:rPr lang="en-US" sz="1600" i="1" dirty="0" smtClean="0"/>
              <a:t>a</a:t>
            </a:r>
            <a:r>
              <a:rPr lang="ru-RU" sz="1600" dirty="0" smtClean="0"/>
              <a:t> составляет от числа </a:t>
            </a:r>
            <a:r>
              <a:rPr lang="en-US" sz="1600" i="1" dirty="0" smtClean="0"/>
              <a:t>b</a:t>
            </a:r>
            <a:r>
              <a:rPr lang="ru-RU" sz="1600" i="1" dirty="0" smtClean="0"/>
              <a:t>.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b="1" dirty="0" smtClean="0"/>
              <a:t> 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 </a:t>
            </a:r>
            <a:r>
              <a:rPr lang="en-US" sz="1600" i="1" dirty="0" smtClean="0"/>
              <a:t>a/b100%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 </a:t>
            </a:r>
            <a:r>
              <a:rPr lang="en-US" sz="1600" b="1" dirty="0" smtClean="0"/>
              <a:t>                         II </a:t>
            </a:r>
            <a:r>
              <a:rPr lang="ru-RU" sz="1600" b="1" dirty="0" smtClean="0"/>
              <a:t>способ</a:t>
            </a:r>
            <a:r>
              <a:rPr lang="ru-RU" sz="1600" dirty="0" smtClean="0"/>
              <a:t>:</a:t>
            </a:r>
            <a:r>
              <a:rPr lang="ru-RU" sz="1600" i="1" dirty="0" smtClean="0"/>
              <a:t> </a:t>
            </a:r>
            <a:r>
              <a:rPr lang="en-US" sz="1600" i="1" dirty="0" smtClean="0"/>
              <a:t>b-100%    </a:t>
            </a:r>
            <a:r>
              <a:rPr lang="ru-RU" sz="1600" i="1" dirty="0" smtClean="0"/>
              <a:t>, откуда </a:t>
            </a:r>
            <a:r>
              <a:rPr lang="en-US" sz="1600" i="1" dirty="0" smtClean="0"/>
              <a:t>x=(a100)/b%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en-US" sz="1600" i="1" dirty="0" smtClean="0"/>
              <a:t>a-x%</a:t>
            </a:r>
            <a:endParaRPr lang="ru-RU" sz="1200" i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358246" cy="5357850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/>
              <a:t>1. Зарплата поднялась на 50%. Какова была зарплата до поднятия, если её подняли на 5000 рублей? (Кукушкин А.)</a:t>
            </a:r>
            <a:br>
              <a:rPr lang="ru-RU" sz="1800" i="1" dirty="0" smtClean="0"/>
            </a:br>
            <a:r>
              <a:rPr lang="ru-RU" sz="1800" i="1" dirty="0" smtClean="0"/>
              <a:t>2.Ученик читал книгу. Он прочитал 240 страниц и осталось ещё 260 страниц. Сколько процентов книги ученику осталось прочитать и сколько процентов  он уже прочитал? (Суворова А.)</a:t>
            </a:r>
            <a:br>
              <a:rPr lang="ru-RU" sz="1800" i="1" dirty="0" smtClean="0"/>
            </a:br>
            <a:r>
              <a:rPr lang="ru-RU" sz="1800" i="1" dirty="0" smtClean="0"/>
              <a:t>3.За 2 дня убрали урожай с 15% поля. За сколько дней будет убрано 75% этого поля при тех же условиях работы?(Ромашов А.)</a:t>
            </a:r>
            <a:br>
              <a:rPr lang="ru-RU" sz="1800" i="1" dirty="0" smtClean="0"/>
            </a:br>
            <a:r>
              <a:rPr lang="ru-RU" sz="1800" i="1" dirty="0" smtClean="0"/>
              <a:t>4. Из 500 икринок погибло 380. Сколько процентов икринок вывелось? (Долгасова О.)</a:t>
            </a:r>
            <a:br>
              <a:rPr lang="ru-RU" sz="1800" i="1" dirty="0" smtClean="0"/>
            </a:br>
            <a:r>
              <a:rPr lang="ru-RU" sz="1800" i="1" dirty="0" smtClean="0"/>
              <a:t>5.Во всём году каникулы длятся 4 месяца, а остальные учебные дни и выходные, праздники. Каково отношение каникул к учебным дням, выходным и праздникам? Сколько процентов составляют каникулы от всего учебного года? (Помелов О.)</a:t>
            </a:r>
            <a:br>
              <a:rPr lang="ru-RU" sz="1800" i="1" dirty="0" smtClean="0"/>
            </a:br>
            <a:r>
              <a:rPr lang="ru-RU" sz="1800" i="1" dirty="0" smtClean="0"/>
              <a:t>6.В 200г. Йогурта содержание 5г. Жира, 5,8 белка, 31,2г. Углеводов, 14г. Сахарозы. Найдите процентное содержание ингредиентов в 200г. Йогурта. Сколько процентов в нём всего остального? (Мамонтов К.)</a:t>
            </a:r>
            <a:br>
              <a:rPr lang="ru-RU" sz="1800" i="1" dirty="0" smtClean="0"/>
            </a:br>
            <a:r>
              <a:rPr lang="ru-RU" sz="1800" i="1" dirty="0" smtClean="0"/>
              <a:t>7. В 100г. Молока содержится 1,5г. жира, 2,8г. Белка, 4,7г. Углеводов. Сколько этих ингредиентов в  процентах? Во сколько раз углеводов и белков больше жира? (Лапешкин С.)</a:t>
            </a:r>
            <a:endParaRPr lang="ru-RU" sz="1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5572164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 smtClean="0"/>
              <a:t>1. В автобусе 30% всех пассажиров  - мужчины. Сколько мужчин в автобусе, если в нём было 60 пассажиров?</a:t>
            </a:r>
            <a:br>
              <a:rPr lang="ru-RU" sz="1800" i="1" dirty="0" smtClean="0"/>
            </a:br>
            <a:r>
              <a:rPr lang="ru-RU" sz="1800" i="1" dirty="0" smtClean="0"/>
              <a:t>2.В гараже 15% всех машин – автобусы. Сколько автобусов было в гараже, если в нём 80 автомашин?</a:t>
            </a:r>
            <a:br>
              <a:rPr lang="ru-RU" sz="1800" i="1" dirty="0" smtClean="0"/>
            </a:br>
            <a:r>
              <a:rPr lang="ru-RU" sz="1800" i="1" dirty="0" smtClean="0"/>
              <a:t>3.В ящике 120кг. Пшена. Сколько пшена осталось в ящике, если из него взяли 65% всего зерна?</a:t>
            </a:r>
            <a:br>
              <a:rPr lang="ru-RU" sz="1800" i="1" dirty="0" smtClean="0"/>
            </a:br>
            <a:r>
              <a:rPr lang="ru-RU" sz="1800" i="1" dirty="0" smtClean="0"/>
              <a:t>4.Надоили 150л. Молока. Сколько молока осталось, если 20% молока отправили в детский сад.</a:t>
            </a:r>
            <a:br>
              <a:rPr lang="ru-RU" sz="1800" i="1" dirty="0" smtClean="0"/>
            </a:br>
            <a:r>
              <a:rPr lang="ru-RU" sz="1800" i="1" dirty="0" smtClean="0"/>
              <a:t>5.В школьном саду 40 фруктовых деревьев. 30% всех деревьев – яблони, 40% - груши, а остальные – вишни. Сколько вишен в саду?</a:t>
            </a:r>
            <a:br>
              <a:rPr lang="ru-RU" sz="1800" i="1" dirty="0" smtClean="0"/>
            </a:br>
            <a:r>
              <a:rPr lang="ru-RU" sz="1800" i="1" dirty="0" smtClean="0"/>
              <a:t>6.В книге 120 страниц. Первый рассказ занимает 35% книги, второй – 45%. Сколько страниц занимает третий рассказ?</a:t>
            </a:r>
            <a:br>
              <a:rPr lang="ru-RU" sz="1800" i="1" dirty="0" smtClean="0"/>
            </a:br>
            <a:r>
              <a:rPr lang="ru-RU" sz="1800" i="1" dirty="0" smtClean="0"/>
              <a:t>7.Турист прошёл 12км. ,что составляет 30% всего пути. Каков весь путь туриста?</a:t>
            </a:r>
            <a:br>
              <a:rPr lang="ru-RU" sz="1800" i="1" dirty="0" smtClean="0"/>
            </a:br>
            <a:r>
              <a:rPr lang="ru-RU" sz="1800" i="1" dirty="0" smtClean="0"/>
              <a:t>8.Рабочий выполнил 43% месячного плана, сделав 129 деталей. Каков его месячный план?</a:t>
            </a:r>
            <a:br>
              <a:rPr lang="ru-RU" sz="1800" i="1" dirty="0" smtClean="0"/>
            </a:br>
            <a:r>
              <a:rPr lang="ru-RU" sz="1800" i="1" dirty="0" smtClean="0"/>
              <a:t>9. Когда от мотка отрезали 15% его длины, то в нём осталось 68 метров. Сколько проволоки было в мотке?</a:t>
            </a:r>
            <a:br>
              <a:rPr lang="ru-RU" sz="1800" i="1" dirty="0" smtClean="0"/>
            </a:br>
            <a:r>
              <a:rPr lang="ru-RU" sz="1800" i="1" dirty="0" smtClean="0"/>
              <a:t>10.На покупку ушло 44% всех денег. Сколько всего было денег, если осталось 1120р. ?</a:t>
            </a:r>
            <a:endParaRPr lang="ru-RU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78647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Элективный курс.</a:t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блок </a:t>
            </a:r>
            <a:r>
              <a:rPr lang="ru-RU" sz="2800" i="1" dirty="0" smtClean="0"/>
              <a:t>систематизирует ранее полученные знания по теме « Простейшие задачи на проценты».</a:t>
            </a:r>
            <a:br>
              <a:rPr lang="ru-RU" sz="2800" i="1" dirty="0" smtClean="0"/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блок </a:t>
            </a:r>
            <a:r>
              <a:rPr lang="ru-RU" sz="2800" i="1" dirty="0" smtClean="0"/>
              <a:t>обобщает и систематизирует умения по теме «Основные виды задач на проценты и способы их решения».</a:t>
            </a:r>
            <a:br>
              <a:rPr lang="ru-RU" sz="2800" i="1" dirty="0" smtClean="0"/>
            </a:br>
            <a:r>
              <a:rPr lang="ru-RU" sz="2800" i="1" dirty="0" smtClean="0"/>
              <a:t>Первые два блока доступны детям, не имеющим хорошей математической подготовки.</a:t>
            </a:r>
            <a:br>
              <a:rPr lang="ru-RU" sz="2800" i="1" dirty="0" smtClean="0"/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блок </a:t>
            </a:r>
            <a:r>
              <a:rPr lang="ru-RU" sz="2800" i="1" dirty="0" smtClean="0"/>
              <a:t>представляет собой разбор и решение задач для подготовки к ЕГЭ и экзаменам в ВУЗы.</a:t>
            </a:r>
            <a:br>
              <a:rPr lang="ru-RU" sz="2800" i="1" dirty="0" smtClean="0"/>
            </a:br>
            <a:r>
              <a:rPr lang="ru-RU" sz="2800" i="1" dirty="0" smtClean="0"/>
              <a:t>На изучение трёх блоков отводится 15 часов.</a:t>
            </a:r>
            <a:endParaRPr lang="ru-RU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714356"/>
          <a:ext cx="8858316" cy="592935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598927"/>
                <a:gridCol w="2086463"/>
                <a:gridCol w="2086463"/>
                <a:gridCol w="2086463"/>
              </a:tblGrid>
              <a:tr h="4644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2"/>
                          </a:solidFill>
                        </a:rPr>
                        <a:t>№ п</a:t>
                      </a:r>
                      <a:r>
                        <a:rPr lang="en-US" sz="1200" b="0" i="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</a:rPr>
                        <a:t>п</a:t>
                      </a:r>
                      <a:endParaRPr lang="ru-RU" sz="1200" b="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2"/>
                          </a:solidFill>
                        </a:rPr>
                        <a:t>Наименование разделов, тем</a:t>
                      </a:r>
                      <a:endParaRPr lang="ru-RU" sz="1200" b="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2"/>
                          </a:solidFill>
                        </a:rPr>
                        <a:t>Количество часов</a:t>
                      </a:r>
                      <a:endParaRPr lang="ru-RU" sz="1200" b="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2"/>
                          </a:solidFill>
                        </a:rPr>
                        <a:t>Форма контроля</a:t>
                      </a:r>
                      <a:endParaRPr lang="ru-RU" sz="1200" b="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9281"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1.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Простейшие задачи на проценты:</a:t>
                      </a:r>
                    </a:p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-нахождение процента от данного числа;</a:t>
                      </a:r>
                    </a:p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-нахождение числа по его проценту;</a:t>
                      </a:r>
                    </a:p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-нахождение процентного</a:t>
                      </a:r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 отношения двух чисел.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1ч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Опорный конспект, самоконтроль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219"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2.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Основные виды задач</a:t>
                      </a:r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 на проценты и способы их решения:</a:t>
                      </a:r>
                    </a:p>
                    <a:p>
                      <a:pPr algn="ctr"/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-задачи «на усушку»;</a:t>
                      </a:r>
                    </a:p>
                    <a:p>
                      <a:pPr algn="ctr"/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-метод составления уравнений;</a:t>
                      </a:r>
                    </a:p>
                    <a:p>
                      <a:pPr algn="ctr"/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-задачи химического содержания;</a:t>
                      </a:r>
                    </a:p>
                    <a:p>
                      <a:pPr algn="ctr"/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-задачи экономического содержания.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8ч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Опорный конспект, самостоятельная</a:t>
                      </a:r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 работа, исследовательская работа в малых группах.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862"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3.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Решение задач для подготовки к ЕГЭ и экзаменам.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5ч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Исследовательская работа в малых</a:t>
                      </a:r>
                      <a:r>
                        <a:rPr lang="ru-RU" sz="1200" i="0" baseline="0" dirty="0" smtClean="0">
                          <a:solidFill>
                            <a:schemeClr val="tx2"/>
                          </a:solidFill>
                        </a:rPr>
                        <a:t> группах, самостоятельная работа (самоконтроль).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528">
                <a:tc>
                  <a:txBody>
                    <a:bodyPr/>
                    <a:lstStyle/>
                    <a:p>
                      <a:pPr algn="ctr"/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Проверка усвоения знаний.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1ч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Контрольная работа.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7">
                <a:tc>
                  <a:txBody>
                    <a:bodyPr/>
                    <a:lstStyle/>
                    <a:p>
                      <a:pPr algn="ctr"/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Итого:</a:t>
                      </a:r>
                      <a:endParaRPr lang="ru-RU" sz="1200" b="1" i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tx2"/>
                          </a:solidFill>
                        </a:rPr>
                        <a:t>15 ч</a:t>
                      </a:r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5852" y="428604"/>
            <a:ext cx="25939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tx2"/>
                </a:solidFill>
              </a:rPr>
              <a:t>Тематическое планирование</a:t>
            </a:r>
            <a:endParaRPr lang="ru-RU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Прямая соединительная линия 25"/>
          <p:cNvCxnSpPr/>
          <p:nvPr/>
        </p:nvCxnSpPr>
        <p:spPr>
          <a:xfrm>
            <a:off x="4283968" y="3933056"/>
            <a:ext cx="1008112" cy="43204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Задача.</a:t>
            </a:r>
            <a:r>
              <a:rPr lang="ru-RU" sz="1600" dirty="0" smtClean="0"/>
              <a:t> </a:t>
            </a:r>
            <a:r>
              <a:rPr lang="ru-RU" sz="1600" i="1" dirty="0" smtClean="0"/>
              <a:t>Морская вода содержит 8% (по массе) соли. Сколько килограммов пресной воды нужно добавить к 30 кг. морской воды, чтобы содержание соли в последней составило 5%?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ru-RU" sz="1600" i="1" dirty="0" smtClean="0"/>
              <a:t>Пусть </a:t>
            </a:r>
            <a:r>
              <a:rPr lang="en-US" sz="1600" i="1" dirty="0" smtClean="0"/>
              <a:t>x </a:t>
            </a:r>
            <a:r>
              <a:rPr lang="ru-RU" sz="1600" i="1" dirty="0" smtClean="0"/>
              <a:t>кг. – масса пресной воды, которую необходимо добавить к имеющейся морской процентное содержание соли в пресной воде равно 0.</a:t>
            </a:r>
            <a:endParaRPr lang="ru-RU" sz="1600" i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331640" y="2492896"/>
            <a:ext cx="6192688" cy="2376264"/>
            <a:chOff x="2267744" y="2132856"/>
            <a:chExt cx="6192688" cy="2376264"/>
          </a:xfrm>
          <a:solidFill>
            <a:schemeClr val="accent5">
              <a:lumMod val="60000"/>
              <a:lumOff val="40000"/>
            </a:schemeClr>
          </a:solidFill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3419872" y="3429000"/>
              <a:ext cx="792088" cy="57606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endCxn id="13" idx="3"/>
            </p:cNvCxnSpPr>
            <p:nvPr/>
          </p:nvCxnSpPr>
          <p:spPr>
            <a:xfrm flipV="1">
              <a:off x="5292080" y="2686020"/>
              <a:ext cx="939723" cy="310932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Овал 3"/>
            <p:cNvSpPr/>
            <p:nvPr/>
          </p:nvSpPr>
          <p:spPr>
            <a:xfrm>
              <a:off x="4067944" y="2852936"/>
              <a:ext cx="1440160" cy="79208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499992" y="3068960"/>
              <a:ext cx="648072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k%</a:t>
              </a:r>
              <a:r>
                <a:rPr lang="ru-RU" sz="1400" dirty="0" smtClean="0"/>
                <a:t>=5</a:t>
              </a:r>
              <a:endParaRPr lang="ru-RU" sz="14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H="1" flipV="1">
              <a:off x="3275856" y="2492896"/>
              <a:ext cx="1080120" cy="432048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2267744" y="2204864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483768" y="3861048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27784" y="4005064"/>
              <a:ext cx="72008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q%</a:t>
              </a:r>
              <a:r>
                <a:rPr lang="ru-RU" sz="1400" dirty="0" smtClean="0"/>
                <a:t>=8</a:t>
              </a:r>
              <a:endParaRPr lang="ru-RU" sz="1400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6084168" y="2132856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5940152" y="3861048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28184" y="2276872"/>
              <a:ext cx="72008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q-k</a:t>
              </a:r>
              <a:r>
                <a:rPr lang="ru-RU" sz="1400" dirty="0" smtClean="0"/>
                <a:t>=3</a:t>
              </a:r>
              <a:endParaRPr lang="ru-RU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4168" y="4005064"/>
              <a:ext cx="72008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k-p</a:t>
              </a:r>
              <a:r>
                <a:rPr lang="ru-RU" sz="1400" dirty="0" smtClean="0"/>
                <a:t>=5</a:t>
              </a:r>
              <a:endParaRPr lang="ru-RU" sz="1400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876256" y="2708920"/>
              <a:ext cx="1584176" cy="1368152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4" idx="6"/>
            </p:cNvCxnSpPr>
            <p:nvPr/>
          </p:nvCxnSpPr>
          <p:spPr>
            <a:xfrm flipV="1">
              <a:off x="6948264" y="2564904"/>
              <a:ext cx="1224136" cy="1620180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411760" y="2348880"/>
              <a:ext cx="72008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p%</a:t>
              </a:r>
              <a:r>
                <a:rPr lang="ru-RU" sz="1400" dirty="0" smtClean="0"/>
                <a:t>=0</a:t>
              </a:r>
              <a:endParaRPr lang="ru-RU" sz="14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48264" y="2636912"/>
            <a:ext cx="1584176" cy="2232248"/>
            <a:chOff x="6948264" y="2636912"/>
            <a:chExt cx="1584176" cy="223224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" name="Овал 19"/>
            <p:cNvSpPr/>
            <p:nvPr/>
          </p:nvSpPr>
          <p:spPr>
            <a:xfrm>
              <a:off x="7524328" y="4221088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40352" y="4365104"/>
              <a:ext cx="648072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n=30</a:t>
              </a:r>
              <a:endParaRPr lang="ru-RU" sz="1400" dirty="0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6948264" y="2636912"/>
              <a:ext cx="1008112" cy="648072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64288" y="2780928"/>
              <a:ext cx="576064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m=x</a:t>
              </a:r>
              <a:endParaRPr lang="ru-RU" sz="1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27584" y="537321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5</a:t>
            </a:r>
            <a:r>
              <a:rPr lang="en-US" dirty="0" smtClean="0">
                <a:solidFill>
                  <a:schemeClr val="tx2"/>
                </a:solidFill>
              </a:rPr>
              <a:t>x=30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 3</a:t>
            </a:r>
          </a:p>
          <a:p>
            <a:r>
              <a:rPr lang="en-US" dirty="0" smtClean="0">
                <a:solidFill>
                  <a:schemeClr val="tx2"/>
                </a:solidFill>
                <a:sym typeface="Symbol"/>
              </a:rPr>
              <a:t>x=18 </a:t>
            </a:r>
          </a:p>
          <a:p>
            <a:r>
              <a:rPr lang="ru-RU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Ответ:</a:t>
            </a:r>
            <a:r>
              <a:rPr lang="ru-RU" dirty="0" smtClean="0">
                <a:solidFill>
                  <a:schemeClr val="tx2"/>
                </a:solidFill>
                <a:sym typeface="Symbol"/>
              </a:rPr>
              <a:t> 18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на удаление вещества </a:t>
            </a:r>
            <a:r>
              <a:rPr lang="en-US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раствора.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Задача. Свежие грибы содержат по массе 90% воды, а сухие -12%. Сколько получится сухих грибов из 22 кг. свежих?</a:t>
            </a:r>
            <a:br>
              <a:rPr lang="ru-RU" sz="1600" i="1" dirty="0" smtClean="0"/>
            </a:br>
            <a:r>
              <a:rPr lang="ru-RU" sz="1600" i="1" dirty="0" smtClean="0"/>
              <a:t>Решение. Пусть </a:t>
            </a:r>
            <a:r>
              <a:rPr lang="en-US" sz="1600" i="1" dirty="0" smtClean="0"/>
              <a:t>x</a:t>
            </a:r>
            <a:r>
              <a:rPr lang="ru-RU" sz="1600" i="1" dirty="0" smtClean="0"/>
              <a:t> кг.</a:t>
            </a:r>
            <a:r>
              <a:rPr lang="en-US" sz="1600" i="1" dirty="0" smtClean="0"/>
              <a:t> </a:t>
            </a:r>
            <a:r>
              <a:rPr lang="ru-RU" sz="1600" i="1" dirty="0" smtClean="0"/>
              <a:t>– масса грибов, которые получатся при сушке. </a:t>
            </a:r>
            <a:r>
              <a:rPr lang="ru-RU" sz="1100" i="1" dirty="0" smtClean="0"/>
              <a:t/>
            </a:r>
            <a:br>
              <a:rPr lang="ru-RU" sz="1100" i="1" dirty="0" smtClean="0"/>
            </a:br>
            <a:endParaRPr lang="ru-RU" sz="11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64088" y="27089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5373216"/>
            <a:ext cx="7380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Отношение 5</a:t>
            </a:r>
            <a:r>
              <a:rPr lang="en-US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/39</a:t>
            </a:r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показывает отношение масс частей оставшегося и удалённого растворов.</a:t>
            </a:r>
          </a:p>
          <a:p>
            <a:pPr algn="ctr"/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нашим обозначениям мы получим </a:t>
            </a:r>
            <a:r>
              <a:rPr lang="en-US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сухих грибов, значит удалённая жидкость составляет (22-</a:t>
            </a:r>
            <a:r>
              <a:rPr lang="en-US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)кг.</a:t>
            </a:r>
            <a:endParaRPr lang="en-US" sz="1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Получаем уравнение 39</a:t>
            </a:r>
            <a:r>
              <a:rPr lang="en-US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=5(22-</a:t>
            </a:r>
            <a:r>
              <a:rPr lang="en-US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x)</a:t>
            </a:r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ru-RU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x=2,5</a:t>
            </a:r>
            <a:endParaRPr lang="ru-RU" sz="1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611560" y="2492896"/>
            <a:ext cx="7992888" cy="2880320"/>
            <a:chOff x="611560" y="2492896"/>
            <a:chExt cx="7992888" cy="2880320"/>
          </a:xfrm>
          <a:solidFill>
            <a:schemeClr val="accent5">
              <a:lumMod val="60000"/>
              <a:lumOff val="40000"/>
            </a:schemeClr>
          </a:solidFill>
        </p:grpSpPr>
        <p:cxnSp>
          <p:nvCxnSpPr>
            <p:cNvPr id="27" name="Прямая соединительная линия 26"/>
            <p:cNvCxnSpPr>
              <a:endCxn id="5" idx="1"/>
            </p:cNvCxnSpPr>
            <p:nvPr/>
          </p:nvCxnSpPr>
          <p:spPr>
            <a:xfrm>
              <a:off x="1547664" y="3140968"/>
              <a:ext cx="579683" cy="209097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13" idx="6"/>
            </p:cNvCxnSpPr>
            <p:nvPr/>
          </p:nvCxnSpPr>
          <p:spPr>
            <a:xfrm flipV="1">
              <a:off x="1619672" y="3933056"/>
              <a:ext cx="432048" cy="39604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627784" y="2996952"/>
              <a:ext cx="648072" cy="57606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5" idx="5"/>
            </p:cNvCxnSpPr>
            <p:nvPr/>
          </p:nvCxnSpPr>
          <p:spPr>
            <a:xfrm>
              <a:off x="2840189" y="4011991"/>
              <a:ext cx="651691" cy="281105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4" idx="6"/>
              <a:endCxn id="21" idx="2"/>
            </p:cNvCxnSpPr>
            <p:nvPr/>
          </p:nvCxnSpPr>
          <p:spPr>
            <a:xfrm flipV="1">
              <a:off x="4211960" y="2960948"/>
              <a:ext cx="864096" cy="72008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17" idx="6"/>
              <a:endCxn id="22" idx="1"/>
            </p:cNvCxnSpPr>
            <p:nvPr/>
          </p:nvCxnSpPr>
          <p:spPr>
            <a:xfrm>
              <a:off x="4283968" y="4473116"/>
              <a:ext cx="1152128" cy="4646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21" idx="6"/>
            </p:cNvCxnSpPr>
            <p:nvPr/>
          </p:nvCxnSpPr>
          <p:spPr>
            <a:xfrm>
              <a:off x="6084168" y="2960948"/>
              <a:ext cx="1656184" cy="183620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19" idx="6"/>
            </p:cNvCxnSpPr>
            <p:nvPr/>
          </p:nvCxnSpPr>
          <p:spPr>
            <a:xfrm flipV="1">
              <a:off x="6156176" y="2924944"/>
              <a:ext cx="1152128" cy="1620180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Овал 2"/>
            <p:cNvSpPr/>
            <p:nvPr/>
          </p:nvSpPr>
          <p:spPr>
            <a:xfrm>
              <a:off x="611560" y="2564904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3203848" y="2564904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9592" y="2780928"/>
              <a:ext cx="504056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91880" y="2780928"/>
              <a:ext cx="43204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</a:t>
              </a:r>
              <a:endParaRPr lang="ru-RU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979712" y="3212976"/>
              <a:ext cx="1008112" cy="936104"/>
              <a:chOff x="1979712" y="3212976"/>
              <a:chExt cx="1008112" cy="936104"/>
            </a:xfrm>
            <a:grpFill/>
          </p:grpSpPr>
          <p:sp>
            <p:nvSpPr>
              <p:cNvPr id="5" name="Овал 4"/>
              <p:cNvSpPr/>
              <p:nvPr/>
            </p:nvSpPr>
            <p:spPr>
              <a:xfrm>
                <a:off x="1979712" y="3212976"/>
                <a:ext cx="1008112" cy="936104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123728" y="3429000"/>
                <a:ext cx="64807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90</a:t>
                </a:r>
                <a:endParaRPr lang="ru-RU" dirty="0"/>
              </a:p>
            </p:txBody>
          </p:sp>
        </p:grpSp>
        <p:sp>
          <p:nvSpPr>
            <p:cNvPr id="13" name="Овал 12"/>
            <p:cNvSpPr/>
            <p:nvPr/>
          </p:nvSpPr>
          <p:spPr>
            <a:xfrm>
              <a:off x="611560" y="3861048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27584" y="4077072"/>
              <a:ext cx="64807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100</a:t>
              </a:r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275856" y="4005064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63888" y="4221088"/>
              <a:ext cx="50405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78</a:t>
              </a:r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148064" y="4077072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076056" y="2492896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36096" y="4293096"/>
              <a:ext cx="50405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39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36096" y="2708920"/>
              <a:ext cx="36004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7236296" y="2492896"/>
              <a:ext cx="1080120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96336" y="2708920"/>
              <a:ext cx="57606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7596336" y="4437112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12360" y="4653136"/>
              <a:ext cx="64807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22-x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95736" y="3501008"/>
              <a:ext cx="64807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267744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90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448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Задача. </a:t>
            </a:r>
            <a:r>
              <a:rPr lang="ru-RU" sz="1800" i="1" dirty="0" smtClean="0"/>
              <a:t>Сплав олова с медью весом 12 кг содержит 45% меди. Сколько чистого олова нужно добавить чтобы получить сплав содержащий 40% меди.</a:t>
            </a:r>
            <a:br>
              <a:rPr lang="ru-RU" sz="1800" i="1" dirty="0" smtClean="0"/>
            </a:br>
            <a:r>
              <a:rPr lang="ru-RU" sz="1800" i="1" dirty="0" smtClean="0"/>
              <a:t>Пусть </a:t>
            </a:r>
            <a:r>
              <a:rPr lang="en-US" sz="1800" i="1" dirty="0" smtClean="0"/>
              <a:t>x</a:t>
            </a:r>
            <a:r>
              <a:rPr lang="ru-RU" sz="1800" i="1" dirty="0" smtClean="0"/>
              <a:t> – масса олова которое необходимо добавить к имеющемуся сплаву.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611560" y="2492896"/>
            <a:ext cx="7992888" cy="2880320"/>
            <a:chOff x="611560" y="2492896"/>
            <a:chExt cx="7992888" cy="2880320"/>
          </a:xfrm>
          <a:solidFill>
            <a:schemeClr val="accent5">
              <a:lumMod val="60000"/>
              <a:lumOff val="40000"/>
            </a:schemeClr>
          </a:solidFill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1547664" y="3134041"/>
              <a:ext cx="579683" cy="209097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619672" y="3926129"/>
              <a:ext cx="432048" cy="39604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2627784" y="2996952"/>
              <a:ext cx="648072" cy="57606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840189" y="4005064"/>
              <a:ext cx="651691" cy="281105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5" idx="6"/>
              <a:endCxn id="15" idx="2"/>
            </p:cNvCxnSpPr>
            <p:nvPr/>
          </p:nvCxnSpPr>
          <p:spPr>
            <a:xfrm flipV="1">
              <a:off x="4211960" y="2960948"/>
              <a:ext cx="864096" cy="72008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12" idx="6"/>
              <a:endCxn id="16" idx="1"/>
            </p:cNvCxnSpPr>
            <p:nvPr/>
          </p:nvCxnSpPr>
          <p:spPr>
            <a:xfrm>
              <a:off x="4283968" y="4473116"/>
              <a:ext cx="1152128" cy="4646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5" idx="6"/>
            </p:cNvCxnSpPr>
            <p:nvPr/>
          </p:nvCxnSpPr>
          <p:spPr>
            <a:xfrm>
              <a:off x="6084168" y="2960948"/>
              <a:ext cx="1656184" cy="1836204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4" idx="6"/>
            </p:cNvCxnSpPr>
            <p:nvPr/>
          </p:nvCxnSpPr>
          <p:spPr>
            <a:xfrm flipV="1">
              <a:off x="6084168" y="2924944"/>
              <a:ext cx="1152128" cy="1620180"/>
            </a:xfrm>
            <a:prstGeom prst="lin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Овал 3"/>
            <p:cNvSpPr/>
            <p:nvPr/>
          </p:nvSpPr>
          <p:spPr>
            <a:xfrm>
              <a:off x="611560" y="2564904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3203848" y="2564904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9872" y="2780928"/>
              <a:ext cx="57606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40</a:t>
              </a:r>
              <a:endParaRPr lang="ru-RU" dirty="0"/>
            </a:p>
          </p:txBody>
        </p:sp>
        <p:grpSp>
          <p:nvGrpSpPr>
            <p:cNvPr id="8" name="Группа 8"/>
            <p:cNvGrpSpPr/>
            <p:nvPr/>
          </p:nvGrpSpPr>
          <p:grpSpPr>
            <a:xfrm>
              <a:off x="1979712" y="3212976"/>
              <a:ext cx="1008112" cy="936104"/>
              <a:chOff x="1979712" y="3212976"/>
              <a:chExt cx="1008112" cy="936104"/>
            </a:xfrm>
            <a:grpFill/>
          </p:grpSpPr>
          <p:sp>
            <p:nvSpPr>
              <p:cNvPr id="30" name="Овал 29"/>
              <p:cNvSpPr/>
              <p:nvPr/>
            </p:nvSpPr>
            <p:spPr>
              <a:xfrm>
                <a:off x="1979712" y="3212976"/>
                <a:ext cx="1008112" cy="936104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7"/>
              <p:cNvSpPr txBox="1"/>
              <p:nvPr/>
            </p:nvSpPr>
            <p:spPr>
              <a:xfrm>
                <a:off x="2195736" y="3501008"/>
                <a:ext cx="720080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60%</a:t>
                </a:r>
                <a:endParaRPr lang="ru-RU" dirty="0"/>
              </a:p>
            </p:txBody>
          </p:sp>
        </p:grpSp>
        <p:sp>
          <p:nvSpPr>
            <p:cNvPr id="10" name="Овал 9"/>
            <p:cNvSpPr/>
            <p:nvPr/>
          </p:nvSpPr>
          <p:spPr>
            <a:xfrm>
              <a:off x="611560" y="3861048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576" y="4077072"/>
              <a:ext cx="79208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100%</a:t>
              </a:r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275856" y="4005064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5076056" y="4077072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5076056" y="2492896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36096" y="4293096"/>
              <a:ext cx="288032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36096" y="2780928"/>
              <a:ext cx="288032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8</a:t>
              </a:r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7236296" y="2492896"/>
              <a:ext cx="1080120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24328" y="2708920"/>
              <a:ext cx="57606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12</a:t>
              </a:r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7596336" y="4437112"/>
              <a:ext cx="1008112" cy="936104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56376" y="4653136"/>
              <a:ext cx="36004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27584" y="27809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55% 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635896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55576" y="537321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Составим и решим уравнение:8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x=12</a:t>
            </a:r>
            <a:endParaRPr lang="ru-RU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x=1,5</a:t>
            </a:r>
          </a:p>
          <a:p>
            <a:r>
              <a:rPr lang="ru-RU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r>
              <a:rPr lang="ru-RU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1,5 кг </a:t>
            </a:r>
            <a:endParaRPr lang="ru-RU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5736" y="299695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100-40</a:t>
            </a:r>
            <a:endParaRPr lang="ru-RU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755576" y="2348880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100-45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139952" y="3573016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Упростить разделив на 5</a:t>
            </a:r>
            <a:endParaRPr lang="ru-RU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253</TotalTime>
  <Words>519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Задачи на проценты.</vt:lpstr>
      <vt:lpstr>Простейшие задачи на проценты. При решении задачи на проценты могут встретиться три случая: 1.Нахождение процентов от данного числа. Найти p% от числа a. I способ: 1) a:100 = a/100 - составляет 1%.                        2) a/100p=(ap)/100 – составляют p% II способ: p%=p/100             ap/100=(ap)/100 III способ: a-100%             x-p% Составляем пропорцию: a:x=100/p , откуда x=(ap)/100  2. Нахождение числа по его процентам.  Найти число p% которого равны b.  I способ: 1) b:p=b/p - составляет 1%.                                    2) b/p100=(b100)/p – составляют 100% II способ: p%=p/100             b:p/100=(b100)/p III способ: b-p%                   x-100%  Составляем пропорцию: b:x=p/100 , откуда x=(b100)/p  3. Нахождение процентного отношения двух чисел. Сколько процентов число a составляет от числа b.  I способ: a/b100%                           II способ: b-100%    , откуда x=(a100)/b%   a-x%</vt:lpstr>
      <vt:lpstr>1. Зарплата поднялась на 50%. Какова была зарплата до поднятия, если её подняли на 5000 рублей? (Кукушкин А.) 2.Ученик читал книгу. Он прочитал 240 страниц и осталось ещё 260 страниц. Сколько процентов книги ученику осталось прочитать и сколько процентов  он уже прочитал? (Суворова А.) 3.За 2 дня убрали урожай с 15% поля. За сколько дней будет убрано 75% этого поля при тех же условиях работы?(Ромашов А.) 4. Из 500 икринок погибло 380. Сколько процентов икринок вывелось? (Долгасова О.) 5.Во всём году каникулы длятся 4 месяца, а остальные учебные дни и выходные, праздники. Каково отношение каникул к учебным дням, выходным и праздникам? Сколько процентов составляют каникулы от всего учебного года? (Помелов О.) 6.В 200г. Йогурта содержание 5г. Жира, 5,8 белка, 31,2г. Углеводов, 14г. Сахарозы. Найдите процентное содержание ингредиентов в 200г. Йогурта. Сколько процентов в нём всего остального? (Мамонтов К.) 7. В 100г. Молока содержится 1,5г. жира, 2,8г. Белка, 4,7г. Углеводов. Сколько этих ингредиентов в  процентах? Во сколько раз углеводов и белков больше жира? (Лапешкин С.)</vt:lpstr>
      <vt:lpstr>1. В автобусе 30% всех пассажиров  - мужчины. Сколько мужчин в автобусе, если в нём было 60 пассажиров? 2.В гараже 15% всех машин – автобусы. Сколько автобусов было в гараже, если в нём 80 автомашин? 3.В ящике 120кг. Пшена. Сколько пшена осталось в ящике, если из него взяли 65% всего зерна? 4.Надоили 150л. Молока. Сколько молока осталось, если 20% молока отправили в детский сад. 5.В школьном саду 40 фруктовых деревьев. 30% всех деревьев – яблони, 40% - груши, а остальные – вишни. Сколько вишен в саду? 6.В книге 120 страниц. Первый рассказ занимает 35% книги, второй – 45%. Сколько страниц занимает третий рассказ? 7.Турист прошёл 12км. ,что составляет 30% всего пути. Каков весь путь туриста? 8.Рабочий выполнил 43% месячного плана, сделав 129 деталей. Каков его месячный план? 9. Когда от мотка отрезали 15% его длины, то в нём осталось 68 метров. Сколько проволоки было в мотке? 10.На покупку ушло 44% всех денег. Сколько всего было денег, если осталось 1120р. ?</vt:lpstr>
      <vt:lpstr>Элективный курс. 1 блок систематизирует ранее полученные знания по теме « Простейшие задачи на проценты». 2 блок обобщает и систематизирует умения по теме «Основные виды задач на проценты и способы их решения». Первые два блока доступны детям, не имеющим хорошей математической подготовки. 3 блок представляет собой разбор и решение задач для подготовки к ЕГЭ и экзаменам в ВУЗы. На изучение трёх блоков отводится 15 часов.</vt:lpstr>
      <vt:lpstr>Слайд 6</vt:lpstr>
      <vt:lpstr>Задача. Морская вода содержит 8% (по массе) соли. Сколько килограммов пресной воды нужно добавить к 30 кг. морской воды, чтобы содержание соли в последней составило 5%? Пусть x кг. – масса пресной воды, которую необходимо добавить к имеющейся морской процентное содержание соли в пресной воде равно 0.</vt:lpstr>
      <vt:lpstr>Решение задач на удаление вещества a из раствора.  Задача. Свежие грибы содержат по массе 90% воды, а сухие -12%. Сколько получится сухих грибов из 22 кг. свежих? Решение. Пусть x кг. – масса грибов, которые получатся при сушке.  </vt:lpstr>
      <vt:lpstr>Задача. Сплав олова с медью весом 12 кг содержит 45% меди. Сколько чистого олова нужно добавить чтобы получить сплав содержащий 40% меди. Пусть x – масса олова которое необходимо добавить к имеющемуся сплаву.  </vt:lpstr>
      <vt:lpstr>Задача. Вычислите массу сплава и процентное содержание серебра в сплаве с медью, зная что сплав его с 3 кг чистого серебра, получит сплав, содержащий 90% серебра, а сплавив его с двумя кг сплава содержащего 90% серебра получат сплав с 84 – процентной массовой доли серебра. Пусть x – масса сплава, а p%  - процентное содержание серебра в сплаве. </vt:lpstr>
      <vt:lpstr>Задачи на смешивание двух растворов.  Задача 1. Имеется два раствора: первый с процентным содержанием вещества A , равным p%, и второй с процентным содержанием этого вещества равным q% . В каком соотношении нужно взять данные растворы чтобы получить новый раствор с процентным содержанием указанного вещества, равным k%.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проценты.</dc:title>
  <dc:creator>Александр</dc:creator>
  <cp:lastModifiedBy>Бардашева Г.Б.</cp:lastModifiedBy>
  <cp:revision>30</cp:revision>
  <dcterms:created xsi:type="dcterms:W3CDTF">2011-10-26T16:36:24Z</dcterms:created>
  <dcterms:modified xsi:type="dcterms:W3CDTF">2011-10-28T07:03:47Z</dcterms:modified>
</cp:coreProperties>
</file>