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1" r:id="rId3"/>
    <p:sldId id="264" r:id="rId4"/>
    <p:sldId id="265" r:id="rId5"/>
    <p:sldId id="266" r:id="rId6"/>
    <p:sldId id="267" r:id="rId7"/>
    <p:sldId id="269" r:id="rId8"/>
    <p:sldId id="272" r:id="rId9"/>
    <p:sldId id="275" r:id="rId10"/>
    <p:sldId id="274" r:id="rId11"/>
    <p:sldId id="277" r:id="rId12"/>
    <p:sldId id="279" r:id="rId13"/>
    <p:sldId id="285" r:id="rId14"/>
    <p:sldId id="286" r:id="rId15"/>
    <p:sldId id="287" r:id="rId16"/>
    <p:sldId id="281" r:id="rId17"/>
    <p:sldId id="288" r:id="rId18"/>
    <p:sldId id="290" r:id="rId19"/>
    <p:sldId id="29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672570044967139"/>
          <c:y val="0"/>
          <c:w val="0.78784365271532342"/>
          <c:h val="1"/>
        </c:manualLayout>
      </c:layout>
      <c:pieChart>
        <c:varyColors val="1"/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val>
            <c:numRef>
              <c:f>Лист1!$A$1:$B$1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val>
            <c:numRef>
              <c:f>Лист1!$A$1:$B$1</c:f>
              <c:numCache>
                <c:formatCode>General</c:formatCode>
                <c:ptCount val="2"/>
                <c:pt idx="0">
                  <c:v>5</c:v>
                </c:pt>
                <c:pt idx="1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0.42173</cdr:y>
    </cdr:from>
    <cdr:to>
      <cdr:x>1</cdr:x>
      <cdr:y>0.72843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91025" y="12573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0.64734</cdr:x>
      <cdr:y>0.04722</cdr:y>
    </cdr:from>
    <cdr:to>
      <cdr:x>0.91704</cdr:x>
      <cdr:y>0.36792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03585" y="77035"/>
          <a:ext cx="584783" cy="523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</cdr:x>
      <cdr:y>0.42173</cdr:y>
    </cdr:from>
    <cdr:to>
      <cdr:x>1</cdr:x>
      <cdr:y>0.72843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91025" y="12573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0.64734</cdr:x>
      <cdr:y>0.04722</cdr:y>
    </cdr:from>
    <cdr:to>
      <cdr:x>0.91704</cdr:x>
      <cdr:y>0.36792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03585" y="77035"/>
          <a:ext cx="584783" cy="523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/>
            <a:t>Учащиеся  </a:t>
          </a:r>
        </a:p>
        <a:p xmlns:a="http://schemas.openxmlformats.org/drawingml/2006/main">
          <a:r>
            <a:rPr lang="ru-RU" sz="900"/>
            <a:t>рожденные</a:t>
          </a:r>
        </a:p>
        <a:p xmlns:a="http://schemas.openxmlformats.org/drawingml/2006/main">
          <a:r>
            <a:rPr lang="ru-RU" sz="900"/>
            <a:t> 7 числа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</cdr:x>
      <cdr:y>0.17014</cdr:y>
    </cdr:from>
    <cdr:to>
      <cdr:x>1</cdr:x>
      <cdr:y>0.50347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67150" y="466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0.68767</cdr:x>
      <cdr:y>0.03849</cdr:y>
    </cdr:from>
    <cdr:to>
      <cdr:x>0.88767</cdr:x>
      <cdr:y>0.37182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2372" y="62739"/>
          <a:ext cx="399134" cy="543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/>
            <a:t>Учащиеся </a:t>
          </a:r>
        </a:p>
        <a:p xmlns:a="http://schemas.openxmlformats.org/drawingml/2006/main">
          <a:r>
            <a:rPr lang="ru-RU" sz="900"/>
            <a:t>рожденные </a:t>
          </a:r>
        </a:p>
        <a:p xmlns:a="http://schemas.openxmlformats.org/drawingml/2006/main">
          <a:r>
            <a:rPr lang="ru-RU" sz="900"/>
            <a:t>13 числа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EA7216-EFAC-49BE-8865-6D6612BD7357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B13933-3FB8-4FE5-B2B6-470CDE7124A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14.gif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//upload.wikimedia.org/wikipedia/commons/d/d1/Gizeh_Cheops_BW_1.jpg" TargetMode="External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gif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092617">
            <a:off x="508819" y="1947525"/>
            <a:ext cx="1030850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perspectiveContrasting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Всё о числах 7и 13</a:t>
            </a: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" name="Rectangle 15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0" name="Rectangle 19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1" name="Rectangle 20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2" name="Rectangle 21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3" name="Rectangle 2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4" name="Rectangle 23"/>
          <p:cNvSpPr>
            <a:spLocks noChangeArrowheads="1"/>
          </p:cNvSpPr>
          <p:nvPr/>
        </p:nvSpPr>
        <p:spPr bwMode="auto">
          <a:xfrm>
            <a:off x="0" y="385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6" name="Rectangle 35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7" name="Rectangle 3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8" name="Rectangle 37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89" name="Rectangle 38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90" name="Rectangle 39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91" name="Rectangle 40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92" name="Rectangle 41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93" name="Rectangle 4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094" name="Rectangle 43"/>
          <p:cNvSpPr>
            <a:spLocks noChangeArrowheads="1"/>
          </p:cNvSpPr>
          <p:nvPr/>
        </p:nvSpPr>
        <p:spPr bwMode="auto">
          <a:xfrm>
            <a:off x="0" y="385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ja-JP" sz="1200">
                <a:ea typeface="MS Mincho" pitchFamily="49" charset="-128"/>
                <a:cs typeface="Times New Roman" pitchFamily="18" charset="0"/>
              </a:rPr>
              <a:t>    </a:t>
            </a:r>
            <a:r>
              <a:rPr lang="ru-RU" altLang="ja-JP" sz="12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pic>
        <p:nvPicPr>
          <p:cNvPr id="3095" name="Picture 44" descr="slide0004_image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068638"/>
            <a:ext cx="273685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6" name="Прямоугольник 32"/>
          <p:cNvSpPr>
            <a:spLocks noChangeArrowheads="1"/>
          </p:cNvSpPr>
          <p:nvPr/>
        </p:nvSpPr>
        <p:spPr bwMode="auto">
          <a:xfrm>
            <a:off x="4572000" y="58420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b="1">
                <a:solidFill>
                  <a:srgbClr val="FFFF00"/>
                </a:solidFill>
                <a:latin typeface="Monotype Corsiva" pitchFamily="66" charset="0"/>
              </a:rPr>
            </a:br>
            <a:endParaRPr lang="ru-RU">
              <a:solidFill>
                <a:srgbClr val="FFFF00"/>
              </a:solidFill>
            </a:endParaRPr>
          </a:p>
        </p:txBody>
      </p:sp>
      <p:sp>
        <p:nvSpPr>
          <p:cNvPr id="3097" name="Rectangle 11"/>
          <p:cNvSpPr>
            <a:spLocks noChangeArrowheads="1"/>
          </p:cNvSpPr>
          <p:nvPr/>
        </p:nvSpPr>
        <p:spPr bwMode="auto">
          <a:xfrm>
            <a:off x="250825" y="5411788"/>
            <a:ext cx="568801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cs typeface="Arial" charset="0"/>
              </a:rPr>
              <a:t>Работу выполнил: Потапов Константин</a:t>
            </a:r>
          </a:p>
          <a:p>
            <a:pPr algn="ctr"/>
            <a:r>
              <a:rPr lang="ru-RU" sz="2000">
                <a:cs typeface="Arial" charset="0"/>
              </a:rPr>
              <a:t> Руководитель: учитель математики                                      </a:t>
            </a:r>
            <a:r>
              <a:rPr lang="ru-RU" sz="2000" b="1">
                <a:cs typeface="Arial" charset="0"/>
              </a:rPr>
              <a:t>Кукушкина Алсу Рахимзяновна</a:t>
            </a:r>
          </a:p>
          <a:p>
            <a:r>
              <a:rPr lang="ru-RU" sz="2000">
                <a:solidFill>
                  <a:schemeClr val="bg1"/>
                </a:solidFill>
                <a:latin typeface="Comic Sans MS" pitchFamily="66" charset="0"/>
              </a:rPr>
              <a:t>                                       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000" b="1" i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6" name="WordArt 5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1873250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Рисунок1"/>
          <p:cNvPicPr>
            <a:picLocks noChangeAspect="1" noChangeArrowheads="1" noCrop="1"/>
          </p:cNvPicPr>
          <p:nvPr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619250" y="260350"/>
            <a:ext cx="3125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rgbClr val="FF3300"/>
                </a:solidFill>
                <a:latin typeface="Comic Sans MS" pitchFamily="66" charset="0"/>
              </a:rPr>
              <a:t>Число</a:t>
            </a: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4572000" y="333375"/>
            <a:ext cx="18002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ndara"/>
              </a:rPr>
              <a:t>13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23850" y="1989138"/>
            <a:ext cx="8280400" cy="4586287"/>
          </a:xfrm>
          <a:prstGeom prst="rect">
            <a:avLst/>
          </a:prstGeom>
          <a:solidFill>
            <a:srgbClr val="E6F7A9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В математике</a:t>
            </a:r>
            <a:r>
              <a:rPr lang="ru-RU" sz="3200" b="1">
                <a:solidFill>
                  <a:schemeClr val="bg1"/>
                </a:solidFill>
              </a:rPr>
              <a:t>:    6-ое простое число.</a:t>
            </a:r>
          </a:p>
          <a:p>
            <a:endParaRPr lang="ru-RU" sz="3200" b="1">
              <a:solidFill>
                <a:schemeClr val="bg1"/>
              </a:solidFill>
            </a:endParaRPr>
          </a:p>
          <a:p>
            <a:r>
              <a:rPr lang="ru-RU" sz="3200" b="1">
                <a:solidFill>
                  <a:schemeClr val="bg1"/>
                </a:solidFill>
              </a:rPr>
              <a:t>       </a:t>
            </a:r>
            <a:r>
              <a:rPr lang="ru-RU" sz="6600" b="1">
                <a:solidFill>
                  <a:schemeClr val="bg1"/>
                </a:solidFill>
              </a:rPr>
              <a:t>2   3  5   7   11</a:t>
            </a:r>
            <a:r>
              <a:rPr lang="ru-RU" sz="3200" b="1">
                <a:solidFill>
                  <a:schemeClr val="bg1"/>
                </a:solidFill>
              </a:rPr>
              <a:t>  </a:t>
            </a:r>
            <a:r>
              <a:rPr lang="ru-RU" sz="6600" b="1">
                <a:solidFill>
                  <a:schemeClr val="bg1"/>
                </a:solidFill>
              </a:rPr>
              <a:t> </a:t>
            </a:r>
            <a:r>
              <a:rPr lang="ru-RU" sz="8800" b="1">
                <a:solidFill>
                  <a:schemeClr val="bg1"/>
                </a:solidFill>
              </a:rPr>
              <a:t>13</a:t>
            </a:r>
            <a:r>
              <a:rPr lang="ru-RU" sz="6600" b="1">
                <a:solidFill>
                  <a:schemeClr val="bg1"/>
                </a:solidFill>
              </a:rPr>
              <a:t> </a:t>
            </a:r>
          </a:p>
          <a:p>
            <a:r>
              <a:rPr lang="ru-RU" sz="3200" b="1">
                <a:solidFill>
                  <a:srgbClr val="FF0000"/>
                </a:solidFill>
              </a:rPr>
              <a:t>В науке</a:t>
            </a:r>
            <a:r>
              <a:rPr lang="ru-RU" sz="3200" b="1">
                <a:solidFill>
                  <a:schemeClr val="bg1"/>
                </a:solidFill>
              </a:rPr>
              <a:t>:   атомный номер алюминия</a:t>
            </a:r>
          </a:p>
          <a:p>
            <a:r>
              <a:rPr lang="ru-RU" sz="3200" b="1">
                <a:solidFill>
                  <a:schemeClr val="bg1"/>
                </a:solidFill>
              </a:rPr>
              <a:t>                             </a:t>
            </a:r>
            <a:r>
              <a:rPr lang="en-US" sz="1600" b="1">
                <a:solidFill>
                  <a:schemeClr val="bg1"/>
                </a:solidFill>
              </a:rPr>
              <a:t>+13</a:t>
            </a:r>
            <a:r>
              <a:rPr lang="en-US" sz="4400" b="1">
                <a:solidFill>
                  <a:schemeClr val="bg1"/>
                </a:solidFill>
              </a:rPr>
              <a:t>Al</a:t>
            </a:r>
            <a:endParaRPr lang="ru-RU" sz="3200" b="1">
              <a:solidFill>
                <a:schemeClr val="bg1"/>
              </a:solidFill>
            </a:endParaRPr>
          </a:p>
          <a:p>
            <a:endParaRPr lang="ru-RU" sz="3200" b="1">
              <a:solidFill>
                <a:schemeClr val="bg1"/>
              </a:solidFill>
            </a:endParaRPr>
          </a:p>
          <a:p>
            <a:endParaRPr lang="ru-RU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d964a0149819f4c1442b09575875e7ac"/>
          <p:cNvPicPr>
            <a:picLocks noChangeAspect="1" noChangeArrowheads="1"/>
          </p:cNvPicPr>
          <p:nvPr/>
        </p:nvPicPr>
        <p:blipFill>
          <a:blip r:embed="rId3" cstate="print"/>
          <a:srcRect l="46400" b="32401"/>
          <a:stretch>
            <a:fillRect/>
          </a:stretch>
        </p:blipFill>
        <p:spPr bwMode="auto">
          <a:xfrm>
            <a:off x="250825" y="549275"/>
            <a:ext cx="27940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mars-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60350"/>
            <a:ext cx="24765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27bd1a1a3acae31d4db03c294868fa91"/>
          <p:cNvPicPr>
            <a:picLocks noChangeAspect="1" noChangeArrowheads="1"/>
          </p:cNvPicPr>
          <p:nvPr/>
        </p:nvPicPr>
        <p:blipFill>
          <a:blip r:embed="rId5" cstate="print"/>
          <a:srcRect l="20000" t="11600" r="18800" b="13200"/>
          <a:stretch>
            <a:fillRect/>
          </a:stretch>
        </p:blipFill>
        <p:spPr bwMode="auto">
          <a:xfrm>
            <a:off x="6248400" y="1484313"/>
            <a:ext cx="2895600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1170873609_21"/>
          <p:cNvPicPr>
            <a:picLocks noChangeAspect="1" noChangeArrowheads="1"/>
          </p:cNvPicPr>
          <p:nvPr/>
        </p:nvPicPr>
        <p:blipFill>
          <a:blip r:embed="rId6" cstate="print"/>
          <a:srcRect l="5714" t="17778" r="2856" b="13651"/>
          <a:stretch>
            <a:fillRect/>
          </a:stretch>
        </p:blipFill>
        <p:spPr bwMode="auto">
          <a:xfrm>
            <a:off x="5486400" y="4800600"/>
            <a:ext cx="365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Venus-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4610100"/>
            <a:ext cx="2247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Upiter-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288" y="40767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солнце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28938" y="2857500"/>
            <a:ext cx="2133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nd_7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1428994">
            <a:off x="5002213" y="2738438"/>
            <a:ext cx="15827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2500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Луна-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/>
              <a:t>понедельник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6396" name="Прямоугольник 12"/>
          <p:cNvSpPr>
            <a:spLocks noChangeArrowheads="1"/>
          </p:cNvSpPr>
          <p:nvPr/>
        </p:nvSpPr>
        <p:spPr bwMode="auto">
          <a:xfrm>
            <a:off x="2643188" y="357188"/>
            <a:ext cx="1692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Марс- вторник</a:t>
            </a:r>
          </a:p>
        </p:txBody>
      </p:sp>
      <p:sp>
        <p:nvSpPr>
          <p:cNvPr id="16397" name="Прямоугольник 13"/>
          <p:cNvSpPr>
            <a:spLocks noChangeArrowheads="1"/>
          </p:cNvSpPr>
          <p:nvPr/>
        </p:nvSpPr>
        <p:spPr bwMode="auto">
          <a:xfrm>
            <a:off x="6572250" y="1071563"/>
            <a:ext cx="1958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Меркурий- среда</a:t>
            </a:r>
          </a:p>
        </p:txBody>
      </p:sp>
      <p:sp>
        <p:nvSpPr>
          <p:cNvPr id="16398" name="Прямоугольник 14"/>
          <p:cNvSpPr>
            <a:spLocks noChangeArrowheads="1"/>
          </p:cNvSpPr>
          <p:nvPr/>
        </p:nvSpPr>
        <p:spPr bwMode="auto">
          <a:xfrm>
            <a:off x="6786563" y="4429125"/>
            <a:ext cx="1973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Юпитер- четверг </a:t>
            </a:r>
          </a:p>
        </p:txBody>
      </p:sp>
      <p:sp>
        <p:nvSpPr>
          <p:cNvPr id="16399" name="Прямоугольник 15"/>
          <p:cNvSpPr>
            <a:spLocks noChangeArrowheads="1"/>
          </p:cNvSpPr>
          <p:nvPr/>
        </p:nvSpPr>
        <p:spPr bwMode="auto">
          <a:xfrm>
            <a:off x="1428750" y="6488113"/>
            <a:ext cx="1909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Венера-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/>
              <a:t>пятница</a:t>
            </a:r>
          </a:p>
        </p:txBody>
      </p:sp>
      <p:sp>
        <p:nvSpPr>
          <p:cNvPr id="16400" name="Прямоугольник 16"/>
          <p:cNvSpPr>
            <a:spLocks noChangeArrowheads="1"/>
          </p:cNvSpPr>
          <p:nvPr/>
        </p:nvSpPr>
        <p:spPr bwMode="auto">
          <a:xfrm>
            <a:off x="0" y="4000500"/>
            <a:ext cx="1892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/>
              <a:t>Сатурн-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/>
              <a:t>суббота</a:t>
            </a:r>
          </a:p>
        </p:txBody>
      </p:sp>
      <p:sp>
        <p:nvSpPr>
          <p:cNvPr id="16401" name="Прямоугольник 17"/>
          <p:cNvSpPr>
            <a:spLocks noChangeArrowheads="1"/>
          </p:cNvSpPr>
          <p:nvPr/>
        </p:nvSpPr>
        <p:spPr bwMode="auto">
          <a:xfrm>
            <a:off x="2357438" y="2571750"/>
            <a:ext cx="2351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Солнце-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/>
              <a:t>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 descr="Рисунок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lum bright="-100000"/>
          </a:blip>
          <a:srcRect/>
          <a:stretch>
            <a:fillRect/>
          </a:stretch>
        </p:blipFill>
        <p:spPr>
          <a:xfrm>
            <a:off x="-180975" y="0"/>
            <a:ext cx="9144000" cy="6858000"/>
          </a:xfrm>
          <a:solidFill>
            <a:srgbClr val="FFFF66"/>
          </a:solidFill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1835150" y="476250"/>
            <a:ext cx="5545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Сравнение  погодных условий 7 и 13 чисел</a:t>
            </a:r>
          </a:p>
          <a:p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за  4 месяца 2011 года в городе Казань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14341" name="Picture 4" descr="Рисунок4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26035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0" y="260350"/>
            <a:ext cx="1512888" cy="1216025"/>
            <a:chOff x="1248" y="2976"/>
            <a:chExt cx="717" cy="384"/>
          </a:xfrm>
        </p:grpSpPr>
        <p:sp>
          <p:nvSpPr>
            <p:cNvPr id="14371" name="AutoShape 6"/>
            <p:cNvSpPr>
              <a:spLocks noChangeAspect="1" noChangeArrowheads="1" noTextEdit="1"/>
            </p:cNvSpPr>
            <p:nvPr/>
          </p:nvSpPr>
          <p:spPr bwMode="auto">
            <a:xfrm>
              <a:off x="1248" y="2976"/>
              <a:ext cx="71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2" name="Freeform 7"/>
            <p:cNvSpPr>
              <a:spLocks/>
            </p:cNvSpPr>
            <p:nvPr/>
          </p:nvSpPr>
          <p:spPr bwMode="auto">
            <a:xfrm>
              <a:off x="1396" y="3158"/>
              <a:ext cx="563" cy="199"/>
            </a:xfrm>
            <a:custGeom>
              <a:avLst/>
              <a:gdLst>
                <a:gd name="T0" fmla="*/ 0 w 2252"/>
                <a:gd name="T1" fmla="*/ 0 h 1191"/>
                <a:gd name="T2" fmla="*/ 0 w 2252"/>
                <a:gd name="T3" fmla="*/ 0 h 1191"/>
                <a:gd name="T4" fmla="*/ 0 w 2252"/>
                <a:gd name="T5" fmla="*/ 0 h 1191"/>
                <a:gd name="T6" fmla="*/ 0 w 2252"/>
                <a:gd name="T7" fmla="*/ 0 h 1191"/>
                <a:gd name="T8" fmla="*/ 0 w 2252"/>
                <a:gd name="T9" fmla="*/ 0 h 1191"/>
                <a:gd name="T10" fmla="*/ 0 w 2252"/>
                <a:gd name="T11" fmla="*/ 0 h 1191"/>
                <a:gd name="T12" fmla="*/ 0 w 2252"/>
                <a:gd name="T13" fmla="*/ 0 h 1191"/>
                <a:gd name="T14" fmla="*/ 0 w 2252"/>
                <a:gd name="T15" fmla="*/ 0 h 1191"/>
                <a:gd name="T16" fmla="*/ 0 w 2252"/>
                <a:gd name="T17" fmla="*/ 0 h 1191"/>
                <a:gd name="T18" fmla="*/ 0 w 2252"/>
                <a:gd name="T19" fmla="*/ 0 h 1191"/>
                <a:gd name="T20" fmla="*/ 0 w 2252"/>
                <a:gd name="T21" fmla="*/ 0 h 1191"/>
                <a:gd name="T22" fmla="*/ 0 w 2252"/>
                <a:gd name="T23" fmla="*/ 0 h 1191"/>
                <a:gd name="T24" fmla="*/ 0 w 2252"/>
                <a:gd name="T25" fmla="*/ 0 h 1191"/>
                <a:gd name="T26" fmla="*/ 0 w 2252"/>
                <a:gd name="T27" fmla="*/ 0 h 1191"/>
                <a:gd name="T28" fmla="*/ 0 w 2252"/>
                <a:gd name="T29" fmla="*/ 0 h 1191"/>
                <a:gd name="T30" fmla="*/ 0 w 2252"/>
                <a:gd name="T31" fmla="*/ 0 h 1191"/>
                <a:gd name="T32" fmla="*/ 0 w 2252"/>
                <a:gd name="T33" fmla="*/ 0 h 1191"/>
                <a:gd name="T34" fmla="*/ 0 w 2252"/>
                <a:gd name="T35" fmla="*/ 0 h 1191"/>
                <a:gd name="T36" fmla="*/ 0 w 2252"/>
                <a:gd name="T37" fmla="*/ 0 h 1191"/>
                <a:gd name="T38" fmla="*/ 0 w 2252"/>
                <a:gd name="T39" fmla="*/ 0 h 1191"/>
                <a:gd name="T40" fmla="*/ 0 w 2252"/>
                <a:gd name="T41" fmla="*/ 0 h 1191"/>
                <a:gd name="T42" fmla="*/ 0 w 2252"/>
                <a:gd name="T43" fmla="*/ 0 h 1191"/>
                <a:gd name="T44" fmla="*/ 0 w 2252"/>
                <a:gd name="T45" fmla="*/ 0 h 1191"/>
                <a:gd name="T46" fmla="*/ 0 w 2252"/>
                <a:gd name="T47" fmla="*/ 0 h 1191"/>
                <a:gd name="T48" fmla="*/ 0 w 2252"/>
                <a:gd name="T49" fmla="*/ 0 h 1191"/>
                <a:gd name="T50" fmla="*/ 0 w 2252"/>
                <a:gd name="T51" fmla="*/ 0 h 1191"/>
                <a:gd name="T52" fmla="*/ 0 w 2252"/>
                <a:gd name="T53" fmla="*/ 0 h 1191"/>
                <a:gd name="T54" fmla="*/ 0 w 2252"/>
                <a:gd name="T55" fmla="*/ 0 h 1191"/>
                <a:gd name="T56" fmla="*/ 0 w 2252"/>
                <a:gd name="T57" fmla="*/ 0 h 1191"/>
                <a:gd name="T58" fmla="*/ 0 w 2252"/>
                <a:gd name="T59" fmla="*/ 0 h 1191"/>
                <a:gd name="T60" fmla="*/ 0 w 2252"/>
                <a:gd name="T61" fmla="*/ 0 h 1191"/>
                <a:gd name="T62" fmla="*/ 0 w 2252"/>
                <a:gd name="T63" fmla="*/ 0 h 1191"/>
                <a:gd name="T64" fmla="*/ 0 w 2252"/>
                <a:gd name="T65" fmla="*/ 0 h 1191"/>
                <a:gd name="T66" fmla="*/ 0 w 2252"/>
                <a:gd name="T67" fmla="*/ 0 h 1191"/>
                <a:gd name="T68" fmla="*/ 0 w 2252"/>
                <a:gd name="T69" fmla="*/ 0 h 1191"/>
                <a:gd name="T70" fmla="*/ 0 w 2252"/>
                <a:gd name="T71" fmla="*/ 0 h 1191"/>
                <a:gd name="T72" fmla="*/ 0 w 2252"/>
                <a:gd name="T73" fmla="*/ 0 h 1191"/>
                <a:gd name="T74" fmla="*/ 0 w 2252"/>
                <a:gd name="T75" fmla="*/ 0 h 1191"/>
                <a:gd name="T76" fmla="*/ 0 w 2252"/>
                <a:gd name="T77" fmla="*/ 0 h 1191"/>
                <a:gd name="T78" fmla="*/ 0 w 2252"/>
                <a:gd name="T79" fmla="*/ 0 h 1191"/>
                <a:gd name="T80" fmla="*/ 0 w 2252"/>
                <a:gd name="T81" fmla="*/ 0 h 1191"/>
                <a:gd name="T82" fmla="*/ 0 w 2252"/>
                <a:gd name="T83" fmla="*/ 0 h 1191"/>
                <a:gd name="T84" fmla="*/ 0 w 2252"/>
                <a:gd name="T85" fmla="*/ 0 h 1191"/>
                <a:gd name="T86" fmla="*/ 0 w 2252"/>
                <a:gd name="T87" fmla="*/ 0 h 1191"/>
                <a:gd name="T88" fmla="*/ 0 w 2252"/>
                <a:gd name="T89" fmla="*/ 0 h 1191"/>
                <a:gd name="T90" fmla="*/ 0 w 2252"/>
                <a:gd name="T91" fmla="*/ 0 h 1191"/>
                <a:gd name="T92" fmla="*/ 0 w 2252"/>
                <a:gd name="T93" fmla="*/ 0 h 1191"/>
                <a:gd name="T94" fmla="*/ 0 w 2252"/>
                <a:gd name="T95" fmla="*/ 0 h 1191"/>
                <a:gd name="T96" fmla="*/ 0 w 2252"/>
                <a:gd name="T97" fmla="*/ 0 h 1191"/>
                <a:gd name="T98" fmla="*/ 0 w 2252"/>
                <a:gd name="T99" fmla="*/ 0 h 1191"/>
                <a:gd name="T100" fmla="*/ 0 w 2252"/>
                <a:gd name="T101" fmla="*/ 0 h 1191"/>
                <a:gd name="T102" fmla="*/ 0 w 2252"/>
                <a:gd name="T103" fmla="*/ 0 h 1191"/>
                <a:gd name="T104" fmla="*/ 0 w 2252"/>
                <a:gd name="T105" fmla="*/ 0 h 1191"/>
                <a:gd name="T106" fmla="*/ 0 w 2252"/>
                <a:gd name="T107" fmla="*/ 0 h 1191"/>
                <a:gd name="T108" fmla="*/ 0 w 2252"/>
                <a:gd name="T109" fmla="*/ 0 h 1191"/>
                <a:gd name="T110" fmla="*/ 0 w 2252"/>
                <a:gd name="T111" fmla="*/ 0 h 1191"/>
                <a:gd name="T112" fmla="*/ 0 w 2252"/>
                <a:gd name="T113" fmla="*/ 0 h 1191"/>
                <a:gd name="T114" fmla="*/ 0 w 2252"/>
                <a:gd name="T115" fmla="*/ 0 h 119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2"/>
                <a:gd name="T175" fmla="*/ 0 h 1191"/>
                <a:gd name="T176" fmla="*/ 2252 w 2252"/>
                <a:gd name="T177" fmla="*/ 1191 h 119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2" h="1191">
                  <a:moveTo>
                    <a:pt x="1356" y="1148"/>
                  </a:moveTo>
                  <a:lnTo>
                    <a:pt x="1387" y="1158"/>
                  </a:lnTo>
                  <a:lnTo>
                    <a:pt x="1420" y="1167"/>
                  </a:lnTo>
                  <a:lnTo>
                    <a:pt x="1482" y="1181"/>
                  </a:lnTo>
                  <a:lnTo>
                    <a:pt x="1545" y="1190"/>
                  </a:lnTo>
                  <a:lnTo>
                    <a:pt x="1604" y="1191"/>
                  </a:lnTo>
                  <a:lnTo>
                    <a:pt x="1723" y="1184"/>
                  </a:lnTo>
                  <a:lnTo>
                    <a:pt x="1836" y="1159"/>
                  </a:lnTo>
                  <a:lnTo>
                    <a:pt x="1888" y="1140"/>
                  </a:lnTo>
                  <a:lnTo>
                    <a:pt x="1939" y="1118"/>
                  </a:lnTo>
                  <a:lnTo>
                    <a:pt x="1986" y="1093"/>
                  </a:lnTo>
                  <a:lnTo>
                    <a:pt x="2030" y="1067"/>
                  </a:lnTo>
                  <a:lnTo>
                    <a:pt x="2072" y="1037"/>
                  </a:lnTo>
                  <a:lnTo>
                    <a:pt x="2109" y="1006"/>
                  </a:lnTo>
                  <a:lnTo>
                    <a:pt x="2143" y="971"/>
                  </a:lnTo>
                  <a:lnTo>
                    <a:pt x="2173" y="936"/>
                  </a:lnTo>
                  <a:lnTo>
                    <a:pt x="2198" y="901"/>
                  </a:lnTo>
                  <a:lnTo>
                    <a:pt x="2219" y="865"/>
                  </a:lnTo>
                  <a:lnTo>
                    <a:pt x="2246" y="790"/>
                  </a:lnTo>
                  <a:lnTo>
                    <a:pt x="2252" y="718"/>
                  </a:lnTo>
                  <a:lnTo>
                    <a:pt x="2246" y="685"/>
                  </a:lnTo>
                  <a:lnTo>
                    <a:pt x="2232" y="651"/>
                  </a:lnTo>
                  <a:lnTo>
                    <a:pt x="2214" y="620"/>
                  </a:lnTo>
                  <a:lnTo>
                    <a:pt x="2203" y="604"/>
                  </a:lnTo>
                  <a:lnTo>
                    <a:pt x="2188" y="590"/>
                  </a:lnTo>
                  <a:lnTo>
                    <a:pt x="2155" y="563"/>
                  </a:lnTo>
                  <a:lnTo>
                    <a:pt x="2117" y="539"/>
                  </a:lnTo>
                  <a:lnTo>
                    <a:pt x="2094" y="528"/>
                  </a:lnTo>
                  <a:lnTo>
                    <a:pt x="2069" y="517"/>
                  </a:lnTo>
                  <a:lnTo>
                    <a:pt x="2042" y="507"/>
                  </a:lnTo>
                  <a:lnTo>
                    <a:pt x="2014" y="498"/>
                  </a:lnTo>
                  <a:lnTo>
                    <a:pt x="1952" y="484"/>
                  </a:lnTo>
                  <a:lnTo>
                    <a:pt x="1881" y="473"/>
                  </a:lnTo>
                  <a:lnTo>
                    <a:pt x="1901" y="400"/>
                  </a:lnTo>
                  <a:lnTo>
                    <a:pt x="1900" y="329"/>
                  </a:lnTo>
                  <a:lnTo>
                    <a:pt x="1891" y="295"/>
                  </a:lnTo>
                  <a:lnTo>
                    <a:pt x="1879" y="261"/>
                  </a:lnTo>
                  <a:lnTo>
                    <a:pt x="1862" y="231"/>
                  </a:lnTo>
                  <a:lnTo>
                    <a:pt x="1840" y="200"/>
                  </a:lnTo>
                  <a:lnTo>
                    <a:pt x="1817" y="171"/>
                  </a:lnTo>
                  <a:lnTo>
                    <a:pt x="1788" y="144"/>
                  </a:lnTo>
                  <a:lnTo>
                    <a:pt x="1758" y="120"/>
                  </a:lnTo>
                  <a:lnTo>
                    <a:pt x="1723" y="96"/>
                  </a:lnTo>
                  <a:lnTo>
                    <a:pt x="1687" y="76"/>
                  </a:lnTo>
                  <a:lnTo>
                    <a:pt x="1648" y="56"/>
                  </a:lnTo>
                  <a:lnTo>
                    <a:pt x="1608" y="40"/>
                  </a:lnTo>
                  <a:lnTo>
                    <a:pt x="1566" y="26"/>
                  </a:lnTo>
                  <a:lnTo>
                    <a:pt x="1522" y="16"/>
                  </a:lnTo>
                  <a:lnTo>
                    <a:pt x="1477" y="7"/>
                  </a:lnTo>
                  <a:lnTo>
                    <a:pt x="1387" y="0"/>
                  </a:lnTo>
                  <a:lnTo>
                    <a:pt x="1298" y="7"/>
                  </a:lnTo>
                  <a:lnTo>
                    <a:pt x="1209" y="29"/>
                  </a:lnTo>
                  <a:lnTo>
                    <a:pt x="1168" y="47"/>
                  </a:lnTo>
                  <a:lnTo>
                    <a:pt x="1126" y="68"/>
                  </a:lnTo>
                  <a:lnTo>
                    <a:pt x="1085" y="93"/>
                  </a:lnTo>
                  <a:lnTo>
                    <a:pt x="1049" y="122"/>
                  </a:lnTo>
                  <a:lnTo>
                    <a:pt x="1014" y="156"/>
                  </a:lnTo>
                  <a:lnTo>
                    <a:pt x="997" y="174"/>
                  </a:lnTo>
                  <a:lnTo>
                    <a:pt x="982" y="194"/>
                  </a:lnTo>
                  <a:lnTo>
                    <a:pt x="952" y="238"/>
                  </a:lnTo>
                  <a:lnTo>
                    <a:pt x="927" y="286"/>
                  </a:lnTo>
                  <a:lnTo>
                    <a:pt x="901" y="274"/>
                  </a:lnTo>
                  <a:lnTo>
                    <a:pt x="878" y="266"/>
                  </a:lnTo>
                  <a:lnTo>
                    <a:pt x="832" y="250"/>
                  </a:lnTo>
                  <a:lnTo>
                    <a:pt x="788" y="236"/>
                  </a:lnTo>
                  <a:lnTo>
                    <a:pt x="745" y="228"/>
                  </a:lnTo>
                  <a:lnTo>
                    <a:pt x="669" y="219"/>
                  </a:lnTo>
                  <a:lnTo>
                    <a:pt x="600" y="222"/>
                  </a:lnTo>
                  <a:lnTo>
                    <a:pt x="539" y="235"/>
                  </a:lnTo>
                  <a:lnTo>
                    <a:pt x="487" y="257"/>
                  </a:lnTo>
                  <a:lnTo>
                    <a:pt x="442" y="286"/>
                  </a:lnTo>
                  <a:lnTo>
                    <a:pt x="407" y="321"/>
                  </a:lnTo>
                  <a:lnTo>
                    <a:pt x="378" y="359"/>
                  </a:lnTo>
                  <a:lnTo>
                    <a:pt x="359" y="402"/>
                  </a:lnTo>
                  <a:lnTo>
                    <a:pt x="344" y="486"/>
                  </a:lnTo>
                  <a:lnTo>
                    <a:pt x="347" y="528"/>
                  </a:lnTo>
                  <a:lnTo>
                    <a:pt x="358" y="565"/>
                  </a:lnTo>
                  <a:lnTo>
                    <a:pt x="377" y="598"/>
                  </a:lnTo>
                  <a:lnTo>
                    <a:pt x="402" y="623"/>
                  </a:lnTo>
                  <a:lnTo>
                    <a:pt x="429" y="644"/>
                  </a:lnTo>
                  <a:lnTo>
                    <a:pt x="446" y="653"/>
                  </a:lnTo>
                  <a:lnTo>
                    <a:pt x="469" y="661"/>
                  </a:lnTo>
                  <a:lnTo>
                    <a:pt x="519" y="669"/>
                  </a:lnTo>
                  <a:lnTo>
                    <a:pt x="574" y="666"/>
                  </a:lnTo>
                  <a:lnTo>
                    <a:pt x="552" y="637"/>
                  </a:lnTo>
                  <a:lnTo>
                    <a:pt x="533" y="609"/>
                  </a:lnTo>
                  <a:lnTo>
                    <a:pt x="510" y="555"/>
                  </a:lnTo>
                  <a:lnTo>
                    <a:pt x="503" y="507"/>
                  </a:lnTo>
                  <a:lnTo>
                    <a:pt x="508" y="465"/>
                  </a:lnTo>
                  <a:lnTo>
                    <a:pt x="517" y="447"/>
                  </a:lnTo>
                  <a:lnTo>
                    <a:pt x="528" y="429"/>
                  </a:lnTo>
                  <a:lnTo>
                    <a:pt x="542" y="413"/>
                  </a:lnTo>
                  <a:lnTo>
                    <a:pt x="558" y="399"/>
                  </a:lnTo>
                  <a:lnTo>
                    <a:pt x="595" y="375"/>
                  </a:lnTo>
                  <a:lnTo>
                    <a:pt x="617" y="365"/>
                  </a:lnTo>
                  <a:lnTo>
                    <a:pt x="640" y="358"/>
                  </a:lnTo>
                  <a:lnTo>
                    <a:pt x="690" y="346"/>
                  </a:lnTo>
                  <a:lnTo>
                    <a:pt x="743" y="340"/>
                  </a:lnTo>
                  <a:lnTo>
                    <a:pt x="853" y="350"/>
                  </a:lnTo>
                  <a:lnTo>
                    <a:pt x="907" y="367"/>
                  </a:lnTo>
                  <a:lnTo>
                    <a:pt x="955" y="388"/>
                  </a:lnTo>
                  <a:lnTo>
                    <a:pt x="998" y="419"/>
                  </a:lnTo>
                  <a:lnTo>
                    <a:pt x="1036" y="456"/>
                  </a:lnTo>
                  <a:lnTo>
                    <a:pt x="1026" y="384"/>
                  </a:lnTo>
                  <a:lnTo>
                    <a:pt x="1039" y="320"/>
                  </a:lnTo>
                  <a:lnTo>
                    <a:pt x="1049" y="292"/>
                  </a:lnTo>
                  <a:lnTo>
                    <a:pt x="1065" y="264"/>
                  </a:lnTo>
                  <a:lnTo>
                    <a:pt x="1082" y="241"/>
                  </a:lnTo>
                  <a:lnTo>
                    <a:pt x="1104" y="219"/>
                  </a:lnTo>
                  <a:lnTo>
                    <a:pt x="1127" y="200"/>
                  </a:lnTo>
                  <a:lnTo>
                    <a:pt x="1154" y="182"/>
                  </a:lnTo>
                  <a:lnTo>
                    <a:pt x="1182" y="168"/>
                  </a:lnTo>
                  <a:lnTo>
                    <a:pt x="1211" y="156"/>
                  </a:lnTo>
                  <a:lnTo>
                    <a:pt x="1243" y="146"/>
                  </a:lnTo>
                  <a:lnTo>
                    <a:pt x="1277" y="139"/>
                  </a:lnTo>
                  <a:lnTo>
                    <a:pt x="1343" y="133"/>
                  </a:lnTo>
                  <a:lnTo>
                    <a:pt x="1412" y="137"/>
                  </a:lnTo>
                  <a:lnTo>
                    <a:pt x="1477" y="153"/>
                  </a:lnTo>
                  <a:lnTo>
                    <a:pt x="1509" y="166"/>
                  </a:lnTo>
                  <a:lnTo>
                    <a:pt x="1539" y="181"/>
                  </a:lnTo>
                  <a:lnTo>
                    <a:pt x="1594" y="220"/>
                  </a:lnTo>
                  <a:lnTo>
                    <a:pt x="1619" y="244"/>
                  </a:lnTo>
                  <a:lnTo>
                    <a:pt x="1640" y="272"/>
                  </a:lnTo>
                  <a:lnTo>
                    <a:pt x="1675" y="337"/>
                  </a:lnTo>
                  <a:lnTo>
                    <a:pt x="1695" y="413"/>
                  </a:lnTo>
                  <a:lnTo>
                    <a:pt x="1698" y="505"/>
                  </a:lnTo>
                  <a:lnTo>
                    <a:pt x="1851" y="531"/>
                  </a:lnTo>
                  <a:lnTo>
                    <a:pt x="1912" y="549"/>
                  </a:lnTo>
                  <a:lnTo>
                    <a:pt x="1962" y="569"/>
                  </a:lnTo>
                  <a:lnTo>
                    <a:pt x="2035" y="619"/>
                  </a:lnTo>
                  <a:lnTo>
                    <a:pt x="2072" y="675"/>
                  </a:lnTo>
                  <a:lnTo>
                    <a:pt x="2078" y="736"/>
                  </a:lnTo>
                  <a:lnTo>
                    <a:pt x="2071" y="767"/>
                  </a:lnTo>
                  <a:lnTo>
                    <a:pt x="2056" y="797"/>
                  </a:lnTo>
                  <a:lnTo>
                    <a:pt x="2035" y="829"/>
                  </a:lnTo>
                  <a:lnTo>
                    <a:pt x="2010" y="859"/>
                  </a:lnTo>
                  <a:lnTo>
                    <a:pt x="1977" y="888"/>
                  </a:lnTo>
                  <a:lnTo>
                    <a:pt x="1940" y="914"/>
                  </a:lnTo>
                  <a:lnTo>
                    <a:pt x="1900" y="939"/>
                  </a:lnTo>
                  <a:lnTo>
                    <a:pt x="1855" y="962"/>
                  </a:lnTo>
                  <a:lnTo>
                    <a:pt x="1832" y="971"/>
                  </a:lnTo>
                  <a:lnTo>
                    <a:pt x="1807" y="982"/>
                  </a:lnTo>
                  <a:lnTo>
                    <a:pt x="1756" y="999"/>
                  </a:lnTo>
                  <a:lnTo>
                    <a:pt x="1701" y="1012"/>
                  </a:lnTo>
                  <a:lnTo>
                    <a:pt x="1645" y="1020"/>
                  </a:lnTo>
                  <a:lnTo>
                    <a:pt x="1528" y="1023"/>
                  </a:lnTo>
                  <a:lnTo>
                    <a:pt x="1407" y="1004"/>
                  </a:lnTo>
                  <a:lnTo>
                    <a:pt x="1346" y="987"/>
                  </a:lnTo>
                  <a:lnTo>
                    <a:pt x="1317" y="974"/>
                  </a:lnTo>
                  <a:lnTo>
                    <a:pt x="1288" y="962"/>
                  </a:lnTo>
                  <a:lnTo>
                    <a:pt x="1229" y="930"/>
                  </a:lnTo>
                  <a:lnTo>
                    <a:pt x="1198" y="913"/>
                  </a:lnTo>
                  <a:lnTo>
                    <a:pt x="1171" y="892"/>
                  </a:lnTo>
                  <a:lnTo>
                    <a:pt x="1142" y="870"/>
                  </a:lnTo>
                  <a:lnTo>
                    <a:pt x="1114" y="847"/>
                  </a:lnTo>
                  <a:lnTo>
                    <a:pt x="1087" y="821"/>
                  </a:lnTo>
                  <a:lnTo>
                    <a:pt x="1061" y="793"/>
                  </a:lnTo>
                  <a:lnTo>
                    <a:pt x="1066" y="828"/>
                  </a:lnTo>
                  <a:lnTo>
                    <a:pt x="1061" y="862"/>
                  </a:lnTo>
                  <a:lnTo>
                    <a:pt x="1046" y="894"/>
                  </a:lnTo>
                  <a:lnTo>
                    <a:pt x="1034" y="910"/>
                  </a:lnTo>
                  <a:lnTo>
                    <a:pt x="1020" y="923"/>
                  </a:lnTo>
                  <a:lnTo>
                    <a:pt x="988" y="951"/>
                  </a:lnTo>
                  <a:lnTo>
                    <a:pt x="951" y="973"/>
                  </a:lnTo>
                  <a:lnTo>
                    <a:pt x="932" y="984"/>
                  </a:lnTo>
                  <a:lnTo>
                    <a:pt x="910" y="991"/>
                  </a:lnTo>
                  <a:lnTo>
                    <a:pt x="865" y="1004"/>
                  </a:lnTo>
                  <a:lnTo>
                    <a:pt x="820" y="1013"/>
                  </a:lnTo>
                  <a:lnTo>
                    <a:pt x="775" y="1013"/>
                  </a:lnTo>
                  <a:lnTo>
                    <a:pt x="697" y="994"/>
                  </a:lnTo>
                  <a:lnTo>
                    <a:pt x="639" y="942"/>
                  </a:lnTo>
                  <a:lnTo>
                    <a:pt x="617" y="853"/>
                  </a:lnTo>
                  <a:lnTo>
                    <a:pt x="574" y="875"/>
                  </a:lnTo>
                  <a:lnTo>
                    <a:pt x="533" y="894"/>
                  </a:lnTo>
                  <a:lnTo>
                    <a:pt x="494" y="908"/>
                  </a:lnTo>
                  <a:lnTo>
                    <a:pt x="458" y="920"/>
                  </a:lnTo>
                  <a:lnTo>
                    <a:pt x="391" y="935"/>
                  </a:lnTo>
                  <a:lnTo>
                    <a:pt x="336" y="939"/>
                  </a:lnTo>
                  <a:lnTo>
                    <a:pt x="287" y="933"/>
                  </a:lnTo>
                  <a:lnTo>
                    <a:pt x="248" y="919"/>
                  </a:lnTo>
                  <a:lnTo>
                    <a:pt x="197" y="873"/>
                  </a:lnTo>
                  <a:lnTo>
                    <a:pt x="182" y="812"/>
                  </a:lnTo>
                  <a:lnTo>
                    <a:pt x="188" y="778"/>
                  </a:lnTo>
                  <a:lnTo>
                    <a:pt x="203" y="745"/>
                  </a:lnTo>
                  <a:lnTo>
                    <a:pt x="226" y="714"/>
                  </a:lnTo>
                  <a:lnTo>
                    <a:pt x="242" y="699"/>
                  </a:lnTo>
                  <a:lnTo>
                    <a:pt x="258" y="685"/>
                  </a:lnTo>
                  <a:lnTo>
                    <a:pt x="298" y="661"/>
                  </a:lnTo>
                  <a:lnTo>
                    <a:pt x="322" y="651"/>
                  </a:lnTo>
                  <a:lnTo>
                    <a:pt x="347" y="642"/>
                  </a:lnTo>
                  <a:lnTo>
                    <a:pt x="275" y="644"/>
                  </a:lnTo>
                  <a:lnTo>
                    <a:pt x="208" y="657"/>
                  </a:lnTo>
                  <a:lnTo>
                    <a:pt x="97" y="715"/>
                  </a:lnTo>
                  <a:lnTo>
                    <a:pt x="55" y="755"/>
                  </a:lnTo>
                  <a:lnTo>
                    <a:pt x="24" y="800"/>
                  </a:lnTo>
                  <a:lnTo>
                    <a:pt x="4" y="847"/>
                  </a:lnTo>
                  <a:lnTo>
                    <a:pt x="0" y="895"/>
                  </a:lnTo>
                  <a:lnTo>
                    <a:pt x="9" y="941"/>
                  </a:lnTo>
                  <a:lnTo>
                    <a:pt x="20" y="961"/>
                  </a:lnTo>
                  <a:lnTo>
                    <a:pt x="33" y="982"/>
                  </a:lnTo>
                  <a:lnTo>
                    <a:pt x="52" y="1000"/>
                  </a:lnTo>
                  <a:lnTo>
                    <a:pt x="75" y="1016"/>
                  </a:lnTo>
                  <a:lnTo>
                    <a:pt x="103" y="1031"/>
                  </a:lnTo>
                  <a:lnTo>
                    <a:pt x="135" y="1042"/>
                  </a:lnTo>
                  <a:lnTo>
                    <a:pt x="174" y="1053"/>
                  </a:lnTo>
                  <a:lnTo>
                    <a:pt x="216" y="1057"/>
                  </a:lnTo>
                  <a:lnTo>
                    <a:pt x="317" y="1060"/>
                  </a:lnTo>
                  <a:lnTo>
                    <a:pt x="440" y="1047"/>
                  </a:lnTo>
                  <a:lnTo>
                    <a:pt x="510" y="1034"/>
                  </a:lnTo>
                  <a:lnTo>
                    <a:pt x="588" y="1016"/>
                  </a:lnTo>
                  <a:lnTo>
                    <a:pt x="602" y="1037"/>
                  </a:lnTo>
                  <a:lnTo>
                    <a:pt x="619" y="1056"/>
                  </a:lnTo>
                  <a:lnTo>
                    <a:pt x="635" y="1073"/>
                  </a:lnTo>
                  <a:lnTo>
                    <a:pt x="653" y="1086"/>
                  </a:lnTo>
                  <a:lnTo>
                    <a:pt x="691" y="1111"/>
                  </a:lnTo>
                  <a:lnTo>
                    <a:pt x="710" y="1120"/>
                  </a:lnTo>
                  <a:lnTo>
                    <a:pt x="730" y="1127"/>
                  </a:lnTo>
                  <a:lnTo>
                    <a:pt x="769" y="1137"/>
                  </a:lnTo>
                  <a:lnTo>
                    <a:pt x="811" y="1142"/>
                  </a:lnTo>
                  <a:lnTo>
                    <a:pt x="891" y="1134"/>
                  </a:lnTo>
                  <a:lnTo>
                    <a:pt x="967" y="1113"/>
                  </a:lnTo>
                  <a:lnTo>
                    <a:pt x="1030" y="1075"/>
                  </a:lnTo>
                  <a:lnTo>
                    <a:pt x="1078" y="1031"/>
                  </a:lnTo>
                  <a:lnTo>
                    <a:pt x="1107" y="982"/>
                  </a:lnTo>
                  <a:lnTo>
                    <a:pt x="1123" y="994"/>
                  </a:lnTo>
                  <a:lnTo>
                    <a:pt x="1152" y="1013"/>
                  </a:lnTo>
                  <a:lnTo>
                    <a:pt x="1190" y="1038"/>
                  </a:lnTo>
                  <a:lnTo>
                    <a:pt x="1231" y="1066"/>
                  </a:lnTo>
                  <a:lnTo>
                    <a:pt x="1272" y="1093"/>
                  </a:lnTo>
                  <a:lnTo>
                    <a:pt x="1310" y="1117"/>
                  </a:lnTo>
                  <a:lnTo>
                    <a:pt x="1356" y="114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3" name="Freeform 8"/>
            <p:cNvSpPr>
              <a:spLocks/>
            </p:cNvSpPr>
            <p:nvPr/>
          </p:nvSpPr>
          <p:spPr bwMode="auto">
            <a:xfrm>
              <a:off x="1248" y="2992"/>
              <a:ext cx="527" cy="281"/>
            </a:xfrm>
            <a:custGeom>
              <a:avLst/>
              <a:gdLst>
                <a:gd name="T0" fmla="*/ 0 w 2107"/>
                <a:gd name="T1" fmla="*/ 0 h 1689"/>
                <a:gd name="T2" fmla="*/ 0 w 2107"/>
                <a:gd name="T3" fmla="*/ 0 h 1689"/>
                <a:gd name="T4" fmla="*/ 0 w 2107"/>
                <a:gd name="T5" fmla="*/ 0 h 1689"/>
                <a:gd name="T6" fmla="*/ 0 w 2107"/>
                <a:gd name="T7" fmla="*/ 0 h 1689"/>
                <a:gd name="T8" fmla="*/ 0 w 2107"/>
                <a:gd name="T9" fmla="*/ 0 h 1689"/>
                <a:gd name="T10" fmla="*/ 0 w 2107"/>
                <a:gd name="T11" fmla="*/ 0 h 1689"/>
                <a:gd name="T12" fmla="*/ 0 w 2107"/>
                <a:gd name="T13" fmla="*/ 0 h 1689"/>
                <a:gd name="T14" fmla="*/ 0 w 2107"/>
                <a:gd name="T15" fmla="*/ 0 h 1689"/>
                <a:gd name="T16" fmla="*/ 0 w 2107"/>
                <a:gd name="T17" fmla="*/ 0 h 1689"/>
                <a:gd name="T18" fmla="*/ 0 w 2107"/>
                <a:gd name="T19" fmla="*/ 0 h 1689"/>
                <a:gd name="T20" fmla="*/ 0 w 2107"/>
                <a:gd name="T21" fmla="*/ 0 h 1689"/>
                <a:gd name="T22" fmla="*/ 0 w 2107"/>
                <a:gd name="T23" fmla="*/ 0 h 1689"/>
                <a:gd name="T24" fmla="*/ 0 w 2107"/>
                <a:gd name="T25" fmla="*/ 0 h 1689"/>
                <a:gd name="T26" fmla="*/ 0 w 2107"/>
                <a:gd name="T27" fmla="*/ 0 h 1689"/>
                <a:gd name="T28" fmla="*/ 0 w 2107"/>
                <a:gd name="T29" fmla="*/ 0 h 1689"/>
                <a:gd name="T30" fmla="*/ 0 w 2107"/>
                <a:gd name="T31" fmla="*/ 0 h 1689"/>
                <a:gd name="T32" fmla="*/ 0 w 2107"/>
                <a:gd name="T33" fmla="*/ 0 h 1689"/>
                <a:gd name="T34" fmla="*/ 0 w 2107"/>
                <a:gd name="T35" fmla="*/ 0 h 1689"/>
                <a:gd name="T36" fmla="*/ 0 w 2107"/>
                <a:gd name="T37" fmla="*/ 0 h 1689"/>
                <a:gd name="T38" fmla="*/ 0 w 2107"/>
                <a:gd name="T39" fmla="*/ 0 h 1689"/>
                <a:gd name="T40" fmla="*/ 0 w 2107"/>
                <a:gd name="T41" fmla="*/ 0 h 1689"/>
                <a:gd name="T42" fmla="*/ 0 w 2107"/>
                <a:gd name="T43" fmla="*/ 0 h 1689"/>
                <a:gd name="T44" fmla="*/ 0 w 2107"/>
                <a:gd name="T45" fmla="*/ 0 h 1689"/>
                <a:gd name="T46" fmla="*/ 0 w 2107"/>
                <a:gd name="T47" fmla="*/ 0 h 1689"/>
                <a:gd name="T48" fmla="*/ 0 w 2107"/>
                <a:gd name="T49" fmla="*/ 0 h 1689"/>
                <a:gd name="T50" fmla="*/ 0 w 2107"/>
                <a:gd name="T51" fmla="*/ 0 h 1689"/>
                <a:gd name="T52" fmla="*/ 0 w 2107"/>
                <a:gd name="T53" fmla="*/ 0 h 1689"/>
                <a:gd name="T54" fmla="*/ 0 w 2107"/>
                <a:gd name="T55" fmla="*/ 0 h 1689"/>
                <a:gd name="T56" fmla="*/ 0 w 2107"/>
                <a:gd name="T57" fmla="*/ 0 h 1689"/>
                <a:gd name="T58" fmla="*/ 0 w 2107"/>
                <a:gd name="T59" fmla="*/ 0 h 1689"/>
                <a:gd name="T60" fmla="*/ 0 w 2107"/>
                <a:gd name="T61" fmla="*/ 0 h 1689"/>
                <a:gd name="T62" fmla="*/ 0 w 2107"/>
                <a:gd name="T63" fmla="*/ 0 h 1689"/>
                <a:gd name="T64" fmla="*/ 0 w 2107"/>
                <a:gd name="T65" fmla="*/ 0 h 1689"/>
                <a:gd name="T66" fmla="*/ 0 w 2107"/>
                <a:gd name="T67" fmla="*/ 0 h 1689"/>
                <a:gd name="T68" fmla="*/ 0 w 2107"/>
                <a:gd name="T69" fmla="*/ 0 h 1689"/>
                <a:gd name="T70" fmla="*/ 0 w 2107"/>
                <a:gd name="T71" fmla="*/ 0 h 1689"/>
                <a:gd name="T72" fmla="*/ 0 w 2107"/>
                <a:gd name="T73" fmla="*/ 0 h 1689"/>
                <a:gd name="T74" fmla="*/ 0 w 2107"/>
                <a:gd name="T75" fmla="*/ 0 h 1689"/>
                <a:gd name="T76" fmla="*/ 0 w 2107"/>
                <a:gd name="T77" fmla="*/ 0 h 1689"/>
                <a:gd name="T78" fmla="*/ 0 w 2107"/>
                <a:gd name="T79" fmla="*/ 0 h 1689"/>
                <a:gd name="T80" fmla="*/ 0 w 2107"/>
                <a:gd name="T81" fmla="*/ 0 h 1689"/>
                <a:gd name="T82" fmla="*/ 0 w 2107"/>
                <a:gd name="T83" fmla="*/ 0 h 1689"/>
                <a:gd name="T84" fmla="*/ 0 w 2107"/>
                <a:gd name="T85" fmla="*/ 0 h 1689"/>
                <a:gd name="T86" fmla="*/ 0 w 2107"/>
                <a:gd name="T87" fmla="*/ 0 h 1689"/>
                <a:gd name="T88" fmla="*/ 0 w 2107"/>
                <a:gd name="T89" fmla="*/ 0 h 1689"/>
                <a:gd name="T90" fmla="*/ 0 w 2107"/>
                <a:gd name="T91" fmla="*/ 0 h 1689"/>
                <a:gd name="T92" fmla="*/ 0 w 2107"/>
                <a:gd name="T93" fmla="*/ 0 h 168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07"/>
                <a:gd name="T142" fmla="*/ 0 h 1689"/>
                <a:gd name="T143" fmla="*/ 2107 w 2107"/>
                <a:gd name="T144" fmla="*/ 1689 h 168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07" h="1689">
                  <a:moveTo>
                    <a:pt x="1618" y="1168"/>
                  </a:moveTo>
                  <a:lnTo>
                    <a:pt x="1646" y="1084"/>
                  </a:lnTo>
                  <a:lnTo>
                    <a:pt x="1659" y="997"/>
                  </a:lnTo>
                  <a:lnTo>
                    <a:pt x="1655" y="909"/>
                  </a:lnTo>
                  <a:lnTo>
                    <a:pt x="1638" y="825"/>
                  </a:lnTo>
                  <a:lnTo>
                    <a:pt x="1603" y="743"/>
                  </a:lnTo>
                  <a:lnTo>
                    <a:pt x="1554" y="670"/>
                  </a:lnTo>
                  <a:lnTo>
                    <a:pt x="1493" y="605"/>
                  </a:lnTo>
                  <a:lnTo>
                    <a:pt x="1422" y="553"/>
                  </a:lnTo>
                  <a:lnTo>
                    <a:pt x="1342" y="514"/>
                  </a:lnTo>
                  <a:lnTo>
                    <a:pt x="1258" y="490"/>
                  </a:lnTo>
                  <a:lnTo>
                    <a:pt x="1168" y="482"/>
                  </a:lnTo>
                  <a:lnTo>
                    <a:pt x="1081" y="489"/>
                  </a:lnTo>
                  <a:lnTo>
                    <a:pt x="995" y="511"/>
                  </a:lnTo>
                  <a:lnTo>
                    <a:pt x="915" y="547"/>
                  </a:lnTo>
                  <a:lnTo>
                    <a:pt x="842" y="600"/>
                  </a:lnTo>
                  <a:lnTo>
                    <a:pt x="780" y="662"/>
                  </a:lnTo>
                  <a:lnTo>
                    <a:pt x="729" y="735"/>
                  </a:lnTo>
                  <a:lnTo>
                    <a:pt x="694" y="816"/>
                  </a:lnTo>
                  <a:lnTo>
                    <a:pt x="674" y="901"/>
                  </a:lnTo>
                  <a:lnTo>
                    <a:pt x="668" y="988"/>
                  </a:lnTo>
                  <a:lnTo>
                    <a:pt x="681" y="1076"/>
                  </a:lnTo>
                  <a:lnTo>
                    <a:pt x="707" y="1159"/>
                  </a:lnTo>
                  <a:lnTo>
                    <a:pt x="748" y="1236"/>
                  </a:lnTo>
                  <a:lnTo>
                    <a:pt x="803" y="1305"/>
                  </a:lnTo>
                  <a:lnTo>
                    <a:pt x="869" y="1364"/>
                  </a:lnTo>
                  <a:lnTo>
                    <a:pt x="1056" y="1591"/>
                  </a:lnTo>
                  <a:lnTo>
                    <a:pt x="823" y="1689"/>
                  </a:lnTo>
                  <a:lnTo>
                    <a:pt x="814" y="1448"/>
                  </a:lnTo>
                  <a:lnTo>
                    <a:pt x="452" y="1543"/>
                  </a:lnTo>
                  <a:lnTo>
                    <a:pt x="620" y="1211"/>
                  </a:lnTo>
                  <a:lnTo>
                    <a:pt x="0" y="1203"/>
                  </a:lnTo>
                  <a:lnTo>
                    <a:pt x="571" y="911"/>
                  </a:lnTo>
                  <a:lnTo>
                    <a:pt x="226" y="614"/>
                  </a:lnTo>
                  <a:lnTo>
                    <a:pt x="681" y="626"/>
                  </a:lnTo>
                  <a:lnTo>
                    <a:pt x="584" y="268"/>
                  </a:lnTo>
                  <a:lnTo>
                    <a:pt x="919" y="432"/>
                  </a:lnTo>
                  <a:lnTo>
                    <a:pt x="984" y="0"/>
                  </a:lnTo>
                  <a:lnTo>
                    <a:pt x="1225" y="384"/>
                  </a:lnTo>
                  <a:lnTo>
                    <a:pt x="1490" y="123"/>
                  </a:lnTo>
                  <a:lnTo>
                    <a:pt x="1513" y="492"/>
                  </a:lnTo>
                  <a:lnTo>
                    <a:pt x="2107" y="175"/>
                  </a:lnTo>
                  <a:lnTo>
                    <a:pt x="1709" y="728"/>
                  </a:lnTo>
                  <a:lnTo>
                    <a:pt x="2070" y="825"/>
                  </a:lnTo>
                  <a:lnTo>
                    <a:pt x="1730" y="1083"/>
                  </a:lnTo>
                  <a:lnTo>
                    <a:pt x="1618" y="116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4" name="Freeform 9"/>
            <p:cNvSpPr>
              <a:spLocks/>
            </p:cNvSpPr>
            <p:nvPr/>
          </p:nvSpPr>
          <p:spPr bwMode="auto">
            <a:xfrm>
              <a:off x="1429" y="3159"/>
              <a:ext cx="509" cy="169"/>
            </a:xfrm>
            <a:custGeom>
              <a:avLst/>
              <a:gdLst>
                <a:gd name="T0" fmla="*/ 0 w 2038"/>
                <a:gd name="T1" fmla="*/ 0 h 1019"/>
                <a:gd name="T2" fmla="*/ 0 w 2038"/>
                <a:gd name="T3" fmla="*/ 0 h 1019"/>
                <a:gd name="T4" fmla="*/ 0 w 2038"/>
                <a:gd name="T5" fmla="*/ 0 h 1019"/>
                <a:gd name="T6" fmla="*/ 0 w 2038"/>
                <a:gd name="T7" fmla="*/ 0 h 1019"/>
                <a:gd name="T8" fmla="*/ 0 w 2038"/>
                <a:gd name="T9" fmla="*/ 0 h 1019"/>
                <a:gd name="T10" fmla="*/ 0 w 2038"/>
                <a:gd name="T11" fmla="*/ 0 h 1019"/>
                <a:gd name="T12" fmla="*/ 0 w 2038"/>
                <a:gd name="T13" fmla="*/ 0 h 1019"/>
                <a:gd name="T14" fmla="*/ 0 w 2038"/>
                <a:gd name="T15" fmla="*/ 0 h 1019"/>
                <a:gd name="T16" fmla="*/ 0 w 2038"/>
                <a:gd name="T17" fmla="*/ 0 h 1019"/>
                <a:gd name="T18" fmla="*/ 0 w 2038"/>
                <a:gd name="T19" fmla="*/ 0 h 1019"/>
                <a:gd name="T20" fmla="*/ 0 w 2038"/>
                <a:gd name="T21" fmla="*/ 0 h 1019"/>
                <a:gd name="T22" fmla="*/ 0 w 2038"/>
                <a:gd name="T23" fmla="*/ 0 h 1019"/>
                <a:gd name="T24" fmla="*/ 0 w 2038"/>
                <a:gd name="T25" fmla="*/ 0 h 1019"/>
                <a:gd name="T26" fmla="*/ 0 w 2038"/>
                <a:gd name="T27" fmla="*/ 0 h 1019"/>
                <a:gd name="T28" fmla="*/ 0 w 2038"/>
                <a:gd name="T29" fmla="*/ 0 h 1019"/>
                <a:gd name="T30" fmla="*/ 0 w 2038"/>
                <a:gd name="T31" fmla="*/ 0 h 1019"/>
                <a:gd name="T32" fmla="*/ 0 w 2038"/>
                <a:gd name="T33" fmla="*/ 0 h 1019"/>
                <a:gd name="T34" fmla="*/ 0 w 2038"/>
                <a:gd name="T35" fmla="*/ 0 h 1019"/>
                <a:gd name="T36" fmla="*/ 0 w 2038"/>
                <a:gd name="T37" fmla="*/ 0 h 1019"/>
                <a:gd name="T38" fmla="*/ 0 w 2038"/>
                <a:gd name="T39" fmla="*/ 0 h 1019"/>
                <a:gd name="T40" fmla="*/ 0 w 2038"/>
                <a:gd name="T41" fmla="*/ 0 h 1019"/>
                <a:gd name="T42" fmla="*/ 0 w 2038"/>
                <a:gd name="T43" fmla="*/ 0 h 101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8"/>
                <a:gd name="T67" fmla="*/ 0 h 1019"/>
                <a:gd name="T68" fmla="*/ 2038 w 2038"/>
                <a:gd name="T69" fmla="*/ 1019 h 101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8" h="1019">
                  <a:moveTo>
                    <a:pt x="0" y="816"/>
                  </a:moveTo>
                  <a:lnTo>
                    <a:pt x="18" y="644"/>
                  </a:lnTo>
                  <a:lnTo>
                    <a:pt x="193" y="495"/>
                  </a:lnTo>
                  <a:lnTo>
                    <a:pt x="344" y="239"/>
                  </a:lnTo>
                  <a:lnTo>
                    <a:pt x="639" y="179"/>
                  </a:lnTo>
                  <a:lnTo>
                    <a:pt x="844" y="222"/>
                  </a:lnTo>
                  <a:lnTo>
                    <a:pt x="1043" y="0"/>
                  </a:lnTo>
                  <a:lnTo>
                    <a:pt x="1393" y="0"/>
                  </a:lnTo>
                  <a:lnTo>
                    <a:pt x="1623" y="138"/>
                  </a:lnTo>
                  <a:lnTo>
                    <a:pt x="1658" y="375"/>
                  </a:lnTo>
                  <a:lnTo>
                    <a:pt x="1978" y="488"/>
                  </a:lnTo>
                  <a:lnTo>
                    <a:pt x="2038" y="661"/>
                  </a:lnTo>
                  <a:lnTo>
                    <a:pt x="1959" y="834"/>
                  </a:lnTo>
                  <a:lnTo>
                    <a:pt x="1761" y="942"/>
                  </a:lnTo>
                  <a:lnTo>
                    <a:pt x="1424" y="1019"/>
                  </a:lnTo>
                  <a:lnTo>
                    <a:pt x="958" y="834"/>
                  </a:lnTo>
                  <a:lnTo>
                    <a:pt x="808" y="959"/>
                  </a:lnTo>
                  <a:lnTo>
                    <a:pt x="639" y="971"/>
                  </a:lnTo>
                  <a:lnTo>
                    <a:pt x="465" y="864"/>
                  </a:lnTo>
                  <a:lnTo>
                    <a:pt x="163" y="899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rgbClr val="676776"/>
                </a:gs>
                <a:gs pos="50000">
                  <a:srgbClr val="DEDEFF"/>
                </a:gs>
                <a:gs pos="100000">
                  <a:srgbClr val="6767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5" name="Freeform 10"/>
            <p:cNvSpPr>
              <a:spLocks/>
            </p:cNvSpPr>
            <p:nvPr/>
          </p:nvSpPr>
          <p:spPr bwMode="auto">
            <a:xfrm>
              <a:off x="1401" y="3045"/>
              <a:ext cx="282" cy="182"/>
            </a:xfrm>
            <a:custGeom>
              <a:avLst/>
              <a:gdLst>
                <a:gd name="T0" fmla="*/ 0 w 1127"/>
                <a:gd name="T1" fmla="*/ 0 h 1091"/>
                <a:gd name="T2" fmla="*/ 0 w 1127"/>
                <a:gd name="T3" fmla="*/ 0 h 1091"/>
                <a:gd name="T4" fmla="*/ 0 w 1127"/>
                <a:gd name="T5" fmla="*/ 0 h 1091"/>
                <a:gd name="T6" fmla="*/ 0 w 1127"/>
                <a:gd name="T7" fmla="*/ 0 h 1091"/>
                <a:gd name="T8" fmla="*/ 0 w 1127"/>
                <a:gd name="T9" fmla="*/ 0 h 1091"/>
                <a:gd name="T10" fmla="*/ 0 w 1127"/>
                <a:gd name="T11" fmla="*/ 0 h 1091"/>
                <a:gd name="T12" fmla="*/ 0 w 1127"/>
                <a:gd name="T13" fmla="*/ 0 h 1091"/>
                <a:gd name="T14" fmla="*/ 0 w 1127"/>
                <a:gd name="T15" fmla="*/ 0 h 1091"/>
                <a:gd name="T16" fmla="*/ 0 w 1127"/>
                <a:gd name="T17" fmla="*/ 0 h 1091"/>
                <a:gd name="T18" fmla="*/ 0 w 1127"/>
                <a:gd name="T19" fmla="*/ 0 h 1091"/>
                <a:gd name="T20" fmla="*/ 0 w 1127"/>
                <a:gd name="T21" fmla="*/ 0 h 1091"/>
                <a:gd name="T22" fmla="*/ 0 w 1127"/>
                <a:gd name="T23" fmla="*/ 0 h 1091"/>
                <a:gd name="T24" fmla="*/ 0 w 1127"/>
                <a:gd name="T25" fmla="*/ 0 h 1091"/>
                <a:gd name="T26" fmla="*/ 0 w 1127"/>
                <a:gd name="T27" fmla="*/ 0 h 10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27"/>
                <a:gd name="T43" fmla="*/ 0 h 1091"/>
                <a:gd name="T44" fmla="*/ 1127 w 1127"/>
                <a:gd name="T45" fmla="*/ 1091 h 10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27" h="1091">
                  <a:moveTo>
                    <a:pt x="373" y="1091"/>
                  </a:moveTo>
                  <a:lnTo>
                    <a:pt x="79" y="798"/>
                  </a:lnTo>
                  <a:lnTo>
                    <a:pt x="0" y="435"/>
                  </a:lnTo>
                  <a:lnTo>
                    <a:pt x="205" y="83"/>
                  </a:lnTo>
                  <a:lnTo>
                    <a:pt x="524" y="0"/>
                  </a:lnTo>
                  <a:lnTo>
                    <a:pt x="821" y="66"/>
                  </a:lnTo>
                  <a:lnTo>
                    <a:pt x="1019" y="256"/>
                  </a:lnTo>
                  <a:lnTo>
                    <a:pt x="1127" y="518"/>
                  </a:lnTo>
                  <a:lnTo>
                    <a:pt x="1086" y="702"/>
                  </a:lnTo>
                  <a:lnTo>
                    <a:pt x="946" y="924"/>
                  </a:lnTo>
                  <a:lnTo>
                    <a:pt x="627" y="847"/>
                  </a:lnTo>
                  <a:lnTo>
                    <a:pt x="493" y="912"/>
                  </a:lnTo>
                  <a:lnTo>
                    <a:pt x="373" y="1091"/>
                  </a:lnTo>
                  <a:close/>
                </a:path>
              </a:pathLst>
            </a:custGeom>
            <a:solidFill>
              <a:srgbClr val="FFED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6" name="Freeform 11"/>
            <p:cNvSpPr>
              <a:spLocks/>
            </p:cNvSpPr>
            <p:nvPr/>
          </p:nvSpPr>
          <p:spPr bwMode="auto">
            <a:xfrm>
              <a:off x="1423" y="3151"/>
              <a:ext cx="409" cy="156"/>
            </a:xfrm>
            <a:custGeom>
              <a:avLst/>
              <a:gdLst>
                <a:gd name="T0" fmla="*/ 0 w 1635"/>
                <a:gd name="T1" fmla="*/ 0 h 936"/>
                <a:gd name="T2" fmla="*/ 0 w 1635"/>
                <a:gd name="T3" fmla="*/ 0 h 936"/>
                <a:gd name="T4" fmla="*/ 0 w 1635"/>
                <a:gd name="T5" fmla="*/ 0 h 936"/>
                <a:gd name="T6" fmla="*/ 0 w 1635"/>
                <a:gd name="T7" fmla="*/ 0 h 936"/>
                <a:gd name="T8" fmla="*/ 0 w 1635"/>
                <a:gd name="T9" fmla="*/ 0 h 936"/>
                <a:gd name="T10" fmla="*/ 0 w 1635"/>
                <a:gd name="T11" fmla="*/ 0 h 936"/>
                <a:gd name="T12" fmla="*/ 0 w 1635"/>
                <a:gd name="T13" fmla="*/ 0 h 936"/>
                <a:gd name="T14" fmla="*/ 0 w 1635"/>
                <a:gd name="T15" fmla="*/ 0 h 936"/>
                <a:gd name="T16" fmla="*/ 0 w 1635"/>
                <a:gd name="T17" fmla="*/ 0 h 936"/>
                <a:gd name="T18" fmla="*/ 0 w 1635"/>
                <a:gd name="T19" fmla="*/ 0 h 936"/>
                <a:gd name="T20" fmla="*/ 0 w 1635"/>
                <a:gd name="T21" fmla="*/ 0 h 936"/>
                <a:gd name="T22" fmla="*/ 0 w 1635"/>
                <a:gd name="T23" fmla="*/ 0 h 936"/>
                <a:gd name="T24" fmla="*/ 0 w 1635"/>
                <a:gd name="T25" fmla="*/ 0 h 936"/>
                <a:gd name="T26" fmla="*/ 0 w 1635"/>
                <a:gd name="T27" fmla="*/ 0 h 936"/>
                <a:gd name="T28" fmla="*/ 0 w 1635"/>
                <a:gd name="T29" fmla="*/ 0 h 936"/>
                <a:gd name="T30" fmla="*/ 0 w 1635"/>
                <a:gd name="T31" fmla="*/ 0 h 936"/>
                <a:gd name="T32" fmla="*/ 0 w 1635"/>
                <a:gd name="T33" fmla="*/ 0 h 936"/>
                <a:gd name="T34" fmla="*/ 0 w 1635"/>
                <a:gd name="T35" fmla="*/ 0 h 936"/>
                <a:gd name="T36" fmla="*/ 0 w 1635"/>
                <a:gd name="T37" fmla="*/ 0 h 936"/>
                <a:gd name="T38" fmla="*/ 0 w 1635"/>
                <a:gd name="T39" fmla="*/ 0 h 936"/>
                <a:gd name="T40" fmla="*/ 0 w 1635"/>
                <a:gd name="T41" fmla="*/ 0 h 936"/>
                <a:gd name="T42" fmla="*/ 0 w 1635"/>
                <a:gd name="T43" fmla="*/ 0 h 936"/>
                <a:gd name="T44" fmla="*/ 0 w 1635"/>
                <a:gd name="T45" fmla="*/ 0 h 936"/>
                <a:gd name="T46" fmla="*/ 0 w 1635"/>
                <a:gd name="T47" fmla="*/ 0 h 936"/>
                <a:gd name="T48" fmla="*/ 0 w 1635"/>
                <a:gd name="T49" fmla="*/ 0 h 936"/>
                <a:gd name="T50" fmla="*/ 0 w 1635"/>
                <a:gd name="T51" fmla="*/ 0 h 936"/>
                <a:gd name="T52" fmla="*/ 0 w 1635"/>
                <a:gd name="T53" fmla="*/ 0 h 936"/>
                <a:gd name="T54" fmla="*/ 0 w 1635"/>
                <a:gd name="T55" fmla="*/ 0 h 936"/>
                <a:gd name="T56" fmla="*/ 0 w 1635"/>
                <a:gd name="T57" fmla="*/ 0 h 936"/>
                <a:gd name="T58" fmla="*/ 0 w 1635"/>
                <a:gd name="T59" fmla="*/ 0 h 936"/>
                <a:gd name="T60" fmla="*/ 0 w 1635"/>
                <a:gd name="T61" fmla="*/ 0 h 936"/>
                <a:gd name="T62" fmla="*/ 0 w 1635"/>
                <a:gd name="T63" fmla="*/ 0 h 936"/>
                <a:gd name="T64" fmla="*/ 0 w 1635"/>
                <a:gd name="T65" fmla="*/ 0 h 936"/>
                <a:gd name="T66" fmla="*/ 0 w 1635"/>
                <a:gd name="T67" fmla="*/ 0 h 936"/>
                <a:gd name="T68" fmla="*/ 0 w 1635"/>
                <a:gd name="T69" fmla="*/ 0 h 936"/>
                <a:gd name="T70" fmla="*/ 0 w 1635"/>
                <a:gd name="T71" fmla="*/ 0 h 936"/>
                <a:gd name="T72" fmla="*/ 0 w 1635"/>
                <a:gd name="T73" fmla="*/ 0 h 936"/>
                <a:gd name="T74" fmla="*/ 0 w 1635"/>
                <a:gd name="T75" fmla="*/ 0 h 9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635"/>
                <a:gd name="T115" fmla="*/ 0 h 936"/>
                <a:gd name="T116" fmla="*/ 1635 w 1635"/>
                <a:gd name="T117" fmla="*/ 936 h 9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635" h="936">
                  <a:moveTo>
                    <a:pt x="154" y="877"/>
                  </a:moveTo>
                  <a:lnTo>
                    <a:pt x="128" y="793"/>
                  </a:lnTo>
                  <a:lnTo>
                    <a:pt x="145" y="734"/>
                  </a:lnTo>
                  <a:lnTo>
                    <a:pt x="205" y="680"/>
                  </a:lnTo>
                  <a:lnTo>
                    <a:pt x="364" y="604"/>
                  </a:lnTo>
                  <a:lnTo>
                    <a:pt x="496" y="613"/>
                  </a:lnTo>
                  <a:lnTo>
                    <a:pt x="456" y="512"/>
                  </a:lnTo>
                  <a:lnTo>
                    <a:pt x="469" y="441"/>
                  </a:lnTo>
                  <a:lnTo>
                    <a:pt x="532" y="387"/>
                  </a:lnTo>
                  <a:lnTo>
                    <a:pt x="610" y="360"/>
                  </a:lnTo>
                  <a:lnTo>
                    <a:pt x="711" y="352"/>
                  </a:lnTo>
                  <a:lnTo>
                    <a:pt x="788" y="360"/>
                  </a:lnTo>
                  <a:lnTo>
                    <a:pt x="874" y="382"/>
                  </a:lnTo>
                  <a:lnTo>
                    <a:pt x="934" y="410"/>
                  </a:lnTo>
                  <a:lnTo>
                    <a:pt x="979" y="289"/>
                  </a:lnTo>
                  <a:lnTo>
                    <a:pt x="1029" y="230"/>
                  </a:lnTo>
                  <a:lnTo>
                    <a:pt x="1089" y="194"/>
                  </a:lnTo>
                  <a:lnTo>
                    <a:pt x="1161" y="167"/>
                  </a:lnTo>
                  <a:lnTo>
                    <a:pt x="1248" y="159"/>
                  </a:lnTo>
                  <a:lnTo>
                    <a:pt x="1329" y="163"/>
                  </a:lnTo>
                  <a:lnTo>
                    <a:pt x="1389" y="181"/>
                  </a:lnTo>
                  <a:lnTo>
                    <a:pt x="1448" y="204"/>
                  </a:lnTo>
                  <a:lnTo>
                    <a:pt x="1503" y="239"/>
                  </a:lnTo>
                  <a:lnTo>
                    <a:pt x="1549" y="293"/>
                  </a:lnTo>
                  <a:lnTo>
                    <a:pt x="1598" y="414"/>
                  </a:lnTo>
                  <a:lnTo>
                    <a:pt x="1635" y="276"/>
                  </a:lnTo>
                  <a:lnTo>
                    <a:pt x="1435" y="50"/>
                  </a:lnTo>
                  <a:lnTo>
                    <a:pt x="1189" y="0"/>
                  </a:lnTo>
                  <a:lnTo>
                    <a:pt x="979" y="86"/>
                  </a:lnTo>
                  <a:lnTo>
                    <a:pt x="874" y="252"/>
                  </a:lnTo>
                  <a:lnTo>
                    <a:pt x="511" y="243"/>
                  </a:lnTo>
                  <a:lnTo>
                    <a:pt x="286" y="343"/>
                  </a:lnTo>
                  <a:lnTo>
                    <a:pt x="264" y="523"/>
                  </a:lnTo>
                  <a:lnTo>
                    <a:pt x="14" y="712"/>
                  </a:lnTo>
                  <a:lnTo>
                    <a:pt x="0" y="877"/>
                  </a:lnTo>
                  <a:lnTo>
                    <a:pt x="124" y="936"/>
                  </a:lnTo>
                  <a:lnTo>
                    <a:pt x="154" y="8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7" name="Freeform 12"/>
            <p:cNvSpPr>
              <a:spLocks/>
            </p:cNvSpPr>
            <p:nvPr/>
          </p:nvSpPr>
          <p:spPr bwMode="auto">
            <a:xfrm>
              <a:off x="1399" y="3045"/>
              <a:ext cx="266" cy="133"/>
            </a:xfrm>
            <a:custGeom>
              <a:avLst/>
              <a:gdLst>
                <a:gd name="T0" fmla="*/ 0 w 1063"/>
                <a:gd name="T1" fmla="*/ 0 h 796"/>
                <a:gd name="T2" fmla="*/ 0 w 1063"/>
                <a:gd name="T3" fmla="*/ 0 h 796"/>
                <a:gd name="T4" fmla="*/ 0 w 1063"/>
                <a:gd name="T5" fmla="*/ 0 h 796"/>
                <a:gd name="T6" fmla="*/ 0 w 1063"/>
                <a:gd name="T7" fmla="*/ 0 h 796"/>
                <a:gd name="T8" fmla="*/ 0 w 1063"/>
                <a:gd name="T9" fmla="*/ 0 h 796"/>
                <a:gd name="T10" fmla="*/ 0 w 1063"/>
                <a:gd name="T11" fmla="*/ 0 h 796"/>
                <a:gd name="T12" fmla="*/ 0 w 1063"/>
                <a:gd name="T13" fmla="*/ 0 h 796"/>
                <a:gd name="T14" fmla="*/ 0 w 1063"/>
                <a:gd name="T15" fmla="*/ 0 h 796"/>
                <a:gd name="T16" fmla="*/ 0 w 1063"/>
                <a:gd name="T17" fmla="*/ 0 h 796"/>
                <a:gd name="T18" fmla="*/ 0 w 1063"/>
                <a:gd name="T19" fmla="*/ 0 h 796"/>
                <a:gd name="T20" fmla="*/ 0 w 1063"/>
                <a:gd name="T21" fmla="*/ 0 h 796"/>
                <a:gd name="T22" fmla="*/ 0 w 1063"/>
                <a:gd name="T23" fmla="*/ 0 h 796"/>
                <a:gd name="T24" fmla="*/ 0 w 1063"/>
                <a:gd name="T25" fmla="*/ 0 h 796"/>
                <a:gd name="T26" fmla="*/ 0 w 1063"/>
                <a:gd name="T27" fmla="*/ 0 h 796"/>
                <a:gd name="T28" fmla="*/ 0 w 1063"/>
                <a:gd name="T29" fmla="*/ 0 h 796"/>
                <a:gd name="T30" fmla="*/ 0 w 1063"/>
                <a:gd name="T31" fmla="*/ 0 h 796"/>
                <a:gd name="T32" fmla="*/ 0 w 1063"/>
                <a:gd name="T33" fmla="*/ 0 h 796"/>
                <a:gd name="T34" fmla="*/ 0 w 1063"/>
                <a:gd name="T35" fmla="*/ 0 h 796"/>
                <a:gd name="T36" fmla="*/ 0 w 1063"/>
                <a:gd name="T37" fmla="*/ 0 h 796"/>
                <a:gd name="T38" fmla="*/ 0 w 1063"/>
                <a:gd name="T39" fmla="*/ 0 h 796"/>
                <a:gd name="T40" fmla="*/ 0 w 1063"/>
                <a:gd name="T41" fmla="*/ 0 h 796"/>
                <a:gd name="T42" fmla="*/ 0 w 1063"/>
                <a:gd name="T43" fmla="*/ 0 h 796"/>
                <a:gd name="T44" fmla="*/ 0 w 1063"/>
                <a:gd name="T45" fmla="*/ 0 h 796"/>
                <a:gd name="T46" fmla="*/ 0 w 1063"/>
                <a:gd name="T47" fmla="*/ 0 h 796"/>
                <a:gd name="T48" fmla="*/ 0 w 1063"/>
                <a:gd name="T49" fmla="*/ 0 h 79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63"/>
                <a:gd name="T76" fmla="*/ 0 h 796"/>
                <a:gd name="T77" fmla="*/ 1063 w 1063"/>
                <a:gd name="T78" fmla="*/ 796 h 79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63" h="796">
                  <a:moveTo>
                    <a:pt x="124" y="796"/>
                  </a:moveTo>
                  <a:lnTo>
                    <a:pt x="111" y="674"/>
                  </a:lnTo>
                  <a:lnTo>
                    <a:pt x="111" y="593"/>
                  </a:lnTo>
                  <a:lnTo>
                    <a:pt x="138" y="468"/>
                  </a:lnTo>
                  <a:lnTo>
                    <a:pt x="170" y="377"/>
                  </a:lnTo>
                  <a:lnTo>
                    <a:pt x="234" y="301"/>
                  </a:lnTo>
                  <a:lnTo>
                    <a:pt x="325" y="228"/>
                  </a:lnTo>
                  <a:lnTo>
                    <a:pt x="412" y="183"/>
                  </a:lnTo>
                  <a:lnTo>
                    <a:pt x="502" y="157"/>
                  </a:lnTo>
                  <a:lnTo>
                    <a:pt x="597" y="152"/>
                  </a:lnTo>
                  <a:lnTo>
                    <a:pt x="680" y="161"/>
                  </a:lnTo>
                  <a:lnTo>
                    <a:pt x="757" y="183"/>
                  </a:lnTo>
                  <a:lnTo>
                    <a:pt x="821" y="215"/>
                  </a:lnTo>
                  <a:lnTo>
                    <a:pt x="885" y="250"/>
                  </a:lnTo>
                  <a:lnTo>
                    <a:pt x="948" y="310"/>
                  </a:lnTo>
                  <a:lnTo>
                    <a:pt x="999" y="373"/>
                  </a:lnTo>
                  <a:lnTo>
                    <a:pt x="1063" y="459"/>
                  </a:lnTo>
                  <a:lnTo>
                    <a:pt x="1022" y="224"/>
                  </a:lnTo>
                  <a:lnTo>
                    <a:pt x="735" y="5"/>
                  </a:lnTo>
                  <a:lnTo>
                    <a:pt x="484" y="0"/>
                  </a:lnTo>
                  <a:lnTo>
                    <a:pt x="192" y="116"/>
                  </a:lnTo>
                  <a:lnTo>
                    <a:pt x="29" y="346"/>
                  </a:lnTo>
                  <a:lnTo>
                    <a:pt x="0" y="633"/>
                  </a:lnTo>
                  <a:lnTo>
                    <a:pt x="124" y="7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8" name="Freeform 13"/>
            <p:cNvSpPr>
              <a:spLocks/>
            </p:cNvSpPr>
            <p:nvPr/>
          </p:nvSpPr>
          <p:spPr bwMode="auto">
            <a:xfrm>
              <a:off x="1397" y="3143"/>
              <a:ext cx="563" cy="199"/>
            </a:xfrm>
            <a:custGeom>
              <a:avLst/>
              <a:gdLst>
                <a:gd name="T0" fmla="*/ 0 w 2252"/>
                <a:gd name="T1" fmla="*/ 0 h 1193"/>
                <a:gd name="T2" fmla="*/ 0 w 2252"/>
                <a:gd name="T3" fmla="*/ 0 h 1193"/>
                <a:gd name="T4" fmla="*/ 0 w 2252"/>
                <a:gd name="T5" fmla="*/ 0 h 1193"/>
                <a:gd name="T6" fmla="*/ 0 w 2252"/>
                <a:gd name="T7" fmla="*/ 0 h 1193"/>
                <a:gd name="T8" fmla="*/ 0 w 2252"/>
                <a:gd name="T9" fmla="*/ 0 h 1193"/>
                <a:gd name="T10" fmla="*/ 0 w 2252"/>
                <a:gd name="T11" fmla="*/ 0 h 1193"/>
                <a:gd name="T12" fmla="*/ 0 w 2252"/>
                <a:gd name="T13" fmla="*/ 0 h 1193"/>
                <a:gd name="T14" fmla="*/ 0 w 2252"/>
                <a:gd name="T15" fmla="*/ 0 h 1193"/>
                <a:gd name="T16" fmla="*/ 0 w 2252"/>
                <a:gd name="T17" fmla="*/ 0 h 1193"/>
                <a:gd name="T18" fmla="*/ 0 w 2252"/>
                <a:gd name="T19" fmla="*/ 0 h 1193"/>
                <a:gd name="T20" fmla="*/ 0 w 2252"/>
                <a:gd name="T21" fmla="*/ 0 h 1193"/>
                <a:gd name="T22" fmla="*/ 0 w 2252"/>
                <a:gd name="T23" fmla="*/ 0 h 1193"/>
                <a:gd name="T24" fmla="*/ 0 w 2252"/>
                <a:gd name="T25" fmla="*/ 0 h 1193"/>
                <a:gd name="T26" fmla="*/ 0 w 2252"/>
                <a:gd name="T27" fmla="*/ 0 h 1193"/>
                <a:gd name="T28" fmla="*/ 0 w 2252"/>
                <a:gd name="T29" fmla="*/ 0 h 1193"/>
                <a:gd name="T30" fmla="*/ 0 w 2252"/>
                <a:gd name="T31" fmla="*/ 0 h 1193"/>
                <a:gd name="T32" fmla="*/ 0 w 2252"/>
                <a:gd name="T33" fmla="*/ 0 h 1193"/>
                <a:gd name="T34" fmla="*/ 0 w 2252"/>
                <a:gd name="T35" fmla="*/ 0 h 1193"/>
                <a:gd name="T36" fmla="*/ 0 w 2252"/>
                <a:gd name="T37" fmla="*/ 0 h 1193"/>
                <a:gd name="T38" fmla="*/ 0 w 2252"/>
                <a:gd name="T39" fmla="*/ 0 h 1193"/>
                <a:gd name="T40" fmla="*/ 0 w 2252"/>
                <a:gd name="T41" fmla="*/ 0 h 1193"/>
                <a:gd name="T42" fmla="*/ 0 w 2252"/>
                <a:gd name="T43" fmla="*/ 0 h 1193"/>
                <a:gd name="T44" fmla="*/ 0 w 2252"/>
                <a:gd name="T45" fmla="*/ 0 h 1193"/>
                <a:gd name="T46" fmla="*/ 0 w 2252"/>
                <a:gd name="T47" fmla="*/ 0 h 1193"/>
                <a:gd name="T48" fmla="*/ 0 w 2252"/>
                <a:gd name="T49" fmla="*/ 0 h 1193"/>
                <a:gd name="T50" fmla="*/ 0 w 2252"/>
                <a:gd name="T51" fmla="*/ 0 h 1193"/>
                <a:gd name="T52" fmla="*/ 0 w 2252"/>
                <a:gd name="T53" fmla="*/ 0 h 1193"/>
                <a:gd name="T54" fmla="*/ 0 w 2252"/>
                <a:gd name="T55" fmla="*/ 0 h 1193"/>
                <a:gd name="T56" fmla="*/ 0 w 2252"/>
                <a:gd name="T57" fmla="*/ 0 h 1193"/>
                <a:gd name="T58" fmla="*/ 0 w 2252"/>
                <a:gd name="T59" fmla="*/ 0 h 1193"/>
                <a:gd name="T60" fmla="*/ 0 w 2252"/>
                <a:gd name="T61" fmla="*/ 0 h 1193"/>
                <a:gd name="T62" fmla="*/ 0 w 2252"/>
                <a:gd name="T63" fmla="*/ 0 h 1193"/>
                <a:gd name="T64" fmla="*/ 0 w 2252"/>
                <a:gd name="T65" fmla="*/ 0 h 1193"/>
                <a:gd name="T66" fmla="*/ 0 w 2252"/>
                <a:gd name="T67" fmla="*/ 0 h 1193"/>
                <a:gd name="T68" fmla="*/ 0 w 2252"/>
                <a:gd name="T69" fmla="*/ 0 h 1193"/>
                <a:gd name="T70" fmla="*/ 0 w 2252"/>
                <a:gd name="T71" fmla="*/ 0 h 1193"/>
                <a:gd name="T72" fmla="*/ 0 w 2252"/>
                <a:gd name="T73" fmla="*/ 0 h 1193"/>
                <a:gd name="T74" fmla="*/ 0 w 2252"/>
                <a:gd name="T75" fmla="*/ 0 h 1193"/>
                <a:gd name="T76" fmla="*/ 0 w 2252"/>
                <a:gd name="T77" fmla="*/ 0 h 1193"/>
                <a:gd name="T78" fmla="*/ 0 w 2252"/>
                <a:gd name="T79" fmla="*/ 0 h 1193"/>
                <a:gd name="T80" fmla="*/ 0 w 2252"/>
                <a:gd name="T81" fmla="*/ 0 h 1193"/>
                <a:gd name="T82" fmla="*/ 0 w 2252"/>
                <a:gd name="T83" fmla="*/ 0 h 1193"/>
                <a:gd name="T84" fmla="*/ 0 w 2252"/>
                <a:gd name="T85" fmla="*/ 0 h 1193"/>
                <a:gd name="T86" fmla="*/ 0 w 2252"/>
                <a:gd name="T87" fmla="*/ 0 h 1193"/>
                <a:gd name="T88" fmla="*/ 0 w 2252"/>
                <a:gd name="T89" fmla="*/ 0 h 1193"/>
                <a:gd name="T90" fmla="*/ 0 w 2252"/>
                <a:gd name="T91" fmla="*/ 0 h 1193"/>
                <a:gd name="T92" fmla="*/ 0 w 2252"/>
                <a:gd name="T93" fmla="*/ 0 h 1193"/>
                <a:gd name="T94" fmla="*/ 0 w 2252"/>
                <a:gd name="T95" fmla="*/ 0 h 1193"/>
                <a:gd name="T96" fmla="*/ 0 w 2252"/>
                <a:gd name="T97" fmla="*/ 0 h 1193"/>
                <a:gd name="T98" fmla="*/ 0 w 2252"/>
                <a:gd name="T99" fmla="*/ 0 h 1193"/>
                <a:gd name="T100" fmla="*/ 0 w 2252"/>
                <a:gd name="T101" fmla="*/ 0 h 1193"/>
                <a:gd name="T102" fmla="*/ 0 w 2252"/>
                <a:gd name="T103" fmla="*/ 0 h 1193"/>
                <a:gd name="T104" fmla="*/ 0 w 2252"/>
                <a:gd name="T105" fmla="*/ 0 h 1193"/>
                <a:gd name="T106" fmla="*/ 0 w 2252"/>
                <a:gd name="T107" fmla="*/ 0 h 1193"/>
                <a:gd name="T108" fmla="*/ 0 w 2252"/>
                <a:gd name="T109" fmla="*/ 0 h 1193"/>
                <a:gd name="T110" fmla="*/ 0 w 2252"/>
                <a:gd name="T111" fmla="*/ 0 h 1193"/>
                <a:gd name="T112" fmla="*/ 0 w 2252"/>
                <a:gd name="T113" fmla="*/ 0 h 1193"/>
                <a:gd name="T114" fmla="*/ 0 w 2252"/>
                <a:gd name="T115" fmla="*/ 0 h 119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2"/>
                <a:gd name="T175" fmla="*/ 0 h 1193"/>
                <a:gd name="T176" fmla="*/ 2252 w 2252"/>
                <a:gd name="T177" fmla="*/ 1193 h 119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2" h="1193">
                  <a:moveTo>
                    <a:pt x="1356" y="1148"/>
                  </a:moveTo>
                  <a:lnTo>
                    <a:pt x="1387" y="1158"/>
                  </a:lnTo>
                  <a:lnTo>
                    <a:pt x="1418" y="1167"/>
                  </a:lnTo>
                  <a:lnTo>
                    <a:pt x="1482" y="1181"/>
                  </a:lnTo>
                  <a:lnTo>
                    <a:pt x="1545" y="1190"/>
                  </a:lnTo>
                  <a:lnTo>
                    <a:pt x="1605" y="1193"/>
                  </a:lnTo>
                  <a:lnTo>
                    <a:pt x="1723" y="1184"/>
                  </a:lnTo>
                  <a:lnTo>
                    <a:pt x="1835" y="1159"/>
                  </a:lnTo>
                  <a:lnTo>
                    <a:pt x="1888" y="1140"/>
                  </a:lnTo>
                  <a:lnTo>
                    <a:pt x="1939" y="1118"/>
                  </a:lnTo>
                  <a:lnTo>
                    <a:pt x="1987" y="1094"/>
                  </a:lnTo>
                  <a:lnTo>
                    <a:pt x="2030" y="1066"/>
                  </a:lnTo>
                  <a:lnTo>
                    <a:pt x="2072" y="1035"/>
                  </a:lnTo>
                  <a:lnTo>
                    <a:pt x="2109" y="1005"/>
                  </a:lnTo>
                  <a:lnTo>
                    <a:pt x="2143" y="970"/>
                  </a:lnTo>
                  <a:lnTo>
                    <a:pt x="2173" y="936"/>
                  </a:lnTo>
                  <a:lnTo>
                    <a:pt x="2198" y="900"/>
                  </a:lnTo>
                  <a:lnTo>
                    <a:pt x="2219" y="864"/>
                  </a:lnTo>
                  <a:lnTo>
                    <a:pt x="2246" y="790"/>
                  </a:lnTo>
                  <a:lnTo>
                    <a:pt x="2252" y="718"/>
                  </a:lnTo>
                  <a:lnTo>
                    <a:pt x="2246" y="685"/>
                  </a:lnTo>
                  <a:lnTo>
                    <a:pt x="2232" y="651"/>
                  </a:lnTo>
                  <a:lnTo>
                    <a:pt x="2214" y="619"/>
                  </a:lnTo>
                  <a:lnTo>
                    <a:pt x="2203" y="603"/>
                  </a:lnTo>
                  <a:lnTo>
                    <a:pt x="2188" y="589"/>
                  </a:lnTo>
                  <a:lnTo>
                    <a:pt x="2155" y="562"/>
                  </a:lnTo>
                  <a:lnTo>
                    <a:pt x="2117" y="537"/>
                  </a:lnTo>
                  <a:lnTo>
                    <a:pt x="2094" y="526"/>
                  </a:lnTo>
                  <a:lnTo>
                    <a:pt x="2069" y="516"/>
                  </a:lnTo>
                  <a:lnTo>
                    <a:pt x="2042" y="507"/>
                  </a:lnTo>
                  <a:lnTo>
                    <a:pt x="2014" y="498"/>
                  </a:lnTo>
                  <a:lnTo>
                    <a:pt x="1952" y="483"/>
                  </a:lnTo>
                  <a:lnTo>
                    <a:pt x="1881" y="473"/>
                  </a:lnTo>
                  <a:lnTo>
                    <a:pt x="1901" y="400"/>
                  </a:lnTo>
                  <a:lnTo>
                    <a:pt x="1900" y="328"/>
                  </a:lnTo>
                  <a:lnTo>
                    <a:pt x="1891" y="295"/>
                  </a:lnTo>
                  <a:lnTo>
                    <a:pt x="1879" y="261"/>
                  </a:lnTo>
                  <a:lnTo>
                    <a:pt x="1862" y="231"/>
                  </a:lnTo>
                  <a:lnTo>
                    <a:pt x="1840" y="200"/>
                  </a:lnTo>
                  <a:lnTo>
                    <a:pt x="1817" y="171"/>
                  </a:lnTo>
                  <a:lnTo>
                    <a:pt x="1788" y="143"/>
                  </a:lnTo>
                  <a:lnTo>
                    <a:pt x="1758" y="118"/>
                  </a:lnTo>
                  <a:lnTo>
                    <a:pt x="1723" y="95"/>
                  </a:lnTo>
                  <a:lnTo>
                    <a:pt x="1687" y="75"/>
                  </a:lnTo>
                  <a:lnTo>
                    <a:pt x="1648" y="56"/>
                  </a:lnTo>
                  <a:lnTo>
                    <a:pt x="1608" y="40"/>
                  </a:lnTo>
                  <a:lnTo>
                    <a:pt x="1566" y="25"/>
                  </a:lnTo>
                  <a:lnTo>
                    <a:pt x="1522" y="15"/>
                  </a:lnTo>
                  <a:lnTo>
                    <a:pt x="1478" y="7"/>
                  </a:lnTo>
                  <a:lnTo>
                    <a:pt x="1387" y="0"/>
                  </a:lnTo>
                  <a:lnTo>
                    <a:pt x="1297" y="7"/>
                  </a:lnTo>
                  <a:lnTo>
                    <a:pt x="1208" y="29"/>
                  </a:lnTo>
                  <a:lnTo>
                    <a:pt x="1168" y="45"/>
                  </a:lnTo>
                  <a:lnTo>
                    <a:pt x="1124" y="67"/>
                  </a:lnTo>
                  <a:lnTo>
                    <a:pt x="1085" y="92"/>
                  </a:lnTo>
                  <a:lnTo>
                    <a:pt x="1049" y="121"/>
                  </a:lnTo>
                  <a:lnTo>
                    <a:pt x="1014" y="154"/>
                  </a:lnTo>
                  <a:lnTo>
                    <a:pt x="997" y="174"/>
                  </a:lnTo>
                  <a:lnTo>
                    <a:pt x="982" y="194"/>
                  </a:lnTo>
                  <a:lnTo>
                    <a:pt x="952" y="236"/>
                  </a:lnTo>
                  <a:lnTo>
                    <a:pt x="927" y="286"/>
                  </a:lnTo>
                  <a:lnTo>
                    <a:pt x="901" y="274"/>
                  </a:lnTo>
                  <a:lnTo>
                    <a:pt x="878" y="266"/>
                  </a:lnTo>
                  <a:lnTo>
                    <a:pt x="832" y="250"/>
                  </a:lnTo>
                  <a:lnTo>
                    <a:pt x="788" y="236"/>
                  </a:lnTo>
                  <a:lnTo>
                    <a:pt x="745" y="226"/>
                  </a:lnTo>
                  <a:lnTo>
                    <a:pt x="669" y="219"/>
                  </a:lnTo>
                  <a:lnTo>
                    <a:pt x="599" y="222"/>
                  </a:lnTo>
                  <a:lnTo>
                    <a:pt x="539" y="235"/>
                  </a:lnTo>
                  <a:lnTo>
                    <a:pt x="487" y="257"/>
                  </a:lnTo>
                  <a:lnTo>
                    <a:pt x="442" y="286"/>
                  </a:lnTo>
                  <a:lnTo>
                    <a:pt x="407" y="321"/>
                  </a:lnTo>
                  <a:lnTo>
                    <a:pt x="378" y="359"/>
                  </a:lnTo>
                  <a:lnTo>
                    <a:pt x="359" y="402"/>
                  </a:lnTo>
                  <a:lnTo>
                    <a:pt x="344" y="486"/>
                  </a:lnTo>
                  <a:lnTo>
                    <a:pt x="347" y="527"/>
                  </a:lnTo>
                  <a:lnTo>
                    <a:pt x="358" y="564"/>
                  </a:lnTo>
                  <a:lnTo>
                    <a:pt x="377" y="596"/>
                  </a:lnTo>
                  <a:lnTo>
                    <a:pt x="402" y="623"/>
                  </a:lnTo>
                  <a:lnTo>
                    <a:pt x="429" y="644"/>
                  </a:lnTo>
                  <a:lnTo>
                    <a:pt x="446" y="652"/>
                  </a:lnTo>
                  <a:lnTo>
                    <a:pt x="469" y="661"/>
                  </a:lnTo>
                  <a:lnTo>
                    <a:pt x="520" y="669"/>
                  </a:lnTo>
                  <a:lnTo>
                    <a:pt x="574" y="666"/>
                  </a:lnTo>
                  <a:lnTo>
                    <a:pt x="552" y="636"/>
                  </a:lnTo>
                  <a:lnTo>
                    <a:pt x="533" y="606"/>
                  </a:lnTo>
                  <a:lnTo>
                    <a:pt x="510" y="554"/>
                  </a:lnTo>
                  <a:lnTo>
                    <a:pt x="503" y="507"/>
                  </a:lnTo>
                  <a:lnTo>
                    <a:pt x="508" y="464"/>
                  </a:lnTo>
                  <a:lnTo>
                    <a:pt x="517" y="445"/>
                  </a:lnTo>
                  <a:lnTo>
                    <a:pt x="528" y="429"/>
                  </a:lnTo>
                  <a:lnTo>
                    <a:pt x="542" y="413"/>
                  </a:lnTo>
                  <a:lnTo>
                    <a:pt x="558" y="399"/>
                  </a:lnTo>
                  <a:lnTo>
                    <a:pt x="595" y="375"/>
                  </a:lnTo>
                  <a:lnTo>
                    <a:pt x="617" y="365"/>
                  </a:lnTo>
                  <a:lnTo>
                    <a:pt x="640" y="356"/>
                  </a:lnTo>
                  <a:lnTo>
                    <a:pt x="690" y="346"/>
                  </a:lnTo>
                  <a:lnTo>
                    <a:pt x="743" y="340"/>
                  </a:lnTo>
                  <a:lnTo>
                    <a:pt x="853" y="350"/>
                  </a:lnTo>
                  <a:lnTo>
                    <a:pt x="907" y="366"/>
                  </a:lnTo>
                  <a:lnTo>
                    <a:pt x="955" y="388"/>
                  </a:lnTo>
                  <a:lnTo>
                    <a:pt x="998" y="418"/>
                  </a:lnTo>
                  <a:lnTo>
                    <a:pt x="1036" y="456"/>
                  </a:lnTo>
                  <a:lnTo>
                    <a:pt x="1026" y="384"/>
                  </a:lnTo>
                  <a:lnTo>
                    <a:pt x="1039" y="320"/>
                  </a:lnTo>
                  <a:lnTo>
                    <a:pt x="1049" y="292"/>
                  </a:lnTo>
                  <a:lnTo>
                    <a:pt x="1065" y="264"/>
                  </a:lnTo>
                  <a:lnTo>
                    <a:pt x="1082" y="241"/>
                  </a:lnTo>
                  <a:lnTo>
                    <a:pt x="1104" y="219"/>
                  </a:lnTo>
                  <a:lnTo>
                    <a:pt x="1127" y="200"/>
                  </a:lnTo>
                  <a:lnTo>
                    <a:pt x="1153" y="182"/>
                  </a:lnTo>
                  <a:lnTo>
                    <a:pt x="1182" y="168"/>
                  </a:lnTo>
                  <a:lnTo>
                    <a:pt x="1211" y="154"/>
                  </a:lnTo>
                  <a:lnTo>
                    <a:pt x="1243" y="145"/>
                  </a:lnTo>
                  <a:lnTo>
                    <a:pt x="1275" y="137"/>
                  </a:lnTo>
                  <a:lnTo>
                    <a:pt x="1343" y="132"/>
                  </a:lnTo>
                  <a:lnTo>
                    <a:pt x="1413" y="136"/>
                  </a:lnTo>
                  <a:lnTo>
                    <a:pt x="1478" y="153"/>
                  </a:lnTo>
                  <a:lnTo>
                    <a:pt x="1508" y="165"/>
                  </a:lnTo>
                  <a:lnTo>
                    <a:pt x="1540" y="181"/>
                  </a:lnTo>
                  <a:lnTo>
                    <a:pt x="1594" y="220"/>
                  </a:lnTo>
                  <a:lnTo>
                    <a:pt x="1618" y="244"/>
                  </a:lnTo>
                  <a:lnTo>
                    <a:pt x="1640" y="271"/>
                  </a:lnTo>
                  <a:lnTo>
                    <a:pt x="1675" y="336"/>
                  </a:lnTo>
                  <a:lnTo>
                    <a:pt x="1695" y="413"/>
                  </a:lnTo>
                  <a:lnTo>
                    <a:pt x="1698" y="505"/>
                  </a:lnTo>
                  <a:lnTo>
                    <a:pt x="1851" y="530"/>
                  </a:lnTo>
                  <a:lnTo>
                    <a:pt x="1912" y="546"/>
                  </a:lnTo>
                  <a:lnTo>
                    <a:pt x="1962" y="567"/>
                  </a:lnTo>
                  <a:lnTo>
                    <a:pt x="2035" y="617"/>
                  </a:lnTo>
                  <a:lnTo>
                    <a:pt x="2072" y="674"/>
                  </a:lnTo>
                  <a:lnTo>
                    <a:pt x="2078" y="736"/>
                  </a:lnTo>
                  <a:lnTo>
                    <a:pt x="2071" y="767"/>
                  </a:lnTo>
                  <a:lnTo>
                    <a:pt x="2056" y="797"/>
                  </a:lnTo>
                  <a:lnTo>
                    <a:pt x="2035" y="828"/>
                  </a:lnTo>
                  <a:lnTo>
                    <a:pt x="2010" y="859"/>
                  </a:lnTo>
                  <a:lnTo>
                    <a:pt x="1977" y="888"/>
                  </a:lnTo>
                  <a:lnTo>
                    <a:pt x="1940" y="914"/>
                  </a:lnTo>
                  <a:lnTo>
                    <a:pt x="1900" y="939"/>
                  </a:lnTo>
                  <a:lnTo>
                    <a:pt x="1855" y="962"/>
                  </a:lnTo>
                  <a:lnTo>
                    <a:pt x="1832" y="971"/>
                  </a:lnTo>
                  <a:lnTo>
                    <a:pt x="1807" y="980"/>
                  </a:lnTo>
                  <a:lnTo>
                    <a:pt x="1756" y="997"/>
                  </a:lnTo>
                  <a:lnTo>
                    <a:pt x="1701" y="1009"/>
                  </a:lnTo>
                  <a:lnTo>
                    <a:pt x="1645" y="1018"/>
                  </a:lnTo>
                  <a:lnTo>
                    <a:pt x="1527" y="1022"/>
                  </a:lnTo>
                  <a:lnTo>
                    <a:pt x="1407" y="1003"/>
                  </a:lnTo>
                  <a:lnTo>
                    <a:pt x="1346" y="986"/>
                  </a:lnTo>
                  <a:lnTo>
                    <a:pt x="1317" y="974"/>
                  </a:lnTo>
                  <a:lnTo>
                    <a:pt x="1286" y="962"/>
                  </a:lnTo>
                  <a:lnTo>
                    <a:pt x="1228" y="930"/>
                  </a:lnTo>
                  <a:lnTo>
                    <a:pt x="1198" y="913"/>
                  </a:lnTo>
                  <a:lnTo>
                    <a:pt x="1171" y="892"/>
                  </a:lnTo>
                  <a:lnTo>
                    <a:pt x="1142" y="870"/>
                  </a:lnTo>
                  <a:lnTo>
                    <a:pt x="1114" y="847"/>
                  </a:lnTo>
                  <a:lnTo>
                    <a:pt x="1087" y="821"/>
                  </a:lnTo>
                  <a:lnTo>
                    <a:pt x="1061" y="793"/>
                  </a:lnTo>
                  <a:lnTo>
                    <a:pt x="1066" y="828"/>
                  </a:lnTo>
                  <a:lnTo>
                    <a:pt x="1061" y="861"/>
                  </a:lnTo>
                  <a:lnTo>
                    <a:pt x="1046" y="894"/>
                  </a:lnTo>
                  <a:lnTo>
                    <a:pt x="1034" y="908"/>
                  </a:lnTo>
                  <a:lnTo>
                    <a:pt x="1020" y="923"/>
                  </a:lnTo>
                  <a:lnTo>
                    <a:pt x="988" y="949"/>
                  </a:lnTo>
                  <a:lnTo>
                    <a:pt x="951" y="973"/>
                  </a:lnTo>
                  <a:lnTo>
                    <a:pt x="930" y="983"/>
                  </a:lnTo>
                  <a:lnTo>
                    <a:pt x="910" y="990"/>
                  </a:lnTo>
                  <a:lnTo>
                    <a:pt x="865" y="1003"/>
                  </a:lnTo>
                  <a:lnTo>
                    <a:pt x="820" y="1012"/>
                  </a:lnTo>
                  <a:lnTo>
                    <a:pt x="776" y="1012"/>
                  </a:lnTo>
                  <a:lnTo>
                    <a:pt x="697" y="993"/>
                  </a:lnTo>
                  <a:lnTo>
                    <a:pt x="639" y="942"/>
                  </a:lnTo>
                  <a:lnTo>
                    <a:pt x="617" y="853"/>
                  </a:lnTo>
                  <a:lnTo>
                    <a:pt x="574" y="875"/>
                  </a:lnTo>
                  <a:lnTo>
                    <a:pt x="533" y="894"/>
                  </a:lnTo>
                  <a:lnTo>
                    <a:pt x="494" y="908"/>
                  </a:lnTo>
                  <a:lnTo>
                    <a:pt x="459" y="920"/>
                  </a:lnTo>
                  <a:lnTo>
                    <a:pt x="391" y="935"/>
                  </a:lnTo>
                  <a:lnTo>
                    <a:pt x="336" y="938"/>
                  </a:lnTo>
                  <a:lnTo>
                    <a:pt x="286" y="933"/>
                  </a:lnTo>
                  <a:lnTo>
                    <a:pt x="248" y="919"/>
                  </a:lnTo>
                  <a:lnTo>
                    <a:pt x="197" y="873"/>
                  </a:lnTo>
                  <a:lnTo>
                    <a:pt x="182" y="812"/>
                  </a:lnTo>
                  <a:lnTo>
                    <a:pt x="188" y="778"/>
                  </a:lnTo>
                  <a:lnTo>
                    <a:pt x="204" y="745"/>
                  </a:lnTo>
                  <a:lnTo>
                    <a:pt x="226" y="714"/>
                  </a:lnTo>
                  <a:lnTo>
                    <a:pt x="240" y="698"/>
                  </a:lnTo>
                  <a:lnTo>
                    <a:pt x="258" y="685"/>
                  </a:lnTo>
                  <a:lnTo>
                    <a:pt x="298" y="661"/>
                  </a:lnTo>
                  <a:lnTo>
                    <a:pt x="322" y="651"/>
                  </a:lnTo>
                  <a:lnTo>
                    <a:pt x="347" y="642"/>
                  </a:lnTo>
                  <a:lnTo>
                    <a:pt x="275" y="644"/>
                  </a:lnTo>
                  <a:lnTo>
                    <a:pt x="208" y="657"/>
                  </a:lnTo>
                  <a:lnTo>
                    <a:pt x="97" y="715"/>
                  </a:lnTo>
                  <a:lnTo>
                    <a:pt x="55" y="755"/>
                  </a:lnTo>
                  <a:lnTo>
                    <a:pt x="24" y="800"/>
                  </a:lnTo>
                  <a:lnTo>
                    <a:pt x="4" y="847"/>
                  </a:lnTo>
                  <a:lnTo>
                    <a:pt x="0" y="895"/>
                  </a:lnTo>
                  <a:lnTo>
                    <a:pt x="8" y="939"/>
                  </a:lnTo>
                  <a:lnTo>
                    <a:pt x="20" y="961"/>
                  </a:lnTo>
                  <a:lnTo>
                    <a:pt x="33" y="980"/>
                  </a:lnTo>
                  <a:lnTo>
                    <a:pt x="52" y="999"/>
                  </a:lnTo>
                  <a:lnTo>
                    <a:pt x="76" y="1015"/>
                  </a:lnTo>
                  <a:lnTo>
                    <a:pt x="102" y="1030"/>
                  </a:lnTo>
                  <a:lnTo>
                    <a:pt x="135" y="1041"/>
                  </a:lnTo>
                  <a:lnTo>
                    <a:pt x="174" y="1050"/>
                  </a:lnTo>
                  <a:lnTo>
                    <a:pt x="215" y="1056"/>
                  </a:lnTo>
                  <a:lnTo>
                    <a:pt x="317" y="1059"/>
                  </a:lnTo>
                  <a:lnTo>
                    <a:pt x="440" y="1046"/>
                  </a:lnTo>
                  <a:lnTo>
                    <a:pt x="510" y="1033"/>
                  </a:lnTo>
                  <a:lnTo>
                    <a:pt x="586" y="1015"/>
                  </a:lnTo>
                  <a:lnTo>
                    <a:pt x="602" y="1035"/>
                  </a:lnTo>
                  <a:lnTo>
                    <a:pt x="618" y="1054"/>
                  </a:lnTo>
                  <a:lnTo>
                    <a:pt x="635" y="1071"/>
                  </a:lnTo>
                  <a:lnTo>
                    <a:pt x="653" y="1086"/>
                  </a:lnTo>
                  <a:lnTo>
                    <a:pt x="691" y="1110"/>
                  </a:lnTo>
                  <a:lnTo>
                    <a:pt x="710" y="1120"/>
                  </a:lnTo>
                  <a:lnTo>
                    <a:pt x="730" y="1127"/>
                  </a:lnTo>
                  <a:lnTo>
                    <a:pt x="769" y="1137"/>
                  </a:lnTo>
                  <a:lnTo>
                    <a:pt x="811" y="1142"/>
                  </a:lnTo>
                  <a:lnTo>
                    <a:pt x="891" y="1134"/>
                  </a:lnTo>
                  <a:lnTo>
                    <a:pt x="968" y="1111"/>
                  </a:lnTo>
                  <a:lnTo>
                    <a:pt x="1031" y="1074"/>
                  </a:lnTo>
                  <a:lnTo>
                    <a:pt x="1078" y="1030"/>
                  </a:lnTo>
                  <a:lnTo>
                    <a:pt x="1107" y="980"/>
                  </a:lnTo>
                  <a:lnTo>
                    <a:pt x="1123" y="993"/>
                  </a:lnTo>
                  <a:lnTo>
                    <a:pt x="1152" y="1012"/>
                  </a:lnTo>
                  <a:lnTo>
                    <a:pt x="1190" y="1037"/>
                  </a:lnTo>
                  <a:lnTo>
                    <a:pt x="1231" y="1065"/>
                  </a:lnTo>
                  <a:lnTo>
                    <a:pt x="1272" y="1094"/>
                  </a:lnTo>
                  <a:lnTo>
                    <a:pt x="1310" y="1117"/>
                  </a:lnTo>
                  <a:lnTo>
                    <a:pt x="1356" y="1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9" name="Freeform 14"/>
            <p:cNvSpPr>
              <a:spLocks/>
            </p:cNvSpPr>
            <p:nvPr/>
          </p:nvSpPr>
          <p:spPr bwMode="auto">
            <a:xfrm>
              <a:off x="1248" y="2977"/>
              <a:ext cx="528" cy="281"/>
            </a:xfrm>
            <a:custGeom>
              <a:avLst/>
              <a:gdLst>
                <a:gd name="T0" fmla="*/ 0 w 2110"/>
                <a:gd name="T1" fmla="*/ 0 h 1689"/>
                <a:gd name="T2" fmla="*/ 0 w 2110"/>
                <a:gd name="T3" fmla="*/ 0 h 1689"/>
                <a:gd name="T4" fmla="*/ 0 w 2110"/>
                <a:gd name="T5" fmla="*/ 0 h 1689"/>
                <a:gd name="T6" fmla="*/ 0 w 2110"/>
                <a:gd name="T7" fmla="*/ 0 h 1689"/>
                <a:gd name="T8" fmla="*/ 0 w 2110"/>
                <a:gd name="T9" fmla="*/ 0 h 1689"/>
                <a:gd name="T10" fmla="*/ 0 w 2110"/>
                <a:gd name="T11" fmla="*/ 0 h 1689"/>
                <a:gd name="T12" fmla="*/ 0 w 2110"/>
                <a:gd name="T13" fmla="*/ 0 h 1689"/>
                <a:gd name="T14" fmla="*/ 0 w 2110"/>
                <a:gd name="T15" fmla="*/ 0 h 1689"/>
                <a:gd name="T16" fmla="*/ 0 w 2110"/>
                <a:gd name="T17" fmla="*/ 0 h 1689"/>
                <a:gd name="T18" fmla="*/ 0 w 2110"/>
                <a:gd name="T19" fmla="*/ 0 h 1689"/>
                <a:gd name="T20" fmla="*/ 0 w 2110"/>
                <a:gd name="T21" fmla="*/ 0 h 1689"/>
                <a:gd name="T22" fmla="*/ 0 w 2110"/>
                <a:gd name="T23" fmla="*/ 0 h 1689"/>
                <a:gd name="T24" fmla="*/ 0 w 2110"/>
                <a:gd name="T25" fmla="*/ 0 h 1689"/>
                <a:gd name="T26" fmla="*/ 0 w 2110"/>
                <a:gd name="T27" fmla="*/ 0 h 1689"/>
                <a:gd name="T28" fmla="*/ 0 w 2110"/>
                <a:gd name="T29" fmla="*/ 0 h 1689"/>
                <a:gd name="T30" fmla="*/ 0 w 2110"/>
                <a:gd name="T31" fmla="*/ 0 h 1689"/>
                <a:gd name="T32" fmla="*/ 0 w 2110"/>
                <a:gd name="T33" fmla="*/ 0 h 1689"/>
                <a:gd name="T34" fmla="*/ 0 w 2110"/>
                <a:gd name="T35" fmla="*/ 0 h 1689"/>
                <a:gd name="T36" fmla="*/ 0 w 2110"/>
                <a:gd name="T37" fmla="*/ 0 h 1689"/>
                <a:gd name="T38" fmla="*/ 0 w 2110"/>
                <a:gd name="T39" fmla="*/ 0 h 1689"/>
                <a:gd name="T40" fmla="*/ 0 w 2110"/>
                <a:gd name="T41" fmla="*/ 0 h 1689"/>
                <a:gd name="T42" fmla="*/ 0 w 2110"/>
                <a:gd name="T43" fmla="*/ 0 h 1689"/>
                <a:gd name="T44" fmla="*/ 0 w 2110"/>
                <a:gd name="T45" fmla="*/ 0 h 1689"/>
                <a:gd name="T46" fmla="*/ 0 w 2110"/>
                <a:gd name="T47" fmla="*/ 0 h 1689"/>
                <a:gd name="T48" fmla="*/ 0 w 2110"/>
                <a:gd name="T49" fmla="*/ 0 h 1689"/>
                <a:gd name="T50" fmla="*/ 0 w 2110"/>
                <a:gd name="T51" fmla="*/ 0 h 1689"/>
                <a:gd name="T52" fmla="*/ 0 w 2110"/>
                <a:gd name="T53" fmla="*/ 0 h 1689"/>
                <a:gd name="T54" fmla="*/ 0 w 2110"/>
                <a:gd name="T55" fmla="*/ 0 h 1689"/>
                <a:gd name="T56" fmla="*/ 0 w 2110"/>
                <a:gd name="T57" fmla="*/ 0 h 1689"/>
                <a:gd name="T58" fmla="*/ 0 w 2110"/>
                <a:gd name="T59" fmla="*/ 0 h 1689"/>
                <a:gd name="T60" fmla="*/ 0 w 2110"/>
                <a:gd name="T61" fmla="*/ 0 h 1689"/>
                <a:gd name="T62" fmla="*/ 0 w 2110"/>
                <a:gd name="T63" fmla="*/ 0 h 1689"/>
                <a:gd name="T64" fmla="*/ 0 w 2110"/>
                <a:gd name="T65" fmla="*/ 0 h 1689"/>
                <a:gd name="T66" fmla="*/ 0 w 2110"/>
                <a:gd name="T67" fmla="*/ 0 h 1689"/>
                <a:gd name="T68" fmla="*/ 0 w 2110"/>
                <a:gd name="T69" fmla="*/ 0 h 1689"/>
                <a:gd name="T70" fmla="*/ 0 w 2110"/>
                <a:gd name="T71" fmla="*/ 0 h 1689"/>
                <a:gd name="T72" fmla="*/ 0 w 2110"/>
                <a:gd name="T73" fmla="*/ 0 h 1689"/>
                <a:gd name="T74" fmla="*/ 0 w 2110"/>
                <a:gd name="T75" fmla="*/ 0 h 1689"/>
                <a:gd name="T76" fmla="*/ 0 w 2110"/>
                <a:gd name="T77" fmla="*/ 0 h 1689"/>
                <a:gd name="T78" fmla="*/ 0 w 2110"/>
                <a:gd name="T79" fmla="*/ 0 h 1689"/>
                <a:gd name="T80" fmla="*/ 0 w 2110"/>
                <a:gd name="T81" fmla="*/ 0 h 1689"/>
                <a:gd name="T82" fmla="*/ 0 w 2110"/>
                <a:gd name="T83" fmla="*/ 0 h 1689"/>
                <a:gd name="T84" fmla="*/ 0 w 2110"/>
                <a:gd name="T85" fmla="*/ 0 h 1689"/>
                <a:gd name="T86" fmla="*/ 0 w 2110"/>
                <a:gd name="T87" fmla="*/ 0 h 1689"/>
                <a:gd name="T88" fmla="*/ 0 w 2110"/>
                <a:gd name="T89" fmla="*/ 0 h 1689"/>
                <a:gd name="T90" fmla="*/ 0 w 2110"/>
                <a:gd name="T91" fmla="*/ 0 h 1689"/>
                <a:gd name="T92" fmla="*/ 0 w 2110"/>
                <a:gd name="T93" fmla="*/ 0 h 168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0"/>
                <a:gd name="T142" fmla="*/ 0 h 1689"/>
                <a:gd name="T143" fmla="*/ 2110 w 2110"/>
                <a:gd name="T144" fmla="*/ 1689 h 168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0" h="1689">
                  <a:moveTo>
                    <a:pt x="1620" y="1168"/>
                  </a:moveTo>
                  <a:lnTo>
                    <a:pt x="1649" y="1083"/>
                  </a:lnTo>
                  <a:lnTo>
                    <a:pt x="1661" y="997"/>
                  </a:lnTo>
                  <a:lnTo>
                    <a:pt x="1658" y="909"/>
                  </a:lnTo>
                  <a:lnTo>
                    <a:pt x="1640" y="825"/>
                  </a:lnTo>
                  <a:lnTo>
                    <a:pt x="1606" y="743"/>
                  </a:lnTo>
                  <a:lnTo>
                    <a:pt x="1557" y="669"/>
                  </a:lnTo>
                  <a:lnTo>
                    <a:pt x="1496" y="604"/>
                  </a:lnTo>
                  <a:lnTo>
                    <a:pt x="1425" y="553"/>
                  </a:lnTo>
                  <a:lnTo>
                    <a:pt x="1345" y="514"/>
                  </a:lnTo>
                  <a:lnTo>
                    <a:pt x="1261" y="490"/>
                  </a:lnTo>
                  <a:lnTo>
                    <a:pt x="1171" y="482"/>
                  </a:lnTo>
                  <a:lnTo>
                    <a:pt x="1084" y="487"/>
                  </a:lnTo>
                  <a:lnTo>
                    <a:pt x="998" y="511"/>
                  </a:lnTo>
                  <a:lnTo>
                    <a:pt x="916" y="547"/>
                  </a:lnTo>
                  <a:lnTo>
                    <a:pt x="845" y="598"/>
                  </a:lnTo>
                  <a:lnTo>
                    <a:pt x="783" y="661"/>
                  </a:lnTo>
                  <a:lnTo>
                    <a:pt x="732" y="735"/>
                  </a:lnTo>
                  <a:lnTo>
                    <a:pt x="697" y="814"/>
                  </a:lnTo>
                  <a:lnTo>
                    <a:pt x="677" y="901"/>
                  </a:lnTo>
                  <a:lnTo>
                    <a:pt x="672" y="987"/>
                  </a:lnTo>
                  <a:lnTo>
                    <a:pt x="684" y="1075"/>
                  </a:lnTo>
                  <a:lnTo>
                    <a:pt x="710" y="1159"/>
                  </a:lnTo>
                  <a:lnTo>
                    <a:pt x="751" y="1236"/>
                  </a:lnTo>
                  <a:lnTo>
                    <a:pt x="806" y="1305"/>
                  </a:lnTo>
                  <a:lnTo>
                    <a:pt x="964" y="1396"/>
                  </a:lnTo>
                  <a:lnTo>
                    <a:pt x="1046" y="1593"/>
                  </a:lnTo>
                  <a:lnTo>
                    <a:pt x="826" y="1689"/>
                  </a:lnTo>
                  <a:lnTo>
                    <a:pt x="817" y="1447"/>
                  </a:lnTo>
                  <a:lnTo>
                    <a:pt x="455" y="1542"/>
                  </a:lnTo>
                  <a:lnTo>
                    <a:pt x="623" y="1211"/>
                  </a:lnTo>
                  <a:lnTo>
                    <a:pt x="0" y="1203"/>
                  </a:lnTo>
                  <a:lnTo>
                    <a:pt x="574" y="909"/>
                  </a:lnTo>
                  <a:lnTo>
                    <a:pt x="229" y="613"/>
                  </a:lnTo>
                  <a:lnTo>
                    <a:pt x="684" y="625"/>
                  </a:lnTo>
                  <a:lnTo>
                    <a:pt x="587" y="267"/>
                  </a:lnTo>
                  <a:lnTo>
                    <a:pt x="922" y="432"/>
                  </a:lnTo>
                  <a:lnTo>
                    <a:pt x="987" y="0"/>
                  </a:lnTo>
                  <a:lnTo>
                    <a:pt x="1228" y="384"/>
                  </a:lnTo>
                  <a:lnTo>
                    <a:pt x="1493" y="122"/>
                  </a:lnTo>
                  <a:lnTo>
                    <a:pt x="1516" y="492"/>
                  </a:lnTo>
                  <a:lnTo>
                    <a:pt x="2110" y="174"/>
                  </a:lnTo>
                  <a:lnTo>
                    <a:pt x="1712" y="728"/>
                  </a:lnTo>
                  <a:lnTo>
                    <a:pt x="2074" y="825"/>
                  </a:lnTo>
                  <a:lnTo>
                    <a:pt x="1733" y="1082"/>
                  </a:lnTo>
                  <a:lnTo>
                    <a:pt x="1620" y="1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258888" y="1628775"/>
          <a:ext cx="7128792" cy="312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5464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Параметры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 число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13 число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11451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ясно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пасмурно</a:t>
                      </a:r>
                      <a:endParaRPr lang="ru-RU" dirty="0"/>
                    </a:p>
                  </a:txBody>
                  <a:tcPr/>
                </a:tc>
              </a:tr>
              <a:tr h="511451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ясно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пасмурно</a:t>
                      </a:r>
                      <a:endParaRPr lang="ru-RU" dirty="0"/>
                    </a:p>
                  </a:txBody>
                  <a:tcPr/>
                </a:tc>
              </a:tr>
              <a:tr h="511451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Переменная</a:t>
                      </a:r>
                      <a:r>
                        <a:rPr lang="ru-RU" baseline="0" dirty="0" smtClean="0"/>
                        <a:t> облачность, </a:t>
                      </a:r>
                      <a:r>
                        <a:rPr lang="ru-RU" dirty="0" smtClean="0"/>
                        <a:t>небольшой</a:t>
                      </a:r>
                      <a:r>
                        <a:rPr lang="ru-RU" baseline="0" dirty="0" smtClean="0"/>
                        <a:t> снег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пасмурно, снег</a:t>
                      </a:r>
                      <a:endParaRPr lang="ru-RU" dirty="0"/>
                    </a:p>
                  </a:txBody>
                  <a:tcPr/>
                </a:tc>
              </a:tr>
              <a:tr h="511451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ясно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Пасмурно, снег, метель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547813" y="5229225"/>
            <a:ext cx="5327650" cy="923925"/>
          </a:xfrm>
          <a:prstGeom prst="rect">
            <a:avLst/>
          </a:prstGeom>
          <a:solidFill>
            <a:srgbClr val="FFFF66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rial" pitchFamily="34" charset="0"/>
              </a:rPr>
              <a:t>13 числа погода была пасмурная и сильным 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rial" pitchFamily="34" charset="0"/>
              </a:rPr>
              <a:t>Ветром, 7 числа погода была ясная с осадками с сильным ветром.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14370" name="Прямоугольник 4"/>
          <p:cNvSpPr>
            <a:spLocks noChangeArrowheads="1"/>
          </p:cNvSpPr>
          <p:nvPr/>
        </p:nvSpPr>
        <p:spPr bwMode="auto">
          <a:xfrm>
            <a:off x="1835150" y="476250"/>
            <a:ext cx="5545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Сравнение  погодных условий 7 и 13 чисел</a:t>
            </a:r>
          </a:p>
          <a:p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за  4 месяца 2011 года в городе Казань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07 -0.0837 C -0.0908 -0.10751 -0.06944 -0.12023 -0.05087 -0.12 C -0.03055 -0.13433 -0.00833 -0.11977 0.00695 -0.10913 C 0.02188 -0.09549 0.03663 -0.08162 0.05087 -0.06613 C 0.05695 -0.05942 0.05903 -0.03746 0.05851 -0.03653 C 0.05712 -0.02358 0.06129 0.01526 0.06806 0.02659 C 0.06528 0.03815 0.06389 0.04763 0.05955 0.05804 " pathEditMode="relative" rAng="2076219" ptsTypes="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Рисунок1"/>
          <p:cNvPicPr>
            <a:picLocks noChangeAspect="1" noChangeArrowheads="1" noCrop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0" y="0"/>
            <a:ext cx="9144000" cy="728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1384300"/>
          </a:xfrm>
          <a:prstGeom prst="rect">
            <a:avLst/>
          </a:prstGeom>
          <a:solidFill>
            <a:srgbClr val="FFFF66">
              <a:alpha val="43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Результаты успеваемости учащихся МБОУСОШ №  54</a:t>
            </a:r>
            <a:b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itchFamily="34" charset="0"/>
              </a:rPr>
              <a:t>7 и 13 чисел с сентября по май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</a:rPr>
              <a:t>2010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</a:rPr>
              <a:t>–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</a:rPr>
              <a:t>2011 </a:t>
            </a:r>
            <a:r>
              <a:rPr lang="ru-RU" sz="2800" dirty="0" err="1">
                <a:solidFill>
                  <a:schemeClr val="bg1"/>
                </a:solidFill>
                <a:latin typeface="Arial" pitchFamily="34" charset="0"/>
              </a:rPr>
              <a:t>уч.года</a:t>
            </a:r>
            <a:endParaRPr lang="ru-RU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652" name="WordArt 76"/>
          <p:cNvSpPr>
            <a:spLocks noChangeArrowheads="1" noChangeShapeType="1" noTextEdit="1"/>
          </p:cNvSpPr>
          <p:nvPr/>
        </p:nvSpPr>
        <p:spPr bwMode="auto">
          <a:xfrm rot="-125883">
            <a:off x="484940" y="6075030"/>
            <a:ext cx="2949270" cy="72923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>
              <a:defRPr/>
            </a:pP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9933">
                        <a:alpha val="87000"/>
                      </a:srgbClr>
                    </a:gs>
                    <a:gs pos="100000">
                      <a:srgbClr val="FF5050"/>
                    </a:gs>
                  </a:gsLst>
                  <a:lin ang="0" scaled="1"/>
                </a:gradFill>
                <a:latin typeface="Arial"/>
                <a:cs typeface="Arial"/>
              </a:rPr>
              <a:t>ВЫВОД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9238" y="1557338"/>
          <a:ext cx="8894191" cy="3679441"/>
        </p:xfrm>
        <a:graphic>
          <a:graphicData uri="http://schemas.openxmlformats.org/drawingml/2006/table">
            <a:tbl>
              <a:tblPr/>
              <a:tblGrid>
                <a:gridCol w="3817937"/>
                <a:gridCol w="1193800"/>
                <a:gridCol w="1111250"/>
                <a:gridCol w="1260475"/>
                <a:gridCol w="1510729"/>
              </a:tblGrid>
              <a:tr h="521704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217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Среднее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звено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64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Старшие классы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8931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764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8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1029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63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64" name="Прямоугольник 8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365" name="Прямоугольник 9"/>
          <p:cNvSpPr>
            <a:spLocks noChangeArrowheads="1"/>
          </p:cNvSpPr>
          <p:nvPr/>
        </p:nvSpPr>
        <p:spPr bwMode="auto">
          <a:xfrm>
            <a:off x="3635375" y="6092825"/>
            <a:ext cx="5257800" cy="923925"/>
          </a:xfrm>
          <a:prstGeom prst="rect">
            <a:avLst/>
          </a:prstGeom>
          <a:solidFill>
            <a:srgbClr val="FFFF00">
              <a:alpha val="2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7</a:t>
            </a:r>
            <a:r>
              <a:rPr lang="ru-RU">
                <a:solidFill>
                  <a:schemeClr val="bg1"/>
                </a:solidFill>
              </a:rPr>
              <a:t> числа было опрошено больше  учащихся, чем </a:t>
            </a:r>
            <a:r>
              <a:rPr lang="en-US">
                <a:solidFill>
                  <a:schemeClr val="bg1"/>
                </a:solidFill>
              </a:rPr>
              <a:t>13</a:t>
            </a:r>
            <a:r>
              <a:rPr lang="ru-RU">
                <a:solidFill>
                  <a:schemeClr val="bg1"/>
                </a:solidFill>
              </a:rPr>
              <a:t> числа и количество отметок  в этот день поставлено больше.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524" y="1981962"/>
          <a:ext cx="6076952" cy="3377565"/>
        </p:xfrm>
        <a:graphic>
          <a:graphicData uri="http://schemas.openxmlformats.org/drawingml/2006/table">
            <a:tbl>
              <a:tblPr/>
              <a:tblGrid>
                <a:gridCol w="3873826"/>
                <a:gridCol w="440625"/>
                <a:gridCol w="440625"/>
                <a:gridCol w="330469"/>
                <a:gridCol w="330469"/>
                <a:gridCol w="330469"/>
                <a:gridCol w="330469"/>
              </a:tblGrid>
              <a:tr h="342900">
                <a:tc rowSpan="2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 кл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 кл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 кл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Считаете ли вы число 13 несчастливым  числом?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Согласны ли Вы с мнением, что число 7 является счастливым?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Положительные или отрицательные случаи произошли с вами   связанные с числом 13?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Боитесь ли вы пятницу, 13?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Стали бы вы жить в гостинице на 13 этаже в 13 номере?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211577"/>
            <a:ext cx="734481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Какое число счастливее: 7 или 13?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3.1.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Изучение общественного мнения.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957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того чтобы узнать общественное мнение по основополагающему  вопросу моей работы, я опросил учащихся своих друзей, одноклассников, знакомых.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анкеты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445224"/>
            <a:ext cx="5526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6957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пятых классах дети на половину суеверны, в-шестых и девятых классах многие считают, что число тринадцать приносить удачу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3968" y="1916832"/>
          <a:ext cx="4612517" cy="232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19" y="341747"/>
            <a:ext cx="77768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6957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были опрошены ребята, которые родились 7 числа (10 человек)  и 13 числа (12 человек). Им был задан вопрос: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читаете ли вы, что дата рождения 7  (13) числа влияет на вашу судьбу?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27584" y="1916832"/>
          <a:ext cx="3528392" cy="263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004048" y="1916832"/>
          <a:ext cx="307579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4008" y="4437112"/>
          <a:ext cx="3491607" cy="966216"/>
        </p:xfrm>
        <a:graphic>
          <a:graphicData uri="http://schemas.openxmlformats.org/drawingml/2006/table">
            <a:tbl>
              <a:tblPr/>
              <a:tblGrid>
                <a:gridCol w="1373804"/>
                <a:gridCol w="1121190"/>
                <a:gridCol w="996613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числа 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13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454820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4797152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651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ответов видно, что большинство опрошенных не являются суеверными людьми.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32656"/>
          <a:ext cx="8177336" cy="6992112"/>
        </p:xfrm>
        <a:graphic>
          <a:graphicData uri="http://schemas.openxmlformats.org/drawingml/2006/table">
            <a:tbl>
              <a:tblPr/>
              <a:tblGrid>
                <a:gridCol w="4572000"/>
                <a:gridCol w="3605336"/>
              </a:tblGrid>
              <a:tr h="6908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pitchFamily="34" charset="0"/>
                        </a:rPr>
                        <a:t>Число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pitchFamily="34" charset="0"/>
                        </a:rPr>
                        <a:t>7пословицы и поговорки.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лет не виделись, а сошлись - и говорить нечего.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Не строй 7 церквей, пристрой 7 детей (сирот).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раз по – твоему, а хоть раз по – моему.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одну соломинку поднимают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Всякая беда по 7 бед рожает.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генералов, да 1 рядовой.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не один, в беду не дадим.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дел в одни руки не берут.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с ложкой, а 1 с сошкой.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У 7 нянек дитя без глаза.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деревень, а лошадка 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сел, 1 вол, да и тот гол.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Сам не дерусь, 7 боюсь.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одного не ждут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верст до небес.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 бед – 1 ответ.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.Лук от 7 недуг.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.За 7 морями.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pitchFamily="34" charset="0"/>
                        </a:rPr>
                        <a:t>Число 13.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Вашего брата по тринадцати на дюжину кладут, да и то не берут.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Тринадцатый гость под стол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710403"/>
            <a:ext cx="792088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Выводы.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Изучив литературу, проанализировав статистические данные успеваемости учащихся СОШ № 54,  нельзя сделать однозначный вывод, и то, что я получил двойку тринадцатого числа, считаю, просто совпадением.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В другие дни также происходят как хорошие, так и плохие события, но человек всегда пытается это связать с чем–то сверхестесвенным. По данным статистики, в повседневной жизни тринадцать ничем не выделяется из обычного ряда числового ряда: тринадцатого числа происходит, в среднем, столько же несчастных случаев, как и в любой другой день.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Поэтому будьте спокойны и помните фразу американского киноактера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Гручо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Маркса: «13 человек за столом может быть несчастливым числом, если вы приготовили только 12 котлет».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 descr="Рисунок2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6430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419475" y="404813"/>
            <a:ext cx="4014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FFFF"/>
                </a:solidFill>
                <a:latin typeface="Comic Sans MS" pitchFamily="66" charset="0"/>
              </a:rPr>
              <a:t>ЛИТЕРАТУРА.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4213" y="2060575"/>
            <a:ext cx="82073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 sz="2000" b="1">
                <a:solidFill>
                  <a:srgbClr val="FFFF66"/>
                </a:solidFill>
              </a:rPr>
              <a:t>  Г.И.Гейзер. </a:t>
            </a:r>
            <a:r>
              <a:rPr lang="ru-RU" sz="2000" b="1">
                <a:solidFill>
                  <a:srgbClr val="FFFF66"/>
                </a:solidFill>
              </a:rPr>
              <a:t>История математики в школе. Пособие для учителей. 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FFFF66"/>
                </a:solidFill>
              </a:rPr>
              <a:t>  Дорохов А. О правде и выдумках. «Детская литература». Москва, 1977.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FFFF66"/>
                </a:solidFill>
              </a:rPr>
              <a:t>  Ермаков И. В. Атеистическое воспитание при обучении арифметике. «Просвещение». Москва, 1964.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FFFF66"/>
                </a:solidFill>
              </a:rPr>
              <a:t>  Журнал «Математика в школе» №2 1999г. Москва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FFFF66"/>
                </a:solidFill>
              </a:rPr>
              <a:t>  И.Я Депман, Н.Я Виленкин «За страницами учебника математики», 1987.</a:t>
            </a:r>
          </a:p>
          <a:p>
            <a:pPr marL="342900" indent="-342900">
              <a:buFontTx/>
              <a:buAutoNum type="arabicPeriod"/>
            </a:pPr>
            <a:r>
              <a:rPr lang="uk-UA" sz="2000" b="1">
                <a:solidFill>
                  <a:srgbClr val="FFFF66"/>
                </a:solidFill>
              </a:rPr>
              <a:t>  М.И. Шахнович   „Приметы в свете науки”.</a:t>
            </a:r>
            <a:endParaRPr lang="ru-RU" sz="2000" b="1">
              <a:solidFill>
                <a:srgbClr val="FFFF66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FFFF66"/>
                </a:solidFill>
              </a:rPr>
              <a:t> Приложение «Математика» к газете «Первое сентября»</a:t>
            </a:r>
          </a:p>
          <a:p>
            <a:pPr marL="342900" indent="-342900"/>
            <a:r>
              <a:rPr lang="uk-UA" sz="2000" b="1">
                <a:solidFill>
                  <a:srgbClr val="FFFF66"/>
                </a:solidFill>
              </a:rPr>
              <a:t>Степанова М.Г. „ Числовые суеверия”.Самара,1978  г.-</a:t>
            </a:r>
            <a:endParaRPr lang="ru-RU" sz="2000" b="1">
              <a:solidFill>
                <a:srgbClr val="FFFF66"/>
              </a:solidFill>
            </a:endParaRPr>
          </a:p>
          <a:p>
            <a:pPr marL="342900" indent="-342900"/>
            <a:r>
              <a:rPr lang="uk-UA" sz="2000" b="1">
                <a:solidFill>
                  <a:srgbClr val="FFFF66"/>
                </a:solidFill>
              </a:rPr>
              <a:t>8.  Энциклопедический словарь юного математика.-М.: Просвещение,1993</a:t>
            </a:r>
            <a:r>
              <a:rPr lang="uk-UA" sz="2000">
                <a:solidFill>
                  <a:srgbClr val="FFFF66"/>
                </a:solidFill>
              </a:rPr>
              <a:t> </a:t>
            </a:r>
            <a:endParaRPr lang="ru-RU" sz="20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>
          <a:xfrm>
            <a:off x="681038" y="285750"/>
            <a:ext cx="8462962" cy="1739900"/>
          </a:xfrm>
        </p:spPr>
        <p:txBody>
          <a:bodyPr lIns="182880" tIns="91440">
            <a:normAutofit fontScale="92500"/>
          </a:bodyPr>
          <a:lstStyle/>
          <a:p>
            <a:pPr marL="265113" indent="-265113">
              <a:buFont typeface="Arial" pitchFamily="34" charset="0"/>
              <a:buNone/>
            </a:pPr>
            <a:r>
              <a:rPr lang="ru-RU" sz="6000" b="1" smtClean="0">
                <a:solidFill>
                  <a:srgbClr val="FF0000"/>
                </a:solidFill>
              </a:rPr>
              <a:t>Спасибо за внимание!</a:t>
            </a:r>
          </a:p>
        </p:txBody>
      </p:sp>
      <p:pic>
        <p:nvPicPr>
          <p:cNvPr id="56325" name="Picture 6" descr="1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3131840" y="2420888"/>
            <a:ext cx="5400600" cy="44371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0825" y="260350"/>
          <a:ext cx="871296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4807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исследования: 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Числа 7 и 13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Гипотеза: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Выяснить, имеют ли числа 7 и 13 мистическое,                          сверхъестественное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или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таинственное значение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Цель исследования: 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Выяснить, правда ли ,что число 13 является страшным, а с числом 7 связаны только хорошие события.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Найти плюсы и минусы каждого из этих чисел 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Задачи: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изучение литературы с целью получения информации о числах 7 и 13;</a:t>
                      </a:r>
                    </a:p>
                    <a:p>
                      <a:pPr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анкетирование учащихся школы №54 с целью выявления положительных и отрицательных событий, связанных с числами 7 и 13;</a:t>
                      </a:r>
                    </a:p>
                    <a:p>
                      <a:pPr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анализ успеваемости учащихся №54, рожденных 7 и 13 чисел;</a:t>
                      </a:r>
                    </a:p>
                    <a:p>
                      <a:pPr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анализ успеваемости учащихся 7 и 13 чисел каждого месяца учебного года 2011-2012;</a:t>
                      </a:r>
                    </a:p>
                    <a:p>
                      <a:pPr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сравнение погодных условий 7 и 13 чисел каждого месяца за 2011 год в г. Казани 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Методы исследования: 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Анализ литературы, анкетирование, статистический опрос, статистическая обработка полученных данных, анализ, сравнение и обобщение полученных результатов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Актуальность темы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smtClean="0"/>
              <a:t>Считаю, что актуальность моей темы подтверждается высказыванием Пифагора « Числа правят миром!»</a:t>
            </a:r>
          </a:p>
        </p:txBody>
      </p:sp>
      <p:pic>
        <p:nvPicPr>
          <p:cNvPr id="5" name="Рисунок 2" descr="1265369024_af_08_pifag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10931" y="1666875"/>
            <a:ext cx="3533775" cy="428625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323528" y="260648"/>
            <a:ext cx="8501063" cy="2339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Факты из истории и религии: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шесть дней Бог создал свет, воду, сушу, время, животных, человека, а на седьмой день отдыхал, благословил и освятил этот день;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Библии рассказывается о 7 светильниках, 7 ангелах, 7 годах изобилия и 7 годах голода;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мусульман небесный свод состоит из 7 небес, и все угодные Богу попадают на 7-е небо блаженства;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Великий пост у христиан длится 7 недель;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Рим и Киев были построены на 7 холмах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852936"/>
            <a:ext cx="8496944" cy="1600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Факты из жизни: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семь цветов радуги: красный, оранжевый, желтый, зеленый, голубой, синий и фиолетовый;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семь нот на нотном стане ( до, ре, ми, фа, соль, ля, си );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семь дней в неделе;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семь </a:t>
            </a:r>
            <a:r>
              <a:rPr lang="ru-RU" sz="1600" b="1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чакр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человека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653136"/>
            <a:ext cx="8496944" cy="18928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65113" indent="-265113">
              <a:lnSpc>
                <a:spcPct val="90000"/>
              </a:lnSpc>
              <a:defRPr/>
            </a:pP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Пословицы и поговорки: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Семь бед – один ответ;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Лук от семи недуг;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Семеро одного не ждут;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Семь раз отмерь, один раз отрежь;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Семь футов под килем;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Семи смертям не бывать, а одной не миновать;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Семеро с ложкой, а один с сошкой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1"/>
          <p:cNvSpPr>
            <a:spLocks noChangeArrowheads="1"/>
          </p:cNvSpPr>
          <p:nvPr/>
        </p:nvSpPr>
        <p:spPr bwMode="auto">
          <a:xfrm>
            <a:off x="3132138" y="549275"/>
            <a:ext cx="55768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>
                <a:cs typeface="Arial" charset="0"/>
              </a:rPr>
              <a:t>Семь чинар </a:t>
            </a:r>
          </a:p>
          <a:p>
            <a:pPr algn="r"/>
            <a:r>
              <a:rPr lang="ru-RU" sz="2000" b="1" i="1">
                <a:cs typeface="Arial" charset="0"/>
              </a:rPr>
              <a:t>«…Целый край, поля и реки                                          </a:t>
            </a:r>
          </a:p>
          <a:p>
            <a:pPr algn="r"/>
            <a:r>
              <a:rPr lang="ru-RU" sz="2000" b="1" i="1">
                <a:cs typeface="Arial" charset="0"/>
              </a:rPr>
              <a:t>Осенят в полдневный жар      </a:t>
            </a:r>
          </a:p>
          <a:p>
            <a:pPr algn="r"/>
            <a:r>
              <a:rPr lang="ru-RU" sz="2000" b="1" i="1">
                <a:cs typeface="Arial" charset="0"/>
              </a:rPr>
              <a:t>Семь чинар, семь чинар…</a:t>
            </a:r>
          </a:p>
          <a:p>
            <a:pPr algn="r"/>
            <a:r>
              <a:rPr lang="ru-RU" sz="2000" b="1" i="1">
                <a:cs typeface="Arial" charset="0"/>
              </a:rPr>
              <a:t>Кто растил деревья эти?</a:t>
            </a:r>
            <a:r>
              <a:rPr lang="ru-RU" sz="2000">
                <a:cs typeface="Arial" charset="0"/>
              </a:rPr>
              <a:t>   </a:t>
            </a:r>
          </a:p>
          <a:p>
            <a:pPr algn="r"/>
            <a:r>
              <a:rPr lang="ru-RU" sz="2000" b="1" i="1">
                <a:cs typeface="Arial" charset="0"/>
              </a:rPr>
              <a:t>Семь чинар, семь чинар ….»</a:t>
            </a:r>
          </a:p>
        </p:txBody>
      </p:sp>
      <p:pic>
        <p:nvPicPr>
          <p:cNvPr id="13" name="Рисунок 12" descr="расул рз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67544" y="260648"/>
            <a:ext cx="2304256" cy="29486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Рисунок 13" descr="Vl7-483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3645024"/>
            <a:ext cx="2216288" cy="27682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173" name="Прямоугольник 14"/>
          <p:cNvSpPr>
            <a:spLocks noChangeArrowheads="1"/>
          </p:cNvSpPr>
          <p:nvPr/>
        </p:nvSpPr>
        <p:spPr bwMode="auto">
          <a:xfrm>
            <a:off x="395288" y="3357563"/>
            <a:ext cx="58324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cs typeface="Arial" charset="0"/>
              </a:rPr>
              <a:t>Urbs Avinionensis</a:t>
            </a:r>
            <a:endParaRPr lang="ru-RU" sz="2000" b="1">
              <a:cs typeface="Arial" charset="0"/>
            </a:endParaRPr>
          </a:p>
          <a:p>
            <a:r>
              <a:rPr lang="ru-RU" sz="2000" b="1">
                <a:cs typeface="Arial" charset="0"/>
              </a:rPr>
              <a:t> </a:t>
            </a:r>
            <a:r>
              <a:rPr lang="ru-RU" sz="2000" b="1" i="1">
                <a:cs typeface="Arial" charset="0"/>
              </a:rPr>
              <a:t>« Семь – число из самых лучших</a:t>
            </a:r>
          </a:p>
          <a:p>
            <a:r>
              <a:rPr lang="ru-RU" sz="2000" b="1" i="1">
                <a:cs typeface="Arial" charset="0"/>
              </a:rPr>
              <a:t> Для всего, что сердцу мило.                                            </a:t>
            </a:r>
          </a:p>
          <a:p>
            <a:r>
              <a:rPr lang="ru-RU" sz="2000" b="1" i="1">
                <a:cs typeface="Arial" charset="0"/>
              </a:rPr>
              <a:t> Авиньон в семерке черпал </a:t>
            </a:r>
          </a:p>
          <a:p>
            <a:r>
              <a:rPr lang="ru-RU" sz="2000" b="1" i="1">
                <a:cs typeface="Arial" charset="0"/>
              </a:rPr>
              <a:t>Веру, истину и силу.</a:t>
            </a:r>
          </a:p>
          <a:p>
            <a:r>
              <a:rPr lang="ru-RU" sz="2000" b="1" i="1">
                <a:cs typeface="Arial" charset="0"/>
              </a:rPr>
              <a:t>Семь ворот в стенах имел он,</a:t>
            </a:r>
          </a:p>
          <a:p>
            <a:r>
              <a:rPr lang="ru-RU" sz="2000" b="1" i="1">
                <a:cs typeface="Arial" charset="0"/>
              </a:rPr>
              <a:t>Семь созвучий в перезвоне. </a:t>
            </a:r>
          </a:p>
          <a:p>
            <a:r>
              <a:rPr lang="ru-RU" sz="2000" b="1" i="1">
                <a:cs typeface="Arial" charset="0"/>
              </a:rPr>
              <a:t>Семь грехов свершалось за день</a:t>
            </a:r>
          </a:p>
          <a:p>
            <a:r>
              <a:rPr lang="ru-RU" sz="2000" b="1" i="1">
                <a:cs typeface="Arial" charset="0"/>
              </a:rPr>
              <a:t> В добронравном Авиньоне…»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сады Семирами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060575"/>
            <a:ext cx="2232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9" descr="Файл:Gizeh Cheops BW 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2708275"/>
            <a:ext cx="244951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маяк на острове Фаросе"/>
          <p:cNvPicPr>
            <a:picLocks noChangeAspect="1" noChangeArrowheads="1"/>
          </p:cNvPicPr>
          <p:nvPr/>
        </p:nvPicPr>
        <p:blipFill>
          <a:blip r:embed="rId5" cstate="print"/>
          <a:srcRect l="4167" r="12500"/>
          <a:stretch>
            <a:fillRect/>
          </a:stretch>
        </p:blipFill>
        <p:spPr bwMode="auto">
          <a:xfrm>
            <a:off x="7164388" y="1412875"/>
            <a:ext cx="13684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храм Артемиды или Диан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188" y="4203700"/>
            <a:ext cx="19446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Статуя Зевс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938" y="5202238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мавзолей"/>
          <p:cNvPicPr>
            <a:picLocks noChangeAspect="1" noChangeArrowheads="1"/>
          </p:cNvPicPr>
          <p:nvPr/>
        </p:nvPicPr>
        <p:blipFill>
          <a:blip r:embed="rId8" cstate="print"/>
          <a:srcRect l="23857"/>
          <a:stretch>
            <a:fillRect/>
          </a:stretch>
        </p:blipFill>
        <p:spPr bwMode="auto">
          <a:xfrm>
            <a:off x="7019925" y="5302250"/>
            <a:ext cx="18002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2 коллосс Родосс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125" y="3500438"/>
            <a:ext cx="2160588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Прямоугольник 8"/>
          <p:cNvSpPr>
            <a:spLocks noChangeArrowheads="1"/>
          </p:cNvSpPr>
          <p:nvPr/>
        </p:nvSpPr>
        <p:spPr bwMode="auto">
          <a:xfrm>
            <a:off x="179388" y="1557338"/>
            <a:ext cx="3425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/>
              <a:t>Висячие сады Семирамиды</a:t>
            </a:r>
          </a:p>
        </p:txBody>
      </p:sp>
      <p:sp>
        <p:nvSpPr>
          <p:cNvPr id="8202" name="Прямоугольник 9"/>
          <p:cNvSpPr>
            <a:spLocks noChangeArrowheads="1"/>
          </p:cNvSpPr>
          <p:nvPr/>
        </p:nvSpPr>
        <p:spPr bwMode="auto">
          <a:xfrm>
            <a:off x="3708400" y="2133600"/>
            <a:ext cx="2236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/>
              <a:t>Пирамида Хеопса</a:t>
            </a:r>
          </a:p>
        </p:txBody>
      </p:sp>
      <p:sp>
        <p:nvSpPr>
          <p:cNvPr id="8203" name="Прямоугольник 11"/>
          <p:cNvSpPr>
            <a:spLocks noChangeArrowheads="1"/>
          </p:cNvSpPr>
          <p:nvPr/>
        </p:nvSpPr>
        <p:spPr bwMode="auto">
          <a:xfrm>
            <a:off x="6297613" y="908050"/>
            <a:ext cx="2846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/>
              <a:t>Александрийский маяк</a:t>
            </a:r>
          </a:p>
        </p:txBody>
      </p:sp>
      <p:sp>
        <p:nvSpPr>
          <p:cNvPr id="8204" name="Прямоугольник 12"/>
          <p:cNvSpPr>
            <a:spLocks noChangeArrowheads="1"/>
          </p:cNvSpPr>
          <p:nvPr/>
        </p:nvSpPr>
        <p:spPr bwMode="auto">
          <a:xfrm>
            <a:off x="6156325" y="2997200"/>
            <a:ext cx="2846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/>
              <a:t>Александрийский маяк</a:t>
            </a:r>
          </a:p>
        </p:txBody>
      </p:sp>
      <p:sp>
        <p:nvSpPr>
          <p:cNvPr id="8205" name="Прямоугольник 13"/>
          <p:cNvSpPr>
            <a:spLocks noChangeArrowheads="1"/>
          </p:cNvSpPr>
          <p:nvPr/>
        </p:nvSpPr>
        <p:spPr bwMode="auto">
          <a:xfrm>
            <a:off x="6110288" y="4797425"/>
            <a:ext cx="3033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/>
              <a:t>Мавзолей в Галикарнасе</a:t>
            </a:r>
          </a:p>
        </p:txBody>
      </p:sp>
      <p:sp>
        <p:nvSpPr>
          <p:cNvPr id="8206" name="Прямоугольник 14"/>
          <p:cNvSpPr>
            <a:spLocks noChangeArrowheads="1"/>
          </p:cNvSpPr>
          <p:nvPr/>
        </p:nvSpPr>
        <p:spPr bwMode="auto">
          <a:xfrm>
            <a:off x="2771775" y="4797425"/>
            <a:ext cx="309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cs typeface="Arial" charset="0"/>
              </a:rPr>
              <a:t>Статуя Зевса  в Олимпии</a:t>
            </a:r>
          </a:p>
        </p:txBody>
      </p:sp>
      <p:sp>
        <p:nvSpPr>
          <p:cNvPr id="8207" name="Прямоугольник 15"/>
          <p:cNvSpPr>
            <a:spLocks noChangeArrowheads="1"/>
          </p:cNvSpPr>
          <p:nvPr/>
        </p:nvSpPr>
        <p:spPr bwMode="auto">
          <a:xfrm>
            <a:off x="179388" y="3716338"/>
            <a:ext cx="3384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/>
              <a:t>Храм Артемиды Эфесской</a:t>
            </a:r>
            <a:r>
              <a:rPr lang="ru-RU" b="1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208" name="Picture 10" descr="nd_7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4075" y="188913"/>
            <a:ext cx="15843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3995738" y="404813"/>
            <a:ext cx="2520950" cy="52228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Чудес света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323850" y="1125538"/>
            <a:ext cx="8496300" cy="26765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Его считали магическим.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"7 = 3 + 4" </a:t>
            </a:r>
          </a:p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3 - божественное совершенство, </a:t>
            </a:r>
          </a:p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4 - мировой порядок;</a:t>
            </a:r>
          </a:p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Их соединения – число 7 - олицетворение общения между</a:t>
            </a:r>
          </a:p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Богом и Его творением - человеком.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816" y="188640"/>
            <a:ext cx="3312368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Число 7</a:t>
            </a: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395536" y="4077072"/>
            <a:ext cx="8496622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2400" b="1" dirty="0" err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Семиричность</a:t>
            </a: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</a:t>
            </a:r>
          </a:p>
          <a:p>
            <a:pPr>
              <a:defRPr/>
            </a:pP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</a:t>
            </a:r>
            <a:r>
              <a:rPr lang="ru-RU" sz="2400" b="1" dirty="0" err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 = 7     (младенчество),</a:t>
            </a:r>
          </a:p>
          <a:p>
            <a:pPr>
              <a:defRPr/>
            </a:pP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</a:t>
            </a:r>
            <a:r>
              <a:rPr lang="ru-RU" sz="2400" b="1" dirty="0" err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 = 14    (отрочество), 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</a:t>
            </a:r>
            <a:r>
              <a:rPr lang="ru-RU" sz="2400" b="1" dirty="0" err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 = 21    (юношество),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</a:t>
            </a:r>
            <a:r>
              <a:rPr lang="ru-RU" sz="2400" b="1" dirty="0" err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4= 28    (молодость),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</a:t>
            </a:r>
            <a:r>
              <a:rPr lang="ru-RU" sz="2400" b="1" dirty="0" err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5 = 35    (зрелость) и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286000" y="1090613"/>
            <a:ext cx="45720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66FFFF"/>
                </a:solidFill>
                <a:latin typeface="Comic Sans MS" pitchFamily="66" charset="0"/>
              </a:rPr>
              <a:t>В математике:</a:t>
            </a:r>
            <a:r>
              <a:rPr lang="ru-RU" b="1">
                <a:solidFill>
                  <a:schemeClr val="accent2"/>
                </a:solidFill>
                <a:latin typeface="Comic Sans MS" pitchFamily="66" charset="0"/>
              </a:rPr>
              <a:t>   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4-ое простое число</a:t>
            </a:r>
            <a:r>
              <a:rPr lang="ru-RU" b="1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  <a:p>
            <a:endParaRPr lang="ru-RU" b="1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ru-RU" b="1">
                <a:solidFill>
                  <a:schemeClr val="accent2"/>
                </a:solidFill>
                <a:latin typeface="Comic Sans MS" pitchFamily="66" charset="0"/>
              </a:rPr>
              <a:t>       </a:t>
            </a:r>
            <a:r>
              <a:rPr lang="ru-RU" sz="6000" b="1">
                <a:solidFill>
                  <a:schemeClr val="bg1"/>
                </a:solidFill>
                <a:latin typeface="Comic Sans MS" pitchFamily="66" charset="0"/>
              </a:rPr>
              <a:t>2   3  5   </a:t>
            </a:r>
            <a:r>
              <a:rPr lang="ru-RU" sz="7200" b="1">
                <a:solidFill>
                  <a:srgbClr val="FF99CC"/>
                </a:solidFill>
                <a:latin typeface="Comic Sans MS" pitchFamily="66" charset="0"/>
              </a:rPr>
              <a:t>7</a:t>
            </a:r>
            <a:r>
              <a:rPr lang="ru-RU" sz="6000" b="1">
                <a:solidFill>
                  <a:schemeClr val="bg1"/>
                </a:solidFill>
                <a:latin typeface="Comic Sans MS" pitchFamily="66" charset="0"/>
              </a:rPr>
              <a:t>  </a:t>
            </a:r>
          </a:p>
          <a:p>
            <a:r>
              <a:rPr lang="ru-RU" b="1">
                <a:solidFill>
                  <a:srgbClr val="66FFFF"/>
                </a:solidFill>
                <a:latin typeface="Comic Sans MS" pitchFamily="66" charset="0"/>
              </a:rPr>
              <a:t>В науке:</a:t>
            </a:r>
            <a:r>
              <a:rPr lang="ru-RU" b="1">
                <a:solidFill>
                  <a:srgbClr val="FF3300"/>
                </a:solidFill>
                <a:latin typeface="Comic Sans MS" pitchFamily="66" charset="0"/>
              </a:rPr>
              <a:t>  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атомный номер азота</a:t>
            </a:r>
          </a:p>
          <a:p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                                          </a:t>
            </a:r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+7</a:t>
            </a: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N</a:t>
            </a:r>
            <a:endParaRPr lang="ru-RU" b="1">
              <a:solidFill>
                <a:schemeClr val="bg1"/>
              </a:solidFill>
              <a:latin typeface="Comic Sans MS" pitchFamily="66" charset="0"/>
            </a:endParaRPr>
          </a:p>
          <a:p>
            <a:endParaRPr lang="ru-RU" b="1">
              <a:solidFill>
                <a:schemeClr val="bg1"/>
              </a:solidFill>
              <a:latin typeface="Comic Sans MS" pitchFamily="66" charset="0"/>
            </a:endParaRPr>
          </a:p>
          <a:p>
            <a:endParaRPr lang="ru-RU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900113" y="1557338"/>
            <a:ext cx="7772400" cy="4608512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ru-RU" sz="1600" smtClean="0"/>
              <a:t>Число 13 люди еще с древности считали несчастливым. Оно идет сразу после числа 12, считавшегося совершенным числом, символом божественной гармонии: год делится на 12 месяцев и 12 знаков Зодиака, день и ночь продолжаются по 12 часов, и т.д. Число 13 начинает новый цикл и как бы нарушает равновесие, достигнутое в предыдущем. Поэтому 13 считается также числом смерти. В Каббале число 13 и смерть обозначаются одинаково: еврейской буквой "мем".</a:t>
            </a:r>
          </a:p>
          <a:p>
            <a:pPr marL="0" indent="0"/>
            <a:endParaRPr lang="ru-RU" sz="1600" smtClean="0"/>
          </a:p>
          <a:p>
            <a:pPr marL="0" indent="0">
              <a:buFont typeface="Arial" charset="0"/>
              <a:buNone/>
            </a:pPr>
            <a:r>
              <a:rPr lang="ru-RU" sz="1600" smtClean="0"/>
              <a:t> Еще Гесиод предостерегал крестьян не начинать посев 13-го числа. В вавилонском лунно-солнечном календаре в високосном году добавлялся дополнительный 13-й месяц под названием "ворон несчастья".</a:t>
            </a:r>
          </a:p>
          <a:p>
            <a:pPr marL="0" indent="0"/>
            <a:endParaRPr lang="ru-RU" sz="1600" smtClean="0"/>
          </a:p>
          <a:p>
            <a:pPr marL="0" indent="0">
              <a:buFont typeface="Arial" charset="0"/>
              <a:buNone/>
            </a:pPr>
            <a:r>
              <a:rPr lang="ru-RU" sz="1600" smtClean="0"/>
              <a:t> Но все же в языческие времена отношение к смерти у людей было несколько иным, чем сейчас. Люди верили в реинкарнацию, и поэтому смерть означала также начало новой жизни, что и выражено в символизме числа 13: завершение предыдущего цикла и начало следующего.</a:t>
            </a:r>
          </a:p>
          <a:p>
            <a:pPr marL="0" indent="0"/>
            <a:endParaRPr lang="ru-RU" sz="1600" smtClean="0"/>
          </a:p>
          <a:p>
            <a:pPr marL="0" indent="0">
              <a:buFont typeface="Arial" charset="0"/>
              <a:buNone/>
            </a:pPr>
            <a:r>
              <a:rPr lang="ru-RU" sz="1600" smtClean="0"/>
              <a:t> </a:t>
            </a:r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772400" cy="9144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Число 13</a:t>
            </a:r>
          </a:p>
        </p:txBody>
      </p:sp>
      <p:pic>
        <p:nvPicPr>
          <p:cNvPr id="13316" name="Picture 2" descr="Рисунок1"/>
          <p:cNvPicPr>
            <a:picLocks noChangeAspect="1" noChangeArrowheads="1" noCrop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40000"/>
                <a:lumOff val="60000"/>
              </a:schemeClr>
            </a:extrusionClr>
          </a:sp3d>
        </p:spPr>
      </p:pic>
      <p:sp>
        <p:nvSpPr>
          <p:cNvPr id="15365" name="Прямоугольник 4"/>
          <p:cNvSpPr>
            <a:spLocks noChangeArrowheads="1"/>
          </p:cNvSpPr>
          <p:nvPr/>
        </p:nvSpPr>
        <p:spPr bwMode="auto">
          <a:xfrm>
            <a:off x="1835150" y="404813"/>
            <a:ext cx="39608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Arial Black" pitchFamily="34" charset="0"/>
              </a:rPr>
              <a:t>Число 13</a:t>
            </a:r>
            <a:endParaRPr lang="ru-RU" sz="3200">
              <a:latin typeface="Arial Black" pitchFamily="34" charset="0"/>
            </a:endParaRPr>
          </a:p>
        </p:txBody>
      </p:sp>
      <p:sp>
        <p:nvSpPr>
          <p:cNvPr id="15366" name="Прямоугольник 5"/>
          <p:cNvSpPr>
            <a:spLocks noChangeArrowheads="1"/>
          </p:cNvSpPr>
          <p:nvPr/>
        </p:nvSpPr>
        <p:spPr bwMode="auto">
          <a:xfrm>
            <a:off x="323850" y="1268413"/>
            <a:ext cx="856932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      Число 13 люди еще с древности считали несчастливым. Оно идет сразу после числа 12, считавшегося совершенным числом, символом божественной гармонии: год делится на 12 месяцев и 12 знаков Зодиака, день и ночь продолжаются по 12 часов, и т.д. Число 13 начинает новый цикл и как бы нарушает равновесие, достигнутое в предыдущем. Поэтому 13 считается также числом смерти. В Каббале число 13 и смерть обозначаются одинаково: еврейской буквой "мем".</a:t>
            </a:r>
          </a:p>
          <a:p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     Еще Гесиод предостерегал крестьян не начинать посев 13-го числа. В вавилонском лунно-солнечном календаре в високосном году добавлялся дополнительный 13-й месяц под названием "ворон несчастья".</a:t>
            </a:r>
          </a:p>
          <a:p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    Но все же в языческие времена отношение к смерти у людей было несколько иным, чем сейчас. Люди верили в реинкарнацию, и поэтому смерть означала также начало новой жизни, что и выражено в символизме числа 13: завершение предыдущего цикла и начало следующего.</a:t>
            </a:r>
          </a:p>
          <a:p>
            <a:endParaRPr lang="ru-RU"/>
          </a:p>
          <a:p>
            <a:r>
              <a:rPr lang="ru-RU"/>
              <a:t> </a:t>
            </a:r>
          </a:p>
        </p:txBody>
      </p:sp>
      <p:pic>
        <p:nvPicPr>
          <p:cNvPr id="15367" name="Picture 3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5521325"/>
            <a:ext cx="1382713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1715</Words>
  <Application>Microsoft Office PowerPoint</Application>
  <PresentationFormat>Экран (4:3)</PresentationFormat>
  <Paragraphs>283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Слайд 1</vt:lpstr>
      <vt:lpstr>Слайд 2</vt:lpstr>
      <vt:lpstr>Актуальность темы</vt:lpstr>
      <vt:lpstr>Слайд 4</vt:lpstr>
      <vt:lpstr>Слайд 5</vt:lpstr>
      <vt:lpstr>Слайд 6</vt:lpstr>
      <vt:lpstr>Слайд 7</vt:lpstr>
      <vt:lpstr>Слайд 8</vt:lpstr>
      <vt:lpstr>Число 13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8</cp:revision>
  <dcterms:created xsi:type="dcterms:W3CDTF">2012-02-03T14:30:20Z</dcterms:created>
  <dcterms:modified xsi:type="dcterms:W3CDTF">2012-02-03T15:45:25Z</dcterms:modified>
</cp:coreProperties>
</file>