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70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65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78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14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63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5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94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31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32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20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67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09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91072" y="2060848"/>
            <a:ext cx="723467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Вычитание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4256" y="476672"/>
            <a:ext cx="847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МсСВУ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5-конечная звезда 8"/>
          <p:cNvSpPr/>
          <p:nvPr/>
        </p:nvSpPr>
        <p:spPr>
          <a:xfrm>
            <a:off x="671932" y="409310"/>
            <a:ext cx="489052" cy="504056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475656" y="6093296"/>
            <a:ext cx="7264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                                                                           Преподаватель Каримова С.Р.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20023170">
            <a:off x="944413" y="3759718"/>
            <a:ext cx="19143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9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9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ru-RU" sz="96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37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3952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V. Итог урока.</a:t>
            </a:r>
            <a:endParaRPr lang="ru-RU" sz="3600" dirty="0">
              <a:solidFill>
                <a:srgbClr val="FF0000"/>
              </a:solidFill>
            </a:endParaRPr>
          </a:p>
          <a:p>
            <a:r>
              <a:rPr lang="ru-RU" sz="3600" b="1" dirty="0">
                <a:solidFill>
                  <a:srgbClr val="FF0000"/>
                </a:solidFill>
              </a:rPr>
              <a:t>1.</a:t>
            </a:r>
            <a:r>
              <a:rPr lang="ru-RU" sz="3200" dirty="0"/>
              <a:t> Что означает вычитание отрицательных чисел?</a:t>
            </a:r>
          </a:p>
          <a:p>
            <a:endParaRPr lang="ru-RU" sz="3200" dirty="0" smtClean="0"/>
          </a:p>
          <a:p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r>
              <a:rPr lang="ru-RU" sz="3600" b="1" dirty="0">
                <a:solidFill>
                  <a:srgbClr val="FF0000"/>
                </a:solidFill>
              </a:rPr>
              <a:t>.</a:t>
            </a:r>
            <a:r>
              <a:rPr lang="ru-RU" sz="3200" dirty="0"/>
              <a:t> Каким действием можно заменить вычитание числа </a:t>
            </a:r>
            <a:r>
              <a:rPr lang="ru-RU" sz="3200" i="1" dirty="0"/>
              <a:t>а</a:t>
            </a:r>
            <a:r>
              <a:rPr lang="ru-RU" sz="3200" dirty="0"/>
              <a:t> из числа </a:t>
            </a:r>
            <a:r>
              <a:rPr lang="ru-RU" sz="3200" i="1" dirty="0"/>
              <a:t>в</a:t>
            </a:r>
            <a:r>
              <a:rPr lang="ru-RU" sz="3200" dirty="0"/>
              <a:t>?</a:t>
            </a:r>
          </a:p>
          <a:p>
            <a:endParaRPr lang="ru-RU" sz="3200" dirty="0" smtClean="0"/>
          </a:p>
          <a:p>
            <a:r>
              <a:rPr lang="ru-RU" sz="3600" b="1" dirty="0" smtClean="0">
                <a:solidFill>
                  <a:srgbClr val="FF0000"/>
                </a:solidFill>
              </a:rPr>
              <a:t>3</a:t>
            </a:r>
            <a:r>
              <a:rPr lang="ru-RU" sz="3600" b="1" dirty="0">
                <a:solidFill>
                  <a:srgbClr val="FF0000"/>
                </a:solidFill>
              </a:rPr>
              <a:t>.</a:t>
            </a:r>
            <a:r>
              <a:rPr lang="ru-RU" sz="3200" dirty="0"/>
              <a:t> Выполните вычитание</a:t>
            </a:r>
            <a:r>
              <a:rPr lang="ru-RU" sz="3200" dirty="0" smtClean="0"/>
              <a:t>:</a:t>
            </a:r>
          </a:p>
          <a:p>
            <a:r>
              <a:rPr lang="ru-RU" sz="3200" dirty="0"/>
              <a:t>а) 48 – (–15);  б) 25 – 32;  в) –5,5 – 2,8;  г) 3,7 – 4,5; </a:t>
            </a:r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д</a:t>
            </a:r>
            <a:r>
              <a:rPr lang="ru-RU" sz="3200" dirty="0"/>
              <a:t>) </a:t>
            </a:r>
            <a:r>
              <a:rPr lang="ru-RU" sz="3200" dirty="0" smtClean="0"/>
              <a:t>	       .</a:t>
            </a:r>
          </a:p>
          <a:p>
            <a:r>
              <a:rPr lang="ru-RU" sz="3200" b="1" dirty="0" smtClean="0"/>
              <a:t>Задание на самоподготовку</a:t>
            </a:r>
            <a:r>
              <a:rPr lang="ru-RU" sz="3200" dirty="0" smtClean="0"/>
              <a:t>: </a:t>
            </a:r>
            <a:r>
              <a:rPr lang="ru-RU" sz="3200" dirty="0"/>
              <a:t>изучить п. 34 (1-я часть); решить № 1109 (а – е), № 1113 (а; б), № 1116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09120"/>
            <a:ext cx="936104" cy="80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8431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6" y="188640"/>
            <a:ext cx="9095119" cy="4708981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28.02.11 </a:t>
            </a: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I</a:t>
            </a:r>
            <a:r>
              <a:rPr lang="ru-RU" sz="4400" b="1" dirty="0" smtClean="0">
                <a:solidFill>
                  <a:srgbClr val="FF0000"/>
                </a:solidFill>
              </a:rPr>
              <a:t>. </a:t>
            </a:r>
            <a:r>
              <a:rPr lang="ru-RU" sz="3600" b="1" dirty="0">
                <a:solidFill>
                  <a:srgbClr val="FF0000"/>
                </a:solidFill>
              </a:rPr>
              <a:t>Анализ самостоятельной работы.</a:t>
            </a:r>
            <a:endParaRPr lang="ru-RU" sz="3600" b="1" u="sng" dirty="0" smtClean="0">
              <a:solidFill>
                <a:srgbClr val="FF0000"/>
              </a:solidFill>
            </a:endParaRPr>
          </a:p>
          <a:p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1.</a:t>
            </a:r>
            <a:r>
              <a:rPr lang="ru-RU" sz="3600" dirty="0" smtClean="0"/>
              <a:t> Сообщить </a:t>
            </a:r>
            <a:r>
              <a:rPr lang="ru-RU" sz="3600" dirty="0"/>
              <a:t>результаты выполнения работы</a:t>
            </a:r>
            <a:r>
              <a:rPr lang="ru-RU" sz="3600" dirty="0" smtClean="0"/>
              <a:t>.</a:t>
            </a:r>
          </a:p>
          <a:p>
            <a:endParaRPr lang="ru-RU" sz="3600" dirty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5372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99" y="0"/>
            <a:ext cx="913260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II</a:t>
            </a:r>
            <a:r>
              <a:rPr lang="en-US" sz="4000" b="1" dirty="0">
                <a:solidFill>
                  <a:srgbClr val="FF0000"/>
                </a:solidFill>
              </a:rPr>
              <a:t>. </a:t>
            </a:r>
            <a:r>
              <a:rPr lang="ru-RU" sz="4000" b="1" dirty="0">
                <a:solidFill>
                  <a:srgbClr val="FF0000"/>
                </a:solidFill>
              </a:rPr>
              <a:t>Изучение нового материала.</a:t>
            </a:r>
          </a:p>
          <a:p>
            <a:endParaRPr lang="ru-RU" sz="3200" dirty="0" smtClean="0"/>
          </a:p>
          <a:p>
            <a:endParaRPr lang="ru-RU" sz="3200" dirty="0"/>
          </a:p>
          <a:p>
            <a:r>
              <a:rPr lang="ru-RU" sz="3600" b="1" dirty="0" smtClean="0">
                <a:solidFill>
                  <a:srgbClr val="FF0000"/>
                </a:solidFill>
              </a:rPr>
              <a:t>1. </a:t>
            </a:r>
            <a:r>
              <a:rPr lang="ru-RU" sz="3200" dirty="0" smtClean="0"/>
              <a:t>Какие </a:t>
            </a:r>
            <a:r>
              <a:rPr lang="ru-RU" sz="3200" dirty="0"/>
              <a:t>числа </a:t>
            </a:r>
            <a:r>
              <a:rPr lang="ru-RU" sz="3200" dirty="0" smtClean="0"/>
              <a:t>называются противоположными? </a:t>
            </a:r>
          </a:p>
          <a:p>
            <a:r>
              <a:rPr lang="ru-RU" sz="3200" dirty="0" smtClean="0"/>
              <a:t>Привести </a:t>
            </a:r>
            <a:r>
              <a:rPr lang="ru-RU" sz="3200" dirty="0"/>
              <a:t>свои примеры.</a:t>
            </a:r>
          </a:p>
          <a:p>
            <a:endParaRPr lang="ru-RU" sz="3200" dirty="0" smtClean="0"/>
          </a:p>
          <a:p>
            <a:endParaRPr lang="ru-RU" sz="3200" dirty="0"/>
          </a:p>
          <a:p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r>
              <a:rPr lang="ru-RU" sz="3600" b="1" dirty="0">
                <a:solidFill>
                  <a:srgbClr val="FF0000"/>
                </a:solidFill>
              </a:rPr>
              <a:t>. </a:t>
            </a:r>
            <a:r>
              <a:rPr lang="ru-RU" sz="3200" dirty="0"/>
              <a:t>Решить устно № 1100 и 1101 (а; б).</a:t>
            </a:r>
          </a:p>
        </p:txBody>
      </p:sp>
    </p:spTree>
    <p:extLst>
      <p:ext uri="{BB962C8B-B14F-4D97-AF65-F5344CB8AC3E}">
        <p14:creationId xmlns:p14="http://schemas.microsoft.com/office/powerpoint/2010/main" val="80803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361" y="134852"/>
            <a:ext cx="889213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III. </a:t>
            </a:r>
            <a:r>
              <a:rPr lang="ru-RU" sz="3600" b="1" dirty="0">
                <a:solidFill>
                  <a:srgbClr val="FF0000"/>
                </a:solidFill>
              </a:rPr>
              <a:t>Объяснение нового материала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endParaRPr lang="ru-RU" sz="3600" b="1" dirty="0">
              <a:solidFill>
                <a:srgbClr val="FF0000"/>
              </a:solidFill>
            </a:endParaRPr>
          </a:p>
          <a:p>
            <a:pPr algn="just"/>
            <a:r>
              <a:rPr lang="ru-RU" sz="3200" b="1" dirty="0">
                <a:solidFill>
                  <a:srgbClr val="FF0000"/>
                </a:solidFill>
              </a:rPr>
              <a:t>1. </a:t>
            </a:r>
            <a:r>
              <a:rPr lang="ru-RU" sz="3200" dirty="0"/>
              <a:t>Вычитание отрицательных чисел имеет тот же смысл, что и вычитание положительных чисел: по заданной сумме и одному из слагаемых находят другое слагаемое. Чтобы найти искомое слагаемое, можно прибавить к сумме число, противоположное известному слагаемому. Например, 8 + 3 = 11, и потому 11 – 8 = 3. </a:t>
            </a:r>
          </a:p>
          <a:p>
            <a:r>
              <a:rPr lang="ru-RU" sz="3200" dirty="0"/>
              <a:t>Но 11 + (–8) = 3.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r>
              <a:rPr lang="ru-RU" sz="3200" b="1" dirty="0">
                <a:solidFill>
                  <a:srgbClr val="FF0000"/>
                </a:solidFill>
              </a:rPr>
              <a:t>.</a:t>
            </a:r>
            <a:r>
              <a:rPr lang="ru-RU" sz="3200" dirty="0"/>
              <a:t> Чтобы из данного числа вычесть другое, надо к уменьшаемому прибавить число, противоположное вычитаемому:</a:t>
            </a:r>
          </a:p>
          <a:p>
            <a:r>
              <a:rPr lang="ru-RU" sz="3200" i="1" dirty="0"/>
              <a:t>а </a:t>
            </a:r>
            <a:r>
              <a:rPr lang="ru-RU" sz="3200" dirty="0"/>
              <a:t>– </a:t>
            </a:r>
            <a:r>
              <a:rPr lang="ru-RU" sz="3200" i="1" dirty="0"/>
              <a:t>в</a:t>
            </a:r>
            <a:r>
              <a:rPr lang="ru-RU" sz="3200" dirty="0"/>
              <a:t> = </a:t>
            </a:r>
            <a:r>
              <a:rPr lang="ru-RU" sz="3200" i="1" dirty="0"/>
              <a:t>а</a:t>
            </a:r>
            <a:r>
              <a:rPr lang="ru-RU" sz="3200" dirty="0"/>
              <a:t> + (–</a:t>
            </a:r>
            <a:r>
              <a:rPr lang="ru-RU" sz="3200" i="1" dirty="0"/>
              <a:t>в</a:t>
            </a:r>
            <a:r>
              <a:rPr lang="ru-RU" sz="3200" dirty="0" smtClean="0"/>
              <a:t>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8970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82532"/>
            <a:ext cx="917786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3.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dirty="0"/>
              <a:t>Любое выражение, содержащее лишь знаки сложения и вычитания, можно рассматривать как сумму. </a:t>
            </a:r>
          </a:p>
          <a:p>
            <a:r>
              <a:rPr lang="ru-RU" sz="3200" cap="all" dirty="0"/>
              <a:t>н</a:t>
            </a:r>
            <a:r>
              <a:rPr lang="ru-RU" sz="3200" dirty="0"/>
              <a:t>апример, –18 – 14 = –18 + (–14) = –32; </a:t>
            </a:r>
          </a:p>
          <a:p>
            <a:r>
              <a:rPr lang="ru-RU" sz="3200" dirty="0"/>
              <a:t>–8 + 6 – k = –8 + 6 + (–k) = –2 + (–k).</a:t>
            </a:r>
          </a:p>
          <a:p>
            <a:endParaRPr lang="ru-RU" sz="3200" b="1" dirty="0" smtClean="0">
              <a:solidFill>
                <a:srgbClr val="FF0000"/>
              </a:solidFill>
            </a:endParaRPr>
          </a:p>
          <a:p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4.</a:t>
            </a:r>
            <a:r>
              <a:rPr lang="ru-RU" sz="3600" dirty="0"/>
              <a:t> </a:t>
            </a:r>
            <a:r>
              <a:rPr lang="ru-RU" sz="3200" dirty="0"/>
              <a:t>Если уменьшаемое и вычитаемое равны, то их разность равна нулю.</a:t>
            </a:r>
          </a:p>
          <a:p>
            <a:r>
              <a:rPr lang="ru-RU" sz="3200" dirty="0"/>
              <a:t>64 – 64 = 0;   2,8 – 2,8 = 2,8 + (–2,8) = 0.</a:t>
            </a:r>
          </a:p>
          <a:p>
            <a:endParaRPr lang="ru-RU" sz="3200" b="1" dirty="0" smtClean="0">
              <a:solidFill>
                <a:srgbClr val="FF0000"/>
              </a:solidFill>
            </a:endParaRPr>
          </a:p>
          <a:p>
            <a:pPr marR="0" algn="just"/>
            <a:endParaRPr lang="ru-RU" sz="3200" dirty="0"/>
          </a:p>
          <a:p>
            <a:pPr marR="0" algn="just"/>
            <a:endParaRPr lang="ru-RU" sz="3200" dirty="0"/>
          </a:p>
          <a:p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442141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050" y="247201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IV.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Закрепление изученного материала.</a:t>
            </a:r>
          </a:p>
          <a:p>
            <a:r>
              <a:rPr lang="ru-RU" sz="3600" b="1" dirty="0">
                <a:solidFill>
                  <a:srgbClr val="FF0000"/>
                </a:solidFill>
              </a:rPr>
              <a:t>1.</a:t>
            </a:r>
            <a:r>
              <a:rPr lang="ru-RU" sz="3600" dirty="0"/>
              <a:t> Решить № 1091 (а; ж; з) на доске и в тетрадях, 1091 (б; д; и) – самостоятельно с последующей проверкой.</a:t>
            </a:r>
          </a:p>
          <a:p>
            <a:endParaRPr lang="ru-RU" sz="3600" dirty="0" smtClean="0"/>
          </a:p>
          <a:p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r>
              <a:rPr lang="ru-RU" sz="3600" b="1" dirty="0">
                <a:solidFill>
                  <a:srgbClr val="FF0000"/>
                </a:solidFill>
              </a:rPr>
              <a:t>.</a:t>
            </a:r>
            <a:r>
              <a:rPr lang="ru-RU" sz="3600" dirty="0"/>
              <a:t> Решить № 1093 на доске и в тетрадях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72929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462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Решение.</a:t>
            </a:r>
          </a:p>
          <a:p>
            <a:r>
              <a:rPr lang="ru-RU" sz="3200" dirty="0"/>
              <a:t>а) –28 – (–32) = –28 + 32 = 4; </a:t>
            </a:r>
          </a:p>
          <a:p>
            <a:r>
              <a:rPr lang="ru-RU" sz="3200" dirty="0"/>
              <a:t>б) –46 – 30 = –46 + (–30) = –76; </a:t>
            </a:r>
          </a:p>
          <a:p>
            <a:r>
              <a:rPr lang="ru-RU" sz="3200" dirty="0"/>
              <a:t>в) 50 – (–24) = 50 + 24 = 74;</a:t>
            </a:r>
          </a:p>
          <a:p>
            <a:r>
              <a:rPr lang="ru-RU" sz="3200" dirty="0"/>
              <a:t>г) </a:t>
            </a:r>
            <a:r>
              <a:rPr lang="ru-RU" sz="3200" i="1" dirty="0"/>
              <a:t>х</a:t>
            </a:r>
            <a:r>
              <a:rPr lang="ru-RU" sz="3200" dirty="0"/>
              <a:t> – 80 = </a:t>
            </a:r>
            <a:r>
              <a:rPr lang="ru-RU" sz="3200" i="1" dirty="0"/>
              <a:t>х</a:t>
            </a:r>
            <a:r>
              <a:rPr lang="ru-RU" sz="3200" dirty="0"/>
              <a:t> + (–80);</a:t>
            </a:r>
          </a:p>
          <a:p>
            <a:r>
              <a:rPr lang="ru-RU" sz="3200" dirty="0"/>
              <a:t>д) –30 – </a:t>
            </a:r>
            <a:r>
              <a:rPr lang="ru-RU" sz="3200" i="1" dirty="0"/>
              <a:t>р</a:t>
            </a:r>
            <a:r>
              <a:rPr lang="ru-RU" sz="3200" dirty="0"/>
              <a:t> = –30 + (–</a:t>
            </a:r>
            <a:r>
              <a:rPr lang="ru-RU" sz="3200" i="1" dirty="0"/>
              <a:t>р</a:t>
            </a:r>
            <a:r>
              <a:rPr lang="ru-RU" sz="3200" dirty="0"/>
              <a:t>);</a:t>
            </a:r>
          </a:p>
          <a:p>
            <a:r>
              <a:rPr lang="ru-RU" sz="3200" dirty="0"/>
              <a:t>е) 6 – (–</a:t>
            </a:r>
            <a:r>
              <a:rPr lang="ru-RU" sz="3200" i="1" dirty="0"/>
              <a:t>а</a:t>
            </a:r>
            <a:r>
              <a:rPr lang="ru-RU" sz="3200" dirty="0"/>
              <a:t>) = 6 + </a:t>
            </a:r>
            <a:r>
              <a:rPr lang="ru-RU" sz="3200" i="1" dirty="0"/>
              <a:t>а</a:t>
            </a:r>
            <a:r>
              <a:rPr lang="ru-RU" sz="3200" dirty="0"/>
              <a:t>.</a:t>
            </a:r>
          </a:p>
          <a:p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3</a:t>
            </a:r>
            <a:r>
              <a:rPr lang="ru-RU" sz="3600" b="1" dirty="0">
                <a:solidFill>
                  <a:srgbClr val="FF0000"/>
                </a:solidFill>
              </a:rPr>
              <a:t>. </a:t>
            </a:r>
            <a:r>
              <a:rPr lang="ru-RU" sz="3200" dirty="0"/>
              <a:t>Решить № 1090 (а; б; в) с комментированием на месте.</a:t>
            </a:r>
          </a:p>
          <a:p>
            <a:endParaRPr lang="ru-RU" sz="3600" b="1" dirty="0" smtClean="0">
              <a:solidFill>
                <a:srgbClr val="FF0000"/>
              </a:solidFill>
            </a:endParaRPr>
          </a:p>
          <a:p>
            <a:endParaRPr lang="ru-RU" sz="3600" b="1" dirty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4</a:t>
            </a:r>
            <a:r>
              <a:rPr lang="ru-RU" sz="3600" b="1" dirty="0">
                <a:solidFill>
                  <a:srgbClr val="FF0000"/>
                </a:solidFill>
              </a:rPr>
              <a:t>.</a:t>
            </a:r>
            <a:r>
              <a:rPr lang="ru-RU" dirty="0"/>
              <a:t> </a:t>
            </a:r>
            <a:r>
              <a:rPr lang="ru-RU" sz="3200" dirty="0"/>
              <a:t>Решить № 1091 (в; г; е) самостоятельно.</a:t>
            </a:r>
          </a:p>
        </p:txBody>
      </p:sp>
    </p:spTree>
    <p:extLst>
      <p:ext uri="{BB962C8B-B14F-4D97-AF65-F5344CB8AC3E}">
        <p14:creationId xmlns:p14="http://schemas.microsoft.com/office/powerpoint/2010/main" val="4111367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576" y="0"/>
            <a:ext cx="91374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Решение.</a:t>
            </a:r>
          </a:p>
          <a:p>
            <a:r>
              <a:rPr lang="ru-RU" sz="3600" dirty="0"/>
              <a:t>в) –21 – (–19) = –21 + 19 = –2;</a:t>
            </a:r>
          </a:p>
          <a:p>
            <a:r>
              <a:rPr lang="ru-RU" sz="3600" dirty="0"/>
              <a:t>г) 9 – (–9) = 9 + 9 = 18;</a:t>
            </a:r>
          </a:p>
          <a:p>
            <a:r>
              <a:rPr lang="ru-RU" sz="3600" dirty="0"/>
              <a:t>е) –5,6 – (–3,1) = –5,6 + 3,1 = –2,5.</a:t>
            </a:r>
          </a:p>
          <a:p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5.</a:t>
            </a:r>
            <a:r>
              <a:rPr lang="ru-RU" sz="3600" dirty="0" smtClean="0"/>
              <a:t> </a:t>
            </a:r>
            <a:r>
              <a:rPr lang="ru-RU" sz="3600" dirty="0"/>
              <a:t>Решить задачу № 1107 (1) на повторение ранее изученного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336340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Решение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r>
              <a:rPr lang="ru-RU" sz="3200" dirty="0"/>
              <a:t>Составим и решим уравнение:</a:t>
            </a:r>
          </a:p>
          <a:p>
            <a:endParaRPr lang="ru-RU" sz="3200" dirty="0" smtClean="0"/>
          </a:p>
          <a:p>
            <a:r>
              <a:rPr lang="ru-RU" sz="3200" dirty="0" smtClean="0"/>
              <a:t>3</a:t>
            </a:r>
            <a:r>
              <a:rPr lang="ru-RU" sz="3200" i="1" dirty="0" smtClean="0"/>
              <a:t>х</a:t>
            </a:r>
            <a:r>
              <a:rPr lang="ru-RU" sz="3200" dirty="0" smtClean="0"/>
              <a:t> </a:t>
            </a:r>
            <a:r>
              <a:rPr lang="ru-RU" sz="3200" dirty="0"/>
              <a:t>= 21</a:t>
            </a:r>
          </a:p>
          <a:p>
            <a:r>
              <a:rPr lang="ru-RU" sz="3200" i="1" dirty="0"/>
              <a:t>х</a:t>
            </a:r>
            <a:r>
              <a:rPr lang="ru-RU" sz="3200" dirty="0"/>
              <a:t> = 21 : 3</a:t>
            </a:r>
          </a:p>
          <a:p>
            <a:r>
              <a:rPr lang="ru-RU" sz="3200" i="1" dirty="0"/>
              <a:t>х</a:t>
            </a:r>
            <a:r>
              <a:rPr lang="ru-RU" sz="3200" dirty="0"/>
              <a:t> = 7</a:t>
            </a:r>
            <a:r>
              <a:rPr lang="ru-RU" sz="3200" dirty="0" smtClean="0"/>
              <a:t>.</a:t>
            </a:r>
          </a:p>
          <a:p>
            <a:r>
              <a:rPr lang="ru-RU" sz="3200" dirty="0"/>
              <a:t>Во втором ящике было 7 кг гвоздей, в третьем ящике было </a:t>
            </a:r>
            <a:r>
              <a:rPr lang="ru-RU" sz="3200" dirty="0" smtClean="0"/>
              <a:t>	   (</a:t>
            </a:r>
            <a:r>
              <a:rPr lang="ru-RU" sz="3200" dirty="0"/>
              <a:t>кг) гвоздей, в первом ящике было 21 – (7 + 2) = 21 – 9 = 12 (кг</a:t>
            </a:r>
            <a:r>
              <a:rPr lang="ru-RU" sz="3200" dirty="0" smtClean="0"/>
              <a:t>).</a:t>
            </a:r>
            <a:r>
              <a:rPr lang="ru-RU" sz="3200" dirty="0"/>
              <a:t> </a:t>
            </a:r>
            <a:endParaRPr lang="ru-RU" sz="3200" dirty="0" smtClean="0"/>
          </a:p>
          <a:p>
            <a:r>
              <a:rPr lang="ru-RU" sz="3200" dirty="0" smtClean="0"/>
              <a:t>Ответ</a:t>
            </a:r>
            <a:r>
              <a:rPr lang="ru-RU" sz="3200" dirty="0"/>
              <a:t>: 12 кг; 7 кг; 2 кг.</a:t>
            </a:r>
          </a:p>
          <a:p>
            <a:endParaRPr lang="ru-RU" sz="3200" dirty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0800"/>
            <a:ext cx="2664296" cy="1386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8" y="2424706"/>
            <a:ext cx="1791095" cy="613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439" y="4896856"/>
            <a:ext cx="888401" cy="648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936" y="-183876"/>
            <a:ext cx="2654979" cy="28153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Users\Ли\AppData\Local\Microsoft\Windows\Temporary Internet Files\Content.IE5\8WYDO1D3\MC90029059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81996"/>
            <a:ext cx="1775988" cy="183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7856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532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GYPNORION</dc:creator>
  <cp:lastModifiedBy>admin</cp:lastModifiedBy>
  <cp:revision>32</cp:revision>
  <dcterms:created xsi:type="dcterms:W3CDTF">2011-11-13T18:17:04Z</dcterms:created>
  <dcterms:modified xsi:type="dcterms:W3CDTF">2012-03-06T06:55:00Z</dcterms:modified>
</cp:coreProperties>
</file>