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4" r:id="rId4"/>
    <p:sldId id="258" r:id="rId5"/>
    <p:sldId id="265" r:id="rId6"/>
    <p:sldId id="259" r:id="rId7"/>
    <p:sldId id="266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70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65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478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14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63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53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94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31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32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20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67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3797E-7889-4D6A-8E7A-5B85C9703F00}" type="datetimeFigureOut">
              <a:rPr lang="ru-RU" smtClean="0"/>
              <a:t>06.03.2012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20F29-3F34-49EE-B332-80EAC9B45F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09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91072" y="2060848"/>
            <a:ext cx="723467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Вычитание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64256" y="476672"/>
            <a:ext cx="847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МсСВУ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5-конечная звезда 8"/>
          <p:cNvSpPr/>
          <p:nvPr/>
        </p:nvSpPr>
        <p:spPr>
          <a:xfrm>
            <a:off x="671932" y="409310"/>
            <a:ext cx="489052" cy="504056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75656" y="6093296"/>
            <a:ext cx="7264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B050"/>
                </a:solidFill>
              </a:rPr>
              <a:t>                                                                           Преподаватель Каримова С.Р.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0023170">
            <a:off x="944413" y="3759718"/>
            <a:ext cx="191430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9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96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ru-RU" sz="96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9007" y="0"/>
            <a:ext cx="8676456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V</a:t>
            </a:r>
            <a:r>
              <a:rPr lang="en-US" sz="3600" b="1" dirty="0">
                <a:solidFill>
                  <a:srgbClr val="FF0000"/>
                </a:solidFill>
              </a:rPr>
              <a:t>. </a:t>
            </a:r>
            <a:r>
              <a:rPr lang="ru-RU" sz="3600" b="1" dirty="0">
                <a:solidFill>
                  <a:srgbClr val="FF0000"/>
                </a:solidFill>
              </a:rPr>
              <a:t>Итог урока.</a:t>
            </a:r>
          </a:p>
          <a:p>
            <a:r>
              <a:rPr lang="ru-RU" sz="3200" b="1" dirty="0"/>
              <a:t>1.</a:t>
            </a:r>
            <a:r>
              <a:rPr lang="ru-RU" sz="3200" dirty="0"/>
              <a:t> Ответить на вопросы на с. 185 учебника.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2</a:t>
            </a:r>
            <a:r>
              <a:rPr lang="ru-RU" sz="3200" b="1" dirty="0"/>
              <a:t>.</a:t>
            </a:r>
            <a:r>
              <a:rPr lang="ru-RU" sz="3200" dirty="0"/>
              <a:t> Найти расстояние между точками:</a:t>
            </a:r>
          </a:p>
          <a:p>
            <a:r>
              <a:rPr lang="ru-RU" sz="3200" dirty="0"/>
              <a:t>а) </a:t>
            </a:r>
            <a:r>
              <a:rPr lang="ru-RU" sz="3200" i="1" dirty="0"/>
              <a:t>А</a:t>
            </a:r>
            <a:r>
              <a:rPr lang="ru-RU" sz="3200" dirty="0"/>
              <a:t> (–5,2) и </a:t>
            </a:r>
            <a:r>
              <a:rPr lang="ru-RU" sz="3200" i="1" dirty="0"/>
              <a:t>В</a:t>
            </a:r>
            <a:r>
              <a:rPr lang="ru-RU" sz="3200" dirty="0"/>
              <a:t> (–1,8);</a:t>
            </a:r>
          </a:p>
          <a:p>
            <a:r>
              <a:rPr lang="ru-RU" sz="3200" dirty="0"/>
              <a:t>б) </a:t>
            </a:r>
            <a:r>
              <a:rPr lang="ru-RU" sz="3200" i="1" dirty="0"/>
              <a:t>С</a:t>
            </a:r>
            <a:r>
              <a:rPr lang="ru-RU" sz="3200" dirty="0"/>
              <a:t>  и </a:t>
            </a:r>
            <a:r>
              <a:rPr lang="ru-RU" sz="3200" i="1" dirty="0"/>
              <a:t>Д</a:t>
            </a:r>
            <a:r>
              <a:rPr lang="ru-RU" sz="3200" dirty="0"/>
              <a:t> .</a:t>
            </a:r>
          </a:p>
          <a:p>
            <a:endParaRPr lang="ru-RU" sz="3200" b="1" smtClean="0"/>
          </a:p>
          <a:p>
            <a:r>
              <a:rPr lang="ru-RU" sz="3200" b="1" smtClean="0"/>
              <a:t>3</a:t>
            </a:r>
            <a:r>
              <a:rPr lang="ru-RU" sz="3200" b="1" dirty="0"/>
              <a:t>.</a:t>
            </a:r>
            <a:r>
              <a:rPr lang="ru-RU" sz="3200" dirty="0"/>
              <a:t> Решить уравнение:</a:t>
            </a:r>
          </a:p>
          <a:p>
            <a:r>
              <a:rPr lang="ru-RU" sz="3200" dirty="0"/>
              <a:t>а) 2,4 + </a:t>
            </a:r>
            <a:r>
              <a:rPr lang="ru-RU" sz="3200" i="1" dirty="0"/>
              <a:t>х</a:t>
            </a:r>
            <a:r>
              <a:rPr lang="ru-RU" sz="3200" dirty="0"/>
              <a:t> = –2,8;</a:t>
            </a:r>
          </a:p>
          <a:p>
            <a:r>
              <a:rPr lang="ru-RU" sz="3200" dirty="0"/>
              <a:t>б) 18,24 – </a:t>
            </a:r>
            <a:r>
              <a:rPr lang="ru-RU" sz="3200" i="1" dirty="0"/>
              <a:t>у</a:t>
            </a:r>
            <a:r>
              <a:rPr lang="ru-RU" sz="3200" dirty="0"/>
              <a:t> = 20.</a:t>
            </a:r>
          </a:p>
          <a:p>
            <a:r>
              <a:rPr lang="ru-RU" sz="3200" b="1" dirty="0" smtClean="0"/>
              <a:t>Задание на самоподготовку:</a:t>
            </a:r>
            <a:r>
              <a:rPr lang="ru-RU" sz="3200" dirty="0" smtClean="0"/>
              <a:t> </a:t>
            </a:r>
            <a:r>
              <a:rPr lang="ru-RU" sz="3200" dirty="0"/>
              <a:t>выучить </a:t>
            </a:r>
            <a:endParaRPr lang="ru-RU" sz="3200" dirty="0" smtClean="0"/>
          </a:p>
          <a:p>
            <a:r>
              <a:rPr lang="ru-RU" sz="3200" dirty="0" smtClean="0"/>
              <a:t>правила </a:t>
            </a:r>
            <a:r>
              <a:rPr lang="ru-RU" sz="3200" dirty="0"/>
              <a:t>п. 34; решить № 1109 (ж – к),  1111, 1113 (в; г), 1115.</a:t>
            </a:r>
          </a:p>
          <a:p>
            <a:r>
              <a:rPr lang="ru-RU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7292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6" y="188640"/>
            <a:ext cx="9598653" cy="8032968"/>
          </a:xfrm>
          <a:prstGeom prst="rect">
            <a:avLst/>
          </a:prstGeom>
          <a:noFill/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29.02.11 </a:t>
            </a:r>
          </a:p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I</a:t>
            </a:r>
            <a:r>
              <a:rPr lang="ru-RU" sz="4800" b="1" dirty="0" smtClean="0">
                <a:solidFill>
                  <a:srgbClr val="FF0000"/>
                </a:solidFill>
              </a:rPr>
              <a:t>. </a:t>
            </a:r>
            <a:r>
              <a:rPr lang="ru-RU" sz="3600" b="1" dirty="0">
                <a:solidFill>
                  <a:srgbClr val="FF0000"/>
                </a:solidFill>
              </a:rPr>
              <a:t>Повторение ранее изученного </a:t>
            </a:r>
            <a:r>
              <a:rPr lang="ru-RU" sz="3600" b="1" dirty="0" smtClean="0">
                <a:solidFill>
                  <a:srgbClr val="FF0000"/>
                </a:solidFill>
              </a:rPr>
              <a:t>материала</a:t>
            </a:r>
            <a:r>
              <a:rPr lang="ru-RU" sz="3600" b="1" dirty="0">
                <a:solidFill>
                  <a:srgbClr val="FF0000"/>
                </a:solidFill>
              </a:rPr>
              <a:t>.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1.</a:t>
            </a:r>
            <a:r>
              <a:rPr lang="ru-RU" sz="3200" b="1" dirty="0" smtClean="0"/>
              <a:t> </a:t>
            </a:r>
            <a:r>
              <a:rPr lang="ru-RU" sz="3200" dirty="0" smtClean="0"/>
              <a:t>Повторить </a:t>
            </a:r>
            <a:r>
              <a:rPr lang="ru-RU" sz="3200" dirty="0"/>
              <a:t>правила сложения отрицательных </a:t>
            </a:r>
            <a:endParaRPr lang="ru-RU" sz="3200" dirty="0" smtClean="0"/>
          </a:p>
          <a:p>
            <a:r>
              <a:rPr lang="ru-RU" sz="3200" dirty="0" smtClean="0"/>
              <a:t>чисел </a:t>
            </a:r>
            <a:r>
              <a:rPr lang="ru-RU" sz="3200" dirty="0"/>
              <a:t>и сложения чисел с разными знаками. </a:t>
            </a:r>
            <a:endParaRPr lang="ru-RU" sz="3200" dirty="0" smtClean="0"/>
          </a:p>
          <a:p>
            <a:r>
              <a:rPr lang="ru-RU" sz="3200" dirty="0" smtClean="0"/>
              <a:t>Привести </a:t>
            </a:r>
            <a:r>
              <a:rPr lang="ru-RU" sz="3200" dirty="0"/>
              <a:t>примеры</a:t>
            </a:r>
            <a:r>
              <a:rPr lang="ru-RU" sz="3200" dirty="0" smtClean="0"/>
              <a:t>.</a:t>
            </a:r>
            <a:endParaRPr lang="ru-RU" sz="3200" b="1" dirty="0" smtClean="0"/>
          </a:p>
          <a:p>
            <a:endParaRPr lang="ru-RU" sz="3200" b="1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r>
              <a:rPr lang="ru-RU" sz="3200" b="1" dirty="0">
                <a:solidFill>
                  <a:srgbClr val="FF0000"/>
                </a:solidFill>
              </a:rPr>
              <a:t>.</a:t>
            </a:r>
            <a:r>
              <a:rPr lang="ru-RU" sz="3200" dirty="0"/>
              <a:t> </a:t>
            </a:r>
            <a:r>
              <a:rPr lang="ru-RU" sz="3200" dirty="0" smtClean="0"/>
              <a:t>Решить </a:t>
            </a:r>
            <a:r>
              <a:rPr lang="ru-RU" sz="3200" dirty="0"/>
              <a:t>устно № 1098 (а; б; г) и 1101 (в; г</a:t>
            </a:r>
            <a:r>
              <a:rPr lang="ru-RU" sz="3200" dirty="0" smtClean="0"/>
              <a:t>).</a:t>
            </a:r>
          </a:p>
          <a:p>
            <a:endParaRPr lang="ru-RU" sz="3200" b="1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3</a:t>
            </a:r>
            <a:r>
              <a:rPr lang="ru-RU" sz="3200" b="1" dirty="0">
                <a:solidFill>
                  <a:srgbClr val="FF0000"/>
                </a:solidFill>
              </a:rPr>
              <a:t>.</a:t>
            </a:r>
            <a:r>
              <a:rPr lang="ru-RU" sz="3200" dirty="0"/>
              <a:t> Решить № 1104, записывая на </a:t>
            </a:r>
            <a:r>
              <a:rPr lang="ru-RU" sz="3200" dirty="0" smtClean="0"/>
              <a:t>доске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приведенные </a:t>
            </a:r>
            <a:r>
              <a:rPr lang="ru-RU" sz="3200" dirty="0" smtClean="0"/>
              <a:t>суворовцами примеры</a:t>
            </a:r>
            <a:r>
              <a:rPr lang="ru-RU" sz="3200" dirty="0" smtClean="0"/>
              <a:t>.</a:t>
            </a:r>
          </a:p>
          <a:p>
            <a:endParaRPr lang="ru-RU" sz="3200" b="1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4</a:t>
            </a:r>
            <a:r>
              <a:rPr lang="ru-RU" sz="2800" b="1" dirty="0">
                <a:solidFill>
                  <a:srgbClr val="FF0000"/>
                </a:solidFill>
              </a:rPr>
              <a:t>.</a:t>
            </a:r>
            <a:r>
              <a:rPr lang="ru-RU" sz="2800" dirty="0"/>
              <a:t> Двое </a:t>
            </a:r>
            <a:r>
              <a:rPr lang="ru-RU" sz="2800" dirty="0" smtClean="0"/>
              <a:t>суворовцев на </a:t>
            </a:r>
            <a:r>
              <a:rPr lang="ru-RU" sz="2800" dirty="0"/>
              <a:t>доске выполняют упражнения </a:t>
            </a:r>
            <a:endParaRPr lang="ru-RU" sz="2800" dirty="0" smtClean="0"/>
          </a:p>
          <a:p>
            <a:r>
              <a:rPr lang="ru-RU" sz="2800" dirty="0" smtClean="0"/>
              <a:t>из </a:t>
            </a:r>
            <a:r>
              <a:rPr lang="ru-RU" sz="2800" dirty="0" smtClean="0"/>
              <a:t>с/п</a:t>
            </a:r>
            <a:r>
              <a:rPr lang="ru-RU" sz="3200" dirty="0" smtClean="0"/>
              <a:t>:   1</a:t>
            </a:r>
            <a:r>
              <a:rPr lang="ru-RU" sz="3200" dirty="0"/>
              <a:t>) № 1109 (а – з); 2) № 1116.</a:t>
            </a:r>
          </a:p>
          <a:p>
            <a:endParaRPr lang="ru-RU" sz="3200" dirty="0"/>
          </a:p>
          <a:p>
            <a:endParaRPr lang="ru-RU" sz="32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5372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93437"/>
            <a:ext cx="4743698" cy="290720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Решение.</a:t>
            </a:r>
          </a:p>
          <a:p>
            <a:r>
              <a:rPr lang="ru-RU" sz="3200" dirty="0"/>
              <a:t>30 % = 0,3.</a:t>
            </a:r>
          </a:p>
          <a:p>
            <a:r>
              <a:rPr lang="ru-RU" sz="3200" dirty="0"/>
              <a:t>Пусть в альбоме было </a:t>
            </a:r>
            <a:r>
              <a:rPr lang="ru-RU" sz="3200" i="1" dirty="0"/>
              <a:t>х</a:t>
            </a:r>
            <a:r>
              <a:rPr lang="ru-RU" sz="3200" dirty="0"/>
              <a:t> российских марок, тогда иностранных марок в альбоме было 0,3</a:t>
            </a:r>
            <a:r>
              <a:rPr lang="ru-RU" sz="3200" i="1" dirty="0"/>
              <a:t>х</a:t>
            </a:r>
            <a:r>
              <a:rPr lang="ru-RU" sz="3200" dirty="0"/>
              <a:t>. Всего в альбоме 1105 марок.</a:t>
            </a:r>
          </a:p>
          <a:p>
            <a:r>
              <a:rPr lang="ru-RU" sz="3200" i="1" dirty="0"/>
              <a:t>х</a:t>
            </a:r>
            <a:r>
              <a:rPr lang="ru-RU" sz="3200" dirty="0"/>
              <a:t> + 0,3</a:t>
            </a:r>
            <a:r>
              <a:rPr lang="ru-RU" sz="3200" i="1" dirty="0"/>
              <a:t>х</a:t>
            </a:r>
            <a:r>
              <a:rPr lang="ru-RU" sz="3200" dirty="0"/>
              <a:t> = 1105</a:t>
            </a:r>
          </a:p>
          <a:p>
            <a:r>
              <a:rPr lang="ru-RU" sz="3200" dirty="0"/>
              <a:t>1,3</a:t>
            </a:r>
            <a:r>
              <a:rPr lang="ru-RU" sz="3200" i="1" dirty="0"/>
              <a:t>х</a:t>
            </a:r>
            <a:r>
              <a:rPr lang="ru-RU" sz="3200" dirty="0"/>
              <a:t> = 1105</a:t>
            </a:r>
          </a:p>
          <a:p>
            <a:r>
              <a:rPr lang="ru-RU" sz="3200" i="1" dirty="0"/>
              <a:t>х</a:t>
            </a:r>
            <a:r>
              <a:rPr lang="ru-RU" sz="3200" dirty="0"/>
              <a:t> = 1105 : 1,3 = 11050 : 13 = 850</a:t>
            </a:r>
          </a:p>
          <a:p>
            <a:r>
              <a:rPr lang="ru-RU" sz="3200" i="1" dirty="0"/>
              <a:t>х</a:t>
            </a:r>
            <a:r>
              <a:rPr lang="ru-RU" sz="3200" dirty="0"/>
              <a:t> = 850.</a:t>
            </a:r>
          </a:p>
          <a:p>
            <a:r>
              <a:rPr lang="ru-RU" sz="3200" dirty="0"/>
              <a:t>В альбоме было 850 российских марок, а иностранных 1105 – 850 = 255 (марок).</a:t>
            </a:r>
          </a:p>
          <a:p>
            <a:endParaRPr lang="ru-RU" sz="3200" dirty="0" smtClean="0"/>
          </a:p>
          <a:p>
            <a:r>
              <a:rPr lang="ru-RU" sz="3200" dirty="0" smtClean="0"/>
              <a:t>Ответ</a:t>
            </a:r>
            <a:r>
              <a:rPr lang="ru-RU" sz="3200" dirty="0"/>
              <a:t>: 255 марок, 850 марок.</a:t>
            </a:r>
          </a:p>
        </p:txBody>
      </p:sp>
    </p:spTree>
    <p:extLst>
      <p:ext uri="{BB962C8B-B14F-4D97-AF65-F5344CB8AC3E}">
        <p14:creationId xmlns:p14="http://schemas.microsoft.com/office/powerpoint/2010/main" val="407880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-13447"/>
            <a:ext cx="8541121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II. </a:t>
            </a:r>
            <a:r>
              <a:rPr lang="ru-RU" sz="3600" b="1" dirty="0">
                <a:solidFill>
                  <a:srgbClr val="FF0000"/>
                </a:solidFill>
              </a:rPr>
              <a:t>Выполнение упражнений.</a:t>
            </a:r>
          </a:p>
          <a:p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 smtClean="0">
                <a:solidFill>
                  <a:srgbClr val="FF0000"/>
                </a:solidFill>
              </a:rPr>
              <a:t>1.</a:t>
            </a:r>
            <a:r>
              <a:rPr lang="ru-RU" sz="3200" dirty="0" smtClean="0"/>
              <a:t> Решить </a:t>
            </a:r>
            <a:r>
              <a:rPr lang="ru-RU" sz="3200" dirty="0"/>
              <a:t>№ 1091 (к; л; р; н; п) самостоятельно 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с </a:t>
            </a:r>
            <a:r>
              <a:rPr lang="ru-RU" sz="3200" dirty="0"/>
              <a:t>проверкой; 1091 (о; с; т) решить на доске и в 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тетрадях</a:t>
            </a:r>
            <a:r>
              <a:rPr lang="ru-RU" sz="3200" dirty="0"/>
              <a:t>.</a:t>
            </a:r>
          </a:p>
          <a:p>
            <a:endParaRPr lang="ru-RU" sz="3200" dirty="0" smtClean="0"/>
          </a:p>
        </p:txBody>
      </p:sp>
      <p:pic>
        <p:nvPicPr>
          <p:cNvPr id="1026" name="Picture 2" descr="http://www.rusmastertver.ru/sites/all/images/school/Doski/moving_board06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11103" y="3573016"/>
            <a:ext cx="2737521" cy="285293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office-zakaz.ru/x/400493_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7218">
            <a:off x="1115616" y="3788913"/>
            <a:ext cx="2720426" cy="272042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0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423" y="-1"/>
            <a:ext cx="9144000" cy="667875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Решение.</a:t>
            </a:r>
          </a:p>
          <a:p>
            <a:r>
              <a:rPr lang="ru-RU" sz="3200" dirty="0" smtClean="0"/>
              <a:t>к)</a:t>
            </a:r>
            <a:r>
              <a:rPr lang="ru-RU" sz="3200" dirty="0"/>
              <a:t> </a:t>
            </a:r>
            <a:r>
              <a:rPr lang="ru-RU" sz="2400" dirty="0"/>
              <a:t>–7,62 – (–7,62) = –7,62 +7,62 = 0;</a:t>
            </a:r>
          </a:p>
          <a:p>
            <a:r>
              <a:rPr lang="ru-RU" sz="3200" dirty="0" smtClean="0"/>
              <a:t>л)</a:t>
            </a:r>
            <a:r>
              <a:rPr lang="ru-RU" sz="3200" b="1" dirty="0" smtClean="0"/>
              <a:t> </a:t>
            </a:r>
            <a:r>
              <a:rPr lang="ru-RU" sz="2400" dirty="0"/>
              <a:t>–0,21 – 0 = –0,21 + 0 = –0,21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3200" dirty="0" smtClean="0"/>
              <a:t>р</a:t>
            </a:r>
            <a:r>
              <a:rPr lang="ru-RU" sz="3200" dirty="0"/>
              <a:t>)</a:t>
            </a:r>
          </a:p>
          <a:p>
            <a:endParaRPr lang="ru-RU" sz="3200" dirty="0" smtClean="0"/>
          </a:p>
          <a:p>
            <a:r>
              <a:rPr lang="ru-RU" sz="3200" dirty="0" smtClean="0"/>
              <a:t>н)</a:t>
            </a:r>
          </a:p>
          <a:p>
            <a:r>
              <a:rPr lang="ru-RU" sz="3200" dirty="0" smtClean="0"/>
              <a:t>п)</a:t>
            </a:r>
            <a:endParaRPr lang="ru-RU" sz="3200" dirty="0"/>
          </a:p>
          <a:p>
            <a:r>
              <a:rPr lang="ru-RU" sz="3200" dirty="0" smtClean="0"/>
              <a:t>о)</a:t>
            </a:r>
          </a:p>
          <a:p>
            <a:r>
              <a:rPr lang="ru-RU" sz="3200" dirty="0" smtClean="0"/>
              <a:t>с)</a:t>
            </a:r>
          </a:p>
          <a:p>
            <a:r>
              <a:rPr lang="ru-RU" sz="3200" dirty="0" smtClean="0"/>
              <a:t>т)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2</a:t>
            </a:r>
            <a:r>
              <a:rPr lang="ru-RU" sz="3600" b="1" dirty="0">
                <a:solidFill>
                  <a:srgbClr val="FF0000"/>
                </a:solidFill>
              </a:rPr>
              <a:t>.</a:t>
            </a:r>
            <a:r>
              <a:rPr lang="ru-RU" sz="3200" dirty="0"/>
              <a:t> Решить устно № 1094.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3</a:t>
            </a:r>
            <a:r>
              <a:rPr lang="ru-RU" sz="3600" b="1" dirty="0">
                <a:solidFill>
                  <a:srgbClr val="FF0000"/>
                </a:solidFill>
              </a:rPr>
              <a:t>.</a:t>
            </a:r>
            <a:r>
              <a:rPr lang="ru-RU" sz="3200" dirty="0"/>
              <a:t> </a:t>
            </a:r>
            <a:r>
              <a:rPr lang="ru-RU" sz="3200" dirty="0" smtClean="0"/>
              <a:t>Решить </a:t>
            </a:r>
            <a:r>
              <a:rPr lang="ru-RU" sz="3200" dirty="0"/>
              <a:t>№ 1092 (а; в) на доске и в тетрадях, 1092 (б) – самостоятельно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1027" name="Рисунок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70" y="1498823"/>
            <a:ext cx="3899597" cy="66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Рисунок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77" y="2276872"/>
            <a:ext cx="3096344" cy="72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79" y="2918486"/>
            <a:ext cx="3251525" cy="63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77" y="3494135"/>
            <a:ext cx="1955854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04" y="4040243"/>
            <a:ext cx="3399090" cy="509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79" y="4523476"/>
            <a:ext cx="3384550" cy="45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303" y="4565068"/>
            <a:ext cx="1068705" cy="368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436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66" y="31622"/>
            <a:ext cx="910303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</a:rPr>
              <a:t>Решение</a:t>
            </a:r>
          </a:p>
          <a:p>
            <a:r>
              <a:rPr lang="ru-RU" sz="3200" dirty="0"/>
              <a:t>а) –2 + </a:t>
            </a:r>
            <a:r>
              <a:rPr lang="ru-RU" sz="3200" i="1" dirty="0"/>
              <a:t>х</a:t>
            </a:r>
            <a:r>
              <a:rPr lang="ru-RU" sz="3200" dirty="0"/>
              <a:t> = 4,3		б) 8,1 + </a:t>
            </a:r>
            <a:r>
              <a:rPr lang="ru-RU" sz="3200" i="1" dirty="0"/>
              <a:t>у</a:t>
            </a:r>
            <a:r>
              <a:rPr lang="ru-RU" sz="3200" dirty="0"/>
              <a:t> = –6	    в) 5 – </a:t>
            </a:r>
            <a:r>
              <a:rPr lang="ru-RU" sz="3200" i="1" dirty="0"/>
              <a:t>х</a:t>
            </a:r>
            <a:r>
              <a:rPr lang="ru-RU" sz="3200" dirty="0"/>
              <a:t> = 1,7</a:t>
            </a:r>
          </a:p>
          <a:p>
            <a:r>
              <a:rPr lang="ru-RU" sz="3200" i="1" dirty="0"/>
              <a:t>   х</a:t>
            </a:r>
            <a:r>
              <a:rPr lang="ru-RU" sz="3200" dirty="0"/>
              <a:t> = 4,3 – (–2)	    	</a:t>
            </a:r>
            <a:r>
              <a:rPr lang="ru-RU" sz="3200" i="1" dirty="0"/>
              <a:t>у</a:t>
            </a:r>
            <a:r>
              <a:rPr lang="ru-RU" sz="3200" dirty="0"/>
              <a:t> = –6 – </a:t>
            </a:r>
            <a:r>
              <a:rPr lang="ru-RU" sz="3200" dirty="0" smtClean="0"/>
              <a:t>8,1</a:t>
            </a:r>
            <a:r>
              <a:rPr lang="ru-RU" sz="3200" dirty="0"/>
              <a:t> </a:t>
            </a:r>
            <a:r>
              <a:rPr lang="ru-RU" sz="3200" dirty="0" smtClean="0"/>
              <a:t>	    </a:t>
            </a:r>
            <a:r>
              <a:rPr lang="ru-RU" sz="3200" i="1" dirty="0" smtClean="0"/>
              <a:t>х</a:t>
            </a:r>
            <a:r>
              <a:rPr lang="ru-RU" sz="3200" dirty="0" smtClean="0"/>
              <a:t> </a:t>
            </a:r>
            <a:r>
              <a:rPr lang="ru-RU" sz="3200" dirty="0"/>
              <a:t>= 5 – 1,7</a:t>
            </a:r>
          </a:p>
          <a:p>
            <a:r>
              <a:rPr lang="ru-RU" sz="3200" i="1" dirty="0"/>
              <a:t>   х</a:t>
            </a:r>
            <a:r>
              <a:rPr lang="ru-RU" sz="3200" dirty="0"/>
              <a:t> = 4,3 + 2	    	</a:t>
            </a:r>
            <a:r>
              <a:rPr lang="ru-RU" sz="3200" i="1" dirty="0"/>
              <a:t>у</a:t>
            </a:r>
            <a:r>
              <a:rPr lang="ru-RU" sz="3200" dirty="0"/>
              <a:t> = –6 + (–8,1)	    </a:t>
            </a:r>
            <a:r>
              <a:rPr lang="ru-RU" sz="3200" i="1" dirty="0"/>
              <a:t>х</a:t>
            </a:r>
            <a:r>
              <a:rPr lang="ru-RU" sz="3200" dirty="0"/>
              <a:t> = 3,3.</a:t>
            </a:r>
          </a:p>
          <a:p>
            <a:r>
              <a:rPr lang="ru-RU" sz="3200" i="1" dirty="0"/>
              <a:t>   х</a:t>
            </a:r>
            <a:r>
              <a:rPr lang="ru-RU" sz="3200" dirty="0"/>
              <a:t> = 6,3.		</a:t>
            </a:r>
            <a:r>
              <a:rPr lang="ru-RU" sz="3200" dirty="0" smtClean="0"/>
              <a:t>	</a:t>
            </a:r>
            <a:r>
              <a:rPr lang="ru-RU" sz="3200" i="1" dirty="0" smtClean="0"/>
              <a:t>у</a:t>
            </a:r>
            <a:r>
              <a:rPr lang="ru-RU" sz="3200" dirty="0" smtClean="0"/>
              <a:t> </a:t>
            </a:r>
            <a:r>
              <a:rPr lang="ru-RU" sz="3200" dirty="0"/>
              <a:t>= –14,1.</a:t>
            </a:r>
          </a:p>
          <a:p>
            <a:endParaRPr lang="ru-RU" sz="3200" dirty="0" smtClean="0"/>
          </a:p>
          <a:p>
            <a:r>
              <a:rPr lang="ru-RU" sz="3200" dirty="0" smtClean="0"/>
              <a:t>Ответ</a:t>
            </a:r>
            <a:r>
              <a:rPr lang="ru-RU" sz="3200" dirty="0"/>
              <a:t>: </a:t>
            </a:r>
            <a:r>
              <a:rPr lang="ru-RU" sz="3200" i="1" dirty="0"/>
              <a:t>х</a:t>
            </a:r>
            <a:r>
              <a:rPr lang="ru-RU" sz="3200" dirty="0"/>
              <a:t> = 6,3.      Ответ: </a:t>
            </a:r>
            <a:r>
              <a:rPr lang="ru-RU" sz="3200" i="1" dirty="0"/>
              <a:t>у</a:t>
            </a:r>
            <a:r>
              <a:rPr lang="ru-RU" sz="3200" dirty="0"/>
              <a:t> = –</a:t>
            </a:r>
            <a:r>
              <a:rPr lang="ru-RU" sz="3200" dirty="0" smtClean="0"/>
              <a:t>14,1.   	Ответ</a:t>
            </a:r>
            <a:r>
              <a:rPr lang="ru-RU" sz="3200" dirty="0"/>
              <a:t>: </a:t>
            </a:r>
            <a:r>
              <a:rPr lang="ru-RU" sz="3200" i="1" dirty="0"/>
              <a:t>х</a:t>
            </a:r>
            <a:r>
              <a:rPr lang="ru-RU" sz="3200" dirty="0"/>
              <a:t> = 3,3.</a:t>
            </a:r>
          </a:p>
          <a:p>
            <a:endParaRPr lang="ru-RU" sz="3200" b="1" dirty="0">
              <a:solidFill>
                <a:srgbClr val="FF0000"/>
              </a:solidFill>
            </a:endParaRPr>
          </a:p>
          <a:p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600" b="1" dirty="0">
                <a:solidFill>
                  <a:srgbClr val="FF0000"/>
                </a:solidFill>
              </a:rPr>
              <a:t>4. </a:t>
            </a:r>
            <a:r>
              <a:rPr lang="ru-RU" sz="3200" dirty="0"/>
              <a:t>Решить № 1096 (а; в; д) на доске и в тетрадях, № 1096 (б; г; е) – самостоятельно.</a:t>
            </a:r>
          </a:p>
        </p:txBody>
      </p:sp>
    </p:spTree>
    <p:extLst>
      <p:ext uri="{BB962C8B-B14F-4D97-AF65-F5344CB8AC3E}">
        <p14:creationId xmlns:p14="http://schemas.microsoft.com/office/powerpoint/2010/main" val="282778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а</a:t>
            </a:r>
            <a:r>
              <a:rPr lang="ru-RU" sz="3200" dirty="0"/>
              <a:t>) (62 – 28) – 40 = 34 – 40 = 34 + (–40) = –6;</a:t>
            </a:r>
          </a:p>
          <a:p>
            <a:endParaRPr lang="ru-RU" sz="3200" dirty="0" smtClean="0"/>
          </a:p>
          <a:p>
            <a:r>
              <a:rPr lang="ru-RU" sz="3200" dirty="0" smtClean="0"/>
              <a:t>б</a:t>
            </a:r>
            <a:r>
              <a:rPr lang="ru-RU" sz="3200" dirty="0"/>
              <a:t>) –50 + (37 + 30) = –50 + 67 = 17;</a:t>
            </a:r>
          </a:p>
          <a:p>
            <a:endParaRPr lang="ru-RU" sz="3200" dirty="0" smtClean="0"/>
          </a:p>
          <a:p>
            <a:r>
              <a:rPr lang="ru-RU" sz="3200" dirty="0" smtClean="0"/>
              <a:t>в</a:t>
            </a:r>
            <a:r>
              <a:rPr lang="ru-RU" sz="3200" dirty="0"/>
              <a:t>) –6 – (–8 –20) = –6 – (–28) =–6 + 28 = 22;</a:t>
            </a:r>
          </a:p>
          <a:p>
            <a:endParaRPr lang="ru-RU" sz="3200" dirty="0" smtClean="0"/>
          </a:p>
          <a:p>
            <a:r>
              <a:rPr lang="ru-RU" sz="3200" dirty="0" smtClean="0"/>
              <a:t>г</a:t>
            </a:r>
            <a:r>
              <a:rPr lang="ru-RU" sz="3200" dirty="0"/>
              <a:t>) –7 –(–12 + 13) = –7 –1 = –7 + (–1) = –8;</a:t>
            </a:r>
          </a:p>
          <a:p>
            <a:endParaRPr lang="ru-RU" sz="3200" dirty="0" smtClean="0"/>
          </a:p>
          <a:p>
            <a:r>
              <a:rPr lang="ru-RU" sz="3200" dirty="0" smtClean="0"/>
              <a:t>д</a:t>
            </a:r>
            <a:r>
              <a:rPr lang="ru-RU" sz="3200" dirty="0"/>
              <a:t>) 4,1 – (–1,8 + 2,5) = 4,1 – 0,7 = 3,4;</a:t>
            </a:r>
          </a:p>
          <a:p>
            <a:endParaRPr lang="ru-RU" sz="3200" dirty="0" smtClean="0"/>
          </a:p>
          <a:p>
            <a:r>
              <a:rPr lang="ru-RU" sz="3200" dirty="0" smtClean="0"/>
              <a:t>е</a:t>
            </a:r>
            <a:r>
              <a:rPr lang="ru-RU" sz="3200" dirty="0"/>
              <a:t>) (–3,2 + 60) – 0,8 = 56,8 – 0,8 = 56.</a:t>
            </a:r>
          </a:p>
        </p:txBody>
      </p:sp>
    </p:spTree>
    <p:extLst>
      <p:ext uri="{BB962C8B-B14F-4D97-AF65-F5344CB8AC3E}">
        <p14:creationId xmlns:p14="http://schemas.microsoft.com/office/powerpoint/2010/main" val="4225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07300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III. </a:t>
            </a:r>
            <a:r>
              <a:rPr lang="ru-RU" sz="3600" b="1" dirty="0">
                <a:solidFill>
                  <a:srgbClr val="FF0000"/>
                </a:solidFill>
              </a:rPr>
              <a:t>Изучение нового материала.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1</a:t>
            </a:r>
            <a:r>
              <a:rPr lang="ru-RU" sz="3200" b="1" dirty="0">
                <a:solidFill>
                  <a:srgbClr val="FF0000"/>
                </a:solidFill>
              </a:rPr>
              <a:t>. </a:t>
            </a:r>
            <a:r>
              <a:rPr lang="ru-RU" sz="3200" dirty="0"/>
              <a:t>Разобрать решение задачи на с. 185 учебника.</a:t>
            </a:r>
          </a:p>
          <a:p>
            <a:endParaRPr lang="ru-RU" sz="3200" b="1" smtClean="0">
              <a:solidFill>
                <a:srgbClr val="FF0000"/>
              </a:solidFill>
            </a:endParaRPr>
          </a:p>
          <a:p>
            <a:r>
              <a:rPr lang="ru-RU" sz="3200" b="1" smtClean="0">
                <a:solidFill>
                  <a:srgbClr val="FF0000"/>
                </a:solidFill>
              </a:rPr>
              <a:t>2</a:t>
            </a:r>
            <a:r>
              <a:rPr lang="ru-RU" sz="3200" b="1" dirty="0">
                <a:solidFill>
                  <a:srgbClr val="FF0000"/>
                </a:solidFill>
              </a:rPr>
              <a:t>.</a:t>
            </a:r>
            <a:r>
              <a:rPr lang="ru-RU" sz="3200" dirty="0"/>
              <a:t> </a:t>
            </a:r>
            <a:r>
              <a:rPr lang="ru-RU" sz="3200" b="1" dirty="0"/>
              <a:t>Правило</a:t>
            </a:r>
            <a:r>
              <a:rPr lang="ru-RU" sz="3200" dirty="0"/>
              <a:t>: </a:t>
            </a:r>
            <a:r>
              <a:rPr lang="ru-RU" sz="3200" b="1" i="1" dirty="0"/>
              <a:t>Чтобы найти длину отрезка на координатной прямой, надо из координаты его правого конца вычесть координату его левого конца.</a:t>
            </a:r>
            <a:endParaRPr lang="ru-RU" sz="3200" dirty="0"/>
          </a:p>
          <a:p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 smtClean="0">
                <a:solidFill>
                  <a:srgbClr val="FF0000"/>
                </a:solidFill>
              </a:rPr>
              <a:t>3.</a:t>
            </a:r>
            <a:r>
              <a:rPr lang="ru-RU" sz="3200" dirty="0" smtClean="0"/>
              <a:t> Решить </a:t>
            </a:r>
            <a:r>
              <a:rPr lang="ru-RU" sz="3200" dirty="0"/>
              <a:t>задачу № 1097 (а; в; д).</a:t>
            </a:r>
          </a:p>
          <a:p>
            <a:r>
              <a:rPr lang="ru-RU" sz="3200" dirty="0"/>
              <a:t>а) 8 – 2 = 6; </a:t>
            </a:r>
            <a:endParaRPr lang="ru-RU" sz="3200" dirty="0" smtClean="0"/>
          </a:p>
          <a:p>
            <a:r>
              <a:rPr lang="ru-RU" sz="3200" dirty="0" smtClean="0"/>
              <a:t>в</a:t>
            </a:r>
            <a:r>
              <a:rPr lang="ru-RU" sz="3200" dirty="0"/>
              <a:t>) 6 – (-1) = 6 + 1 =7; </a:t>
            </a:r>
            <a:endParaRPr lang="ru-RU" sz="3200" dirty="0" smtClean="0"/>
          </a:p>
          <a:p>
            <a:r>
              <a:rPr lang="ru-RU" sz="3200" dirty="0" smtClean="0"/>
              <a:t>д</a:t>
            </a:r>
            <a:r>
              <a:rPr lang="ru-RU" sz="3200" dirty="0"/>
              <a:t>) 3,2 – (–4,7) = 3,2 + 4,7 = 7,9.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970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4624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IV</a:t>
            </a:r>
            <a:r>
              <a:rPr lang="ru-RU" sz="3600" b="1" dirty="0">
                <a:solidFill>
                  <a:srgbClr val="FF0000"/>
                </a:solidFill>
              </a:rPr>
              <a:t>. Повторение ранее изученного материала.</a:t>
            </a:r>
          </a:p>
          <a:p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1</a:t>
            </a:r>
            <a:r>
              <a:rPr lang="ru-RU" sz="3200" b="1" dirty="0">
                <a:solidFill>
                  <a:srgbClr val="FF0000"/>
                </a:solidFill>
              </a:rPr>
              <a:t>.</a:t>
            </a:r>
            <a:r>
              <a:rPr lang="ru-RU" dirty="0"/>
              <a:t> </a:t>
            </a:r>
            <a:r>
              <a:rPr lang="ru-RU" sz="3200" dirty="0"/>
              <a:t>Решить задачу № 1107 (2) самостоятельно.</a:t>
            </a:r>
          </a:p>
          <a:p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r>
              <a:rPr lang="ru-RU" sz="3200" b="1" dirty="0">
                <a:solidFill>
                  <a:srgbClr val="FF0000"/>
                </a:solidFill>
              </a:rPr>
              <a:t>.</a:t>
            </a:r>
            <a:r>
              <a:rPr lang="ru-RU" dirty="0"/>
              <a:t> </a:t>
            </a:r>
            <a:r>
              <a:rPr lang="ru-RU" sz="3200" dirty="0"/>
              <a:t>Решить № 1103.</a:t>
            </a:r>
          </a:p>
        </p:txBody>
      </p:sp>
    </p:spTree>
    <p:extLst>
      <p:ext uri="{BB962C8B-B14F-4D97-AF65-F5344CB8AC3E}">
        <p14:creationId xmlns:p14="http://schemas.microsoft.com/office/powerpoint/2010/main" val="244214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622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GYPNORION</dc:creator>
  <cp:lastModifiedBy>admin</cp:lastModifiedBy>
  <cp:revision>39</cp:revision>
  <dcterms:created xsi:type="dcterms:W3CDTF">2011-11-13T18:17:04Z</dcterms:created>
  <dcterms:modified xsi:type="dcterms:W3CDTF">2012-03-06T06:53:40Z</dcterms:modified>
</cp:coreProperties>
</file>