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79" autoAdjust="0"/>
    <p:restoredTop sz="94660"/>
  </p:normalViewPr>
  <p:slideViewPr>
    <p:cSldViewPr>
      <p:cViewPr varScale="1">
        <p:scale>
          <a:sx n="69" d="100"/>
          <a:sy n="69" d="100"/>
        </p:scale>
        <p:origin x="-17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FBB8-D95E-41AB-AB91-0746F3B4D3BB}" type="datetimeFigureOut">
              <a:rPr lang="ru-RU" smtClean="0"/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195A-D03B-4E86-A68C-F1A33B228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FBB8-D95E-41AB-AB91-0746F3B4D3BB}" type="datetimeFigureOut">
              <a:rPr lang="ru-RU" smtClean="0"/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195A-D03B-4E86-A68C-F1A33B228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FBB8-D95E-41AB-AB91-0746F3B4D3BB}" type="datetimeFigureOut">
              <a:rPr lang="ru-RU" smtClean="0"/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195A-D03B-4E86-A68C-F1A33B228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FBB8-D95E-41AB-AB91-0746F3B4D3BB}" type="datetimeFigureOut">
              <a:rPr lang="ru-RU" smtClean="0"/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195A-D03B-4E86-A68C-F1A33B228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FBB8-D95E-41AB-AB91-0746F3B4D3BB}" type="datetimeFigureOut">
              <a:rPr lang="ru-RU" smtClean="0"/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195A-D03B-4E86-A68C-F1A33B228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FBB8-D95E-41AB-AB91-0746F3B4D3BB}" type="datetimeFigureOut">
              <a:rPr lang="ru-RU" smtClean="0"/>
              <a:t>06.03.2012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195A-D03B-4E86-A68C-F1A33B228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FBB8-D95E-41AB-AB91-0746F3B4D3BB}" type="datetimeFigureOut">
              <a:rPr lang="ru-RU" smtClean="0"/>
              <a:t>06.03.2012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195A-D03B-4E86-A68C-F1A33B228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FBB8-D95E-41AB-AB91-0746F3B4D3BB}" type="datetimeFigureOut">
              <a:rPr lang="ru-RU" smtClean="0"/>
              <a:t>06.03.2012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195A-D03B-4E86-A68C-F1A33B228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FBB8-D95E-41AB-AB91-0746F3B4D3BB}" type="datetimeFigureOut">
              <a:rPr lang="ru-RU" smtClean="0"/>
              <a:t>06.03.2012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195A-D03B-4E86-A68C-F1A33B228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FBB8-D95E-41AB-AB91-0746F3B4D3BB}" type="datetimeFigureOut">
              <a:rPr lang="ru-RU" smtClean="0"/>
              <a:t>06.03.2012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195A-D03B-4E86-A68C-F1A33B228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0FBB8-D95E-41AB-AB91-0746F3B4D3BB}" type="datetimeFigureOut">
              <a:rPr lang="ru-RU" smtClean="0"/>
              <a:t>06.03.2012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A195A-D03B-4E86-A68C-F1A33B2288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0FBB8-D95E-41AB-AB91-0746F3B4D3BB}" type="datetimeFigureOut">
              <a:rPr lang="ru-RU" smtClean="0"/>
              <a:t>06.03.2012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A195A-D03B-4E86-A68C-F1A33B22883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2196" y="2492896"/>
            <a:ext cx="819121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 Cyr" pitchFamily="18" charset="-52"/>
              </a:rPr>
              <a:t>Делители и кратные</a:t>
            </a:r>
            <a:endParaRPr lang="ru-RU" sz="6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Times New Roman Cyr" pitchFamily="18" charset="-5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16632"/>
            <a:ext cx="4462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Московское суворовское военное училище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3968" y="6093296"/>
            <a:ext cx="4547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rgbClr val="00B0F0"/>
                </a:solidFill>
                <a:latin typeface="Times New Roman Cyr" pitchFamily="18" charset="-52"/>
              </a:rPr>
              <a:t>Преподаватель математики Каримова С.Р.</a:t>
            </a:r>
            <a:endParaRPr lang="ru-RU" i="1" dirty="0">
              <a:solidFill>
                <a:srgbClr val="00B0F0"/>
              </a:solidFill>
              <a:latin typeface="Times New Roman Cyr" pitchFamily="18" charset="-52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95536" y="260648"/>
            <a:ext cx="0" cy="1008112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67544" y="332656"/>
            <a:ext cx="0" cy="1008112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23528" y="476672"/>
            <a:ext cx="79208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95536" y="548680"/>
            <a:ext cx="792088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11560" y="1556792"/>
            <a:ext cx="11111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u="sng" dirty="0" smtClean="0">
                <a:solidFill>
                  <a:srgbClr val="C00000"/>
                </a:solidFill>
                <a:latin typeface="Times New Roman Cyr" pitchFamily="18" charset="-52"/>
              </a:rPr>
              <a:t>Тема:</a:t>
            </a:r>
            <a:endParaRPr lang="ru-RU" sz="2800" b="1" i="1" u="sng" dirty="0">
              <a:solidFill>
                <a:srgbClr val="C00000"/>
              </a:solidFill>
              <a:latin typeface="Times New Roman Cyr" pitchFamily="18" charset="-5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236296" y="3789040"/>
            <a:ext cx="88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chemeClr val="accent4">
                    <a:lumMod val="75000"/>
                  </a:schemeClr>
                </a:solidFill>
                <a:latin typeface="Times New Roman Cyr" pitchFamily="18" charset="-52"/>
              </a:rPr>
              <a:t>Урок 1</a:t>
            </a:r>
            <a:endParaRPr lang="ru-RU" b="1" u="sng" dirty="0">
              <a:solidFill>
                <a:schemeClr val="accent4">
                  <a:lumMod val="75000"/>
                </a:schemeClr>
              </a:solidFill>
              <a:latin typeface="Times New Roman Cyr" pitchFamily="18" charset="-5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3105835"/>
            <a:ext cx="78488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 Cyr" pitchFamily="18" charset="-52"/>
              </a:rPr>
              <a:t>изучить пункт  1; решить № 27 (а; б), № 30 (а; б).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124744"/>
            <a:ext cx="34067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  <a:latin typeface="Times New Roman Cyr" pitchFamily="18" charset="-52"/>
              </a:rPr>
              <a:t>Задание на с/п: </a:t>
            </a:r>
            <a:endParaRPr lang="ru-RU" sz="3600" b="1" i="1" dirty="0">
              <a:solidFill>
                <a:srgbClr val="002060"/>
              </a:solidFill>
              <a:latin typeface="Times New Roman Cyr" pitchFamily="18" charset="-52"/>
            </a:endParaRPr>
          </a:p>
        </p:txBody>
      </p:sp>
      <p:pic>
        <p:nvPicPr>
          <p:cNvPr id="4" name="Рисунок 3" descr="267586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5936412" y="0"/>
            <a:ext cx="3207588" cy="2198365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412776"/>
            <a:ext cx="80648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2000" dirty="0" smtClean="0">
                <a:latin typeface="Times New Roman Cyr" pitchFamily="18" charset="-52"/>
              </a:rPr>
              <a:t>1. Вспомнить </a:t>
            </a:r>
            <a:r>
              <a:rPr lang="ru-RU" sz="2000" dirty="0">
                <a:latin typeface="Times New Roman Cyr" pitchFamily="18" charset="-52"/>
              </a:rPr>
              <a:t>правила действий с десятичными дробями:</a:t>
            </a:r>
          </a:p>
          <a:p>
            <a:pPr>
              <a:lnSpc>
                <a:spcPct val="200000"/>
              </a:lnSpc>
            </a:pPr>
            <a:r>
              <a:rPr lang="ru-RU" sz="2000" dirty="0">
                <a:latin typeface="Times New Roman Cyr" pitchFamily="18" charset="-52"/>
              </a:rPr>
              <a:t>а) сложение и вычитание десятичных дробей;</a:t>
            </a:r>
          </a:p>
          <a:p>
            <a:pPr>
              <a:lnSpc>
                <a:spcPct val="200000"/>
              </a:lnSpc>
            </a:pPr>
            <a:r>
              <a:rPr lang="ru-RU" sz="2000" dirty="0">
                <a:latin typeface="Times New Roman Cyr" pitchFamily="18" charset="-52"/>
              </a:rPr>
              <a:t>б) умножение десятичных дробей;</a:t>
            </a:r>
          </a:p>
          <a:p>
            <a:pPr>
              <a:lnSpc>
                <a:spcPct val="200000"/>
              </a:lnSpc>
            </a:pPr>
            <a:r>
              <a:rPr lang="ru-RU" sz="2000" dirty="0">
                <a:latin typeface="Times New Roman Cyr" pitchFamily="18" charset="-52"/>
              </a:rPr>
              <a:t>в) деление десятичной дроби на натуральное число, на десятичную дробь.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692696"/>
            <a:ext cx="4608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i="1" dirty="0">
                <a:solidFill>
                  <a:srgbClr val="002060"/>
                </a:solidFill>
              </a:rPr>
              <a:t>I.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 Cyr" pitchFamily="18" charset="-52"/>
              </a:rPr>
              <a:t>Повторение.</a:t>
            </a:r>
            <a:endParaRPr lang="ru-RU" sz="3600" b="1" i="1" dirty="0">
              <a:solidFill>
                <a:srgbClr val="002060"/>
              </a:solidFill>
              <a:latin typeface="Times New Roman Cyr" pitchFamily="18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4725144"/>
            <a:ext cx="6912768" cy="614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2000" dirty="0">
                <a:latin typeface="Times New Roman Cyr" pitchFamily="18" charset="-52"/>
              </a:rPr>
              <a:t>2. Устно решить № 22 (а – б), 20 (а – в), 15 (а, б), 16 (б).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404664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i="1" dirty="0">
                <a:solidFill>
                  <a:srgbClr val="002060"/>
                </a:solidFill>
                <a:latin typeface="Times New Roman Cyr" pitchFamily="18" charset="-52"/>
              </a:rPr>
              <a:t>II</a:t>
            </a:r>
            <a:r>
              <a:rPr lang="ru-RU" sz="3600" b="1" i="1" dirty="0">
                <a:solidFill>
                  <a:srgbClr val="002060"/>
                </a:solidFill>
                <a:latin typeface="Times New Roman Cyr" pitchFamily="18" charset="-52"/>
              </a:rPr>
              <a:t>. Изучение нового материала.</a:t>
            </a:r>
          </a:p>
        </p:txBody>
      </p:sp>
      <p:pic>
        <p:nvPicPr>
          <p:cNvPr id="5" name="Рисунок 4" descr="1191269027_c41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188640"/>
            <a:ext cx="1978436" cy="2450076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107504" y="1484784"/>
            <a:ext cx="8280920" cy="5185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i="1" dirty="0" smtClean="0">
                <a:latin typeface="Times New Roman Cyr" pitchFamily="18" charset="-52"/>
              </a:rPr>
              <a:t>1. </a:t>
            </a:r>
            <a:r>
              <a:rPr lang="ru-RU" sz="2800" dirty="0" smtClean="0">
                <a:latin typeface="Times New Roman Cyr" pitchFamily="18" charset="-52"/>
              </a:rPr>
              <a:t>Когда </a:t>
            </a:r>
            <a:r>
              <a:rPr lang="ru-RU" sz="2800" dirty="0">
                <a:latin typeface="Times New Roman Cyr" pitchFamily="18" charset="-52"/>
              </a:rPr>
              <a:t>одно число делится на другое без </a:t>
            </a:r>
            <a:endParaRPr lang="en-US" sz="2800" dirty="0" smtClean="0">
              <a:latin typeface="Times New Roman Cyr" pitchFamily="18" charset="-52"/>
            </a:endParaRPr>
          </a:p>
          <a:p>
            <a:pPr>
              <a:lnSpc>
                <a:spcPct val="150000"/>
              </a:lnSpc>
            </a:pPr>
            <a:r>
              <a:rPr lang="ru-RU" sz="2800" dirty="0" smtClean="0">
                <a:latin typeface="Times New Roman Cyr" pitchFamily="18" charset="-52"/>
              </a:rPr>
              <a:t>остатка</a:t>
            </a:r>
            <a:r>
              <a:rPr lang="ru-RU" sz="2800" dirty="0">
                <a:latin typeface="Times New Roman Cyr" pitchFamily="18" charset="-52"/>
              </a:rPr>
              <a:t>, то говорят, что первое число делится на второе. Каждое натуральное число делится на 1 и само на себя. Многие натуральные числа делятся не только на 1 и сами на себя, но и на другие натуральные числа. </a:t>
            </a:r>
            <a:r>
              <a:rPr lang="ru-RU" sz="2800" dirty="0" smtClean="0">
                <a:latin typeface="Times New Roman Cyr" pitchFamily="18" charset="-52"/>
              </a:rPr>
              <a:t>Например</a:t>
            </a:r>
            <a:r>
              <a:rPr lang="ru-RU" sz="2800" dirty="0">
                <a:latin typeface="Times New Roman Cyr" pitchFamily="18" charset="-52"/>
              </a:rPr>
              <a:t>, число 15 делится на 1, на 3, на 5, на 15. </a:t>
            </a:r>
            <a:r>
              <a:rPr lang="ru-RU" sz="2800" dirty="0">
                <a:solidFill>
                  <a:srgbClr val="002060"/>
                </a:solidFill>
                <a:latin typeface="Times New Roman Cyr" pitchFamily="18" charset="-52"/>
              </a:rPr>
              <a:t>Эти числа </a:t>
            </a:r>
            <a:r>
              <a:rPr lang="ru-RU" sz="2800" dirty="0" smtClean="0">
                <a:solidFill>
                  <a:srgbClr val="002060"/>
                </a:solidFill>
                <a:latin typeface="Times New Roman Cyr" pitchFamily="18" charset="-52"/>
              </a:rPr>
              <a:t>называются </a:t>
            </a:r>
            <a:r>
              <a:rPr lang="ru-RU" sz="2800" b="1" dirty="0">
                <a:solidFill>
                  <a:srgbClr val="C00000"/>
                </a:solidFill>
                <a:latin typeface="Times New Roman Cyr" pitchFamily="18" charset="-52"/>
              </a:rPr>
              <a:t>делителями числа</a:t>
            </a:r>
            <a:r>
              <a:rPr lang="ru-RU" sz="2800" b="1" dirty="0">
                <a:solidFill>
                  <a:srgbClr val="002060"/>
                </a:solidFill>
                <a:latin typeface="Times New Roman Cyr" pitchFamily="18" charset="-52"/>
              </a:rPr>
              <a:t> 15.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e1e9db216ca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9408" y="0"/>
            <a:ext cx="3574592" cy="2871589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179512" y="620688"/>
            <a:ext cx="65527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i="1" dirty="0">
                <a:latin typeface="Times New Roman Cyr" pitchFamily="18" charset="-52"/>
              </a:rPr>
              <a:t>2. Решение задачи.</a:t>
            </a:r>
          </a:p>
          <a:p>
            <a:pPr>
              <a:lnSpc>
                <a:spcPct val="150000"/>
              </a:lnSpc>
            </a:pPr>
            <a:r>
              <a:rPr lang="ru-RU" sz="2800" dirty="0">
                <a:latin typeface="Times New Roman Cyr" pitchFamily="18" charset="-52"/>
              </a:rPr>
              <a:t>20 яблок можно разделить поровну между 4 ребятами. Каждый получит по 5 яблок. А если надо разделить (не разрезая) 20 яблок между 6 ребятами, то каждый получит по 3 яблока, а еще 2 яблока останутся. Говорят, что число 4 является делителем числа 20, а число 6 не является делителем числа 20.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92696"/>
            <a:ext cx="83529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2800" dirty="0">
                <a:latin typeface="Times New Roman Cyr" pitchFamily="18" charset="-52"/>
              </a:rPr>
              <a:t>3. Определение делителя натурального числа </a:t>
            </a:r>
            <a:r>
              <a:rPr lang="en-US" sz="4400" dirty="0" smtClean="0">
                <a:latin typeface="Times New Roman Cyr" pitchFamily="18" charset="-52"/>
              </a:rPr>
              <a:t>a</a:t>
            </a:r>
            <a:r>
              <a:rPr lang="ru-RU" sz="2800" dirty="0" smtClean="0">
                <a:latin typeface="Times New Roman Cyr" pitchFamily="18" charset="-52"/>
              </a:rPr>
              <a:t>.</a:t>
            </a:r>
            <a:endParaRPr lang="ru-RU" sz="2800" dirty="0">
              <a:latin typeface="Times New Roman Cyr" pitchFamily="18" charset="-52"/>
            </a:endParaRPr>
          </a:p>
          <a:p>
            <a:pPr>
              <a:lnSpc>
                <a:spcPct val="200000"/>
              </a:lnSpc>
            </a:pPr>
            <a:r>
              <a:rPr lang="ru-RU" sz="2800" dirty="0">
                <a:latin typeface="Times New Roman Cyr" pitchFamily="18" charset="-52"/>
              </a:rPr>
              <a:t>4. Устно решить задачу 1.</a:t>
            </a:r>
          </a:p>
          <a:p>
            <a:pPr>
              <a:lnSpc>
                <a:spcPct val="200000"/>
              </a:lnSpc>
            </a:pPr>
            <a:r>
              <a:rPr lang="ru-RU" sz="2800" dirty="0">
                <a:latin typeface="Times New Roman Cyr" pitchFamily="18" charset="-52"/>
              </a:rPr>
              <a:t>5. Задача № 2 (а, б) из учебника на </a:t>
            </a:r>
            <a:r>
              <a:rPr lang="ru-RU" sz="2800" dirty="0" smtClean="0">
                <a:latin typeface="Times New Roman Cyr" pitchFamily="18" charset="-52"/>
              </a:rPr>
              <a:t>странице 4. </a:t>
            </a:r>
            <a:endParaRPr lang="ru-RU" sz="2800" dirty="0">
              <a:latin typeface="Times New Roman Cyr" pitchFamily="18" charset="-52"/>
            </a:endParaRPr>
          </a:p>
        </p:txBody>
      </p:sp>
      <p:pic>
        <p:nvPicPr>
          <p:cNvPr id="3" name="Рисунок 2" descr="tra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6084168" y="4005064"/>
            <a:ext cx="2736304" cy="2646519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untitle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40956" y="0"/>
            <a:ext cx="2303044" cy="247816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179512" y="1412776"/>
            <a:ext cx="849694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i="1" dirty="0">
                <a:latin typeface="Times New Roman Cyr" pitchFamily="18" charset="-52"/>
              </a:rPr>
              <a:t>6. Решение задачи.</a:t>
            </a:r>
          </a:p>
          <a:p>
            <a:pPr>
              <a:lnSpc>
                <a:spcPct val="150000"/>
              </a:lnSpc>
            </a:pPr>
            <a:r>
              <a:rPr lang="ru-RU" sz="2800" dirty="0">
                <a:latin typeface="Times New Roman Cyr" pitchFamily="18" charset="-52"/>
              </a:rPr>
              <a:t>Пусть на столе лежат пачки, в каждой из которых по 8 печений.</a:t>
            </a:r>
          </a:p>
          <a:p>
            <a:pPr>
              <a:lnSpc>
                <a:spcPct val="150000"/>
              </a:lnSpc>
            </a:pPr>
            <a:r>
              <a:rPr lang="ru-RU" sz="2800" dirty="0">
                <a:latin typeface="Times New Roman Cyr" pitchFamily="18" charset="-52"/>
              </a:rPr>
              <a:t>а) Не раскрывая пачек, сколько можно взять печений?</a:t>
            </a:r>
          </a:p>
          <a:p>
            <a:pPr>
              <a:lnSpc>
                <a:spcPct val="150000"/>
              </a:lnSpc>
            </a:pPr>
            <a:r>
              <a:rPr lang="ru-RU" sz="2800" dirty="0">
                <a:latin typeface="Times New Roman Cyr" pitchFamily="18" charset="-52"/>
              </a:rPr>
              <a:t>б) Можно ли взять 18 печений, 25 печений?</a:t>
            </a:r>
          </a:p>
          <a:p>
            <a:pPr>
              <a:lnSpc>
                <a:spcPct val="150000"/>
              </a:lnSpc>
            </a:pPr>
            <a:r>
              <a:rPr lang="ru-RU" sz="2800" dirty="0">
                <a:latin typeface="Times New Roman Cyr" pitchFamily="18" charset="-52"/>
              </a:rPr>
              <a:t>в) Говорят, что числа 8, 16, 24, 48 кратны числу 8, а числа -18, 25 не кратны числу 8.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340768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 Cyr" pitchFamily="18" charset="-52"/>
              </a:rPr>
              <a:t>7. Определение кратного натуральному числу а. </a:t>
            </a:r>
            <a:r>
              <a:rPr lang="ru-RU" sz="2800" i="1" dirty="0">
                <a:latin typeface="Times New Roman Cyr" pitchFamily="18" charset="-52"/>
              </a:rPr>
              <a:t>Слово «крата» – старинное русское слово, означающее «раз».</a:t>
            </a:r>
          </a:p>
          <a:p>
            <a:r>
              <a:rPr lang="ru-RU" sz="2800" dirty="0">
                <a:latin typeface="Times New Roman Cyr" pitchFamily="18" charset="-52"/>
              </a:rPr>
              <a:t>8. Любое натуральное число имеет бесконечно много кратных. Их можно получить, если данное число умножить на 1, на 2, на 3, на 4 и т. д. Например, кратными числу 7 будут числа:</a:t>
            </a:r>
          </a:p>
          <a:p>
            <a:r>
              <a:rPr lang="ru-RU" sz="2800" dirty="0">
                <a:latin typeface="Times New Roman Cyr" pitchFamily="18" charset="-52"/>
              </a:rPr>
              <a:t>7 · 1 =7; 7 · 2= 14; 7 · 3 = 21 и т. д.</a:t>
            </a:r>
          </a:p>
          <a:p>
            <a:r>
              <a:rPr lang="ru-RU" sz="2800" dirty="0">
                <a:latin typeface="Times New Roman Cyr" pitchFamily="18" charset="-52"/>
              </a:rPr>
              <a:t>9. Число 0 кратно любому натуральному числу, так как 0 </a:t>
            </a:r>
            <a:r>
              <a:rPr lang="ru-RU" sz="2800" dirty="0" smtClean="0">
                <a:latin typeface="Times New Roman Cyr" pitchFamily="18" charset="-52"/>
              </a:rPr>
              <a:t>делится </a:t>
            </a:r>
            <a:r>
              <a:rPr lang="ru-RU" sz="2800" dirty="0">
                <a:latin typeface="Times New Roman Cyr" pitchFamily="18" charset="-52"/>
              </a:rPr>
              <a:t>без остатка на любое натуральное число.</a:t>
            </a:r>
          </a:p>
          <a:p>
            <a:r>
              <a:rPr lang="ru-RU" sz="2800" dirty="0">
                <a:latin typeface="Times New Roman Cyr" pitchFamily="18" charset="-52"/>
              </a:rPr>
              <a:t>10. Устно решить задачи № 3 (а – е), с. 4 учебника.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060848"/>
            <a:ext cx="64807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 Cyr" pitchFamily="18" charset="-52"/>
              </a:rPr>
              <a:t>1</a:t>
            </a:r>
            <a:r>
              <a:rPr lang="ru-RU" sz="2800" dirty="0">
                <a:latin typeface="Times New Roman Cyr" pitchFamily="18" charset="-52"/>
              </a:rPr>
              <a:t>. Решить № 5 (а; б) и № 4 на доске и в тетрадях.</a:t>
            </a:r>
          </a:p>
          <a:p>
            <a:r>
              <a:rPr lang="ru-RU" sz="2800" dirty="0">
                <a:latin typeface="Times New Roman Cyr" pitchFamily="18" charset="-52"/>
              </a:rPr>
              <a:t>2. Задачу № 8 учащиеся решают, комментируя решение с места.</a:t>
            </a:r>
          </a:p>
          <a:p>
            <a:r>
              <a:rPr lang="ru-RU" sz="2800" dirty="0">
                <a:latin typeface="Times New Roman Cyr" pitchFamily="18" charset="-52"/>
              </a:rPr>
              <a:t>3. Повторить понятие координатного луча и выполнить задания № 10 (рис. 1), на с. 6 учебника, № 17 (рис. 3), на с. 7 учебника.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73348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i="1" dirty="0">
                <a:solidFill>
                  <a:srgbClr val="002060"/>
                </a:solidFill>
                <a:latin typeface="Times New Roman Cyr" pitchFamily="18" charset="-52"/>
              </a:rPr>
              <a:t>III. </a:t>
            </a:r>
            <a:r>
              <a:rPr lang="ru-RU" sz="3600" b="1" i="1" dirty="0">
                <a:solidFill>
                  <a:srgbClr val="002060"/>
                </a:solidFill>
                <a:latin typeface="Times New Roman Cyr" pitchFamily="18" charset="-52"/>
              </a:rPr>
              <a:t>Закрепление изученного материала.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720840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 Cyr" pitchFamily="18" charset="-52"/>
              </a:rPr>
              <a:t>Ответить на вопросы:</a:t>
            </a:r>
          </a:p>
          <a:p>
            <a:r>
              <a:rPr lang="ru-RU" sz="2800" dirty="0">
                <a:latin typeface="Times New Roman Cyr" pitchFamily="18" charset="-52"/>
              </a:rPr>
              <a:t>а) Какое натуральное число называют </a:t>
            </a:r>
            <a:r>
              <a:rPr lang="ru-RU" sz="2800" b="1" dirty="0">
                <a:latin typeface="Times New Roman Cyr" pitchFamily="18" charset="-52"/>
              </a:rPr>
              <a:t>делителем</a:t>
            </a:r>
            <a:r>
              <a:rPr lang="ru-RU" sz="2800" dirty="0">
                <a:latin typeface="Times New Roman Cyr" pitchFamily="18" charset="-52"/>
              </a:rPr>
              <a:t> </a:t>
            </a:r>
            <a:r>
              <a:rPr lang="ru-RU" sz="2800" b="1" dirty="0">
                <a:latin typeface="Times New Roman Cyr" pitchFamily="18" charset="-52"/>
              </a:rPr>
              <a:t>данного числа</a:t>
            </a:r>
            <a:r>
              <a:rPr lang="ru-RU" sz="2800" dirty="0">
                <a:latin typeface="Times New Roman Cyr" pitchFamily="18" charset="-52"/>
              </a:rPr>
              <a:t>?</a:t>
            </a:r>
          </a:p>
          <a:p>
            <a:r>
              <a:rPr lang="ru-RU" sz="2800" dirty="0">
                <a:latin typeface="Times New Roman Cyr" pitchFamily="18" charset="-52"/>
              </a:rPr>
              <a:t>б) Какое натуральное число является делителем каждого натурального числа?</a:t>
            </a:r>
          </a:p>
          <a:p>
            <a:r>
              <a:rPr lang="ru-RU" sz="2800" dirty="0">
                <a:latin typeface="Times New Roman Cyr" pitchFamily="18" charset="-52"/>
              </a:rPr>
              <a:t>в) Какое число является наибольшим делителем данного натурального числа?</a:t>
            </a:r>
          </a:p>
          <a:p>
            <a:r>
              <a:rPr lang="ru-RU" sz="2800" dirty="0">
                <a:latin typeface="Times New Roman Cyr" pitchFamily="18" charset="-52"/>
              </a:rPr>
              <a:t>г) Какое число называют </a:t>
            </a:r>
            <a:r>
              <a:rPr lang="ru-RU" sz="2800" b="1" dirty="0">
                <a:latin typeface="Times New Roman Cyr" pitchFamily="18" charset="-52"/>
              </a:rPr>
              <a:t>кратным данному натуральному числу</a:t>
            </a:r>
            <a:r>
              <a:rPr lang="ru-RU" sz="2800" dirty="0">
                <a:latin typeface="Times New Roman Cyr" pitchFamily="18" charset="-52"/>
              </a:rPr>
              <a:t>?</a:t>
            </a:r>
          </a:p>
          <a:p>
            <a:r>
              <a:rPr lang="ru-RU" sz="2800" dirty="0">
                <a:latin typeface="Times New Roman Cyr" pitchFamily="18" charset="-52"/>
              </a:rPr>
              <a:t>д) Какое число является кратным любому натуральному числу?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76672"/>
            <a:ext cx="33010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b="1" i="1" dirty="0">
                <a:solidFill>
                  <a:srgbClr val="002060"/>
                </a:solidFill>
                <a:latin typeface="Times New Roman Cyr" pitchFamily="18" charset="-52"/>
              </a:rPr>
              <a:t>IV. </a:t>
            </a:r>
            <a:r>
              <a:rPr lang="ru-RU" sz="3600" b="1" i="1" dirty="0">
                <a:solidFill>
                  <a:srgbClr val="002060"/>
                </a:solidFill>
                <a:latin typeface="Times New Roman Cyr" pitchFamily="18" charset="-52"/>
              </a:rPr>
              <a:t>Итог урока.</a:t>
            </a:r>
          </a:p>
        </p:txBody>
      </p:sp>
      <p:pic>
        <p:nvPicPr>
          <p:cNvPr id="4" name="Рисунок 3" descr="4b7561be0a1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50070" y="0"/>
            <a:ext cx="1993930" cy="1996024"/>
          </a:xfrm>
          <a:prstGeom prst="rect">
            <a:avLst/>
          </a:prstGeom>
          <a:effectLst>
            <a:softEdge rad="1270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610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</dc:creator>
  <cp:lastModifiedBy>admin</cp:lastModifiedBy>
  <cp:revision>18</cp:revision>
  <dcterms:created xsi:type="dcterms:W3CDTF">2011-11-05T19:48:52Z</dcterms:created>
  <dcterms:modified xsi:type="dcterms:W3CDTF">2012-03-06T06:56:02Z</dcterms:modified>
</cp:coreProperties>
</file>