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1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F23"/>
    <a:srgbClr val="00CC00"/>
    <a:srgbClr val="214018"/>
    <a:srgbClr val="4A9337"/>
    <a:srgbClr val="7DD330"/>
    <a:srgbClr val="0C7CD2"/>
    <a:srgbClr val="1F7EE7"/>
    <a:srgbClr val="AE1517"/>
    <a:srgbClr val="CC0000"/>
    <a:srgbClr val="486D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>
      <p:cViewPr>
        <p:scale>
          <a:sx n="90" d="100"/>
          <a:sy n="90" d="100"/>
        </p:scale>
        <p:origin x="-9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84;&#1086;&#1085;&#1080;&#1090;&#1086;&#1088;&#1080;&#1085;&#1075;%202012-2013\&#1091;&#1088;&#1086;&#1074;&#1077;&#1085;&#1100;%20&#1074;&#1086;&#1089;&#1087;&#1080;&#1090;&#1072;&#1085;&#1085;&#1086;&#1089;&#1090;&#1080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84;&#1086;&#1085;&#1080;&#1090;&#1086;&#1088;&#1080;&#1085;&#1075;%202012-2013\&#1076;&#1080;&#1072;&#1075;&#1088;&#1072;&#1084;&#1084;&#1072;%20&#1059;&#1056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4;&#1086;&#1085;&#1080;&#1090;&#1086;&#1088;&#1080;&#1085;&#1075;%202012-2013\&#1076;&#1080;&#1072;&#1075;&#1088;&#1072;&#1084;&#1084;&#1072;%20&#1059;&#105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Лист13!$A$2</c:f>
              <c:strCache>
                <c:ptCount val="1"/>
                <c:pt idx="0">
                  <c:v>2010 г.</c:v>
                </c:pt>
              </c:strCache>
            </c:strRef>
          </c:tx>
          <c:dLbls>
            <c:showVal val="1"/>
          </c:dLbls>
          <c:cat>
            <c:strRef>
              <c:f>Лист13!$B$1:$H$1</c:f>
              <c:strCache>
                <c:ptCount val="7"/>
                <c:pt idx="0">
                  <c:v>эрудиция</c:v>
                </c:pt>
                <c:pt idx="1">
                  <c:v>отношение к обществу</c:v>
                </c:pt>
                <c:pt idx="2">
                  <c:v>отношение к труду</c:v>
                </c:pt>
                <c:pt idx="3">
                  <c:v>отношение к природе</c:v>
                </c:pt>
                <c:pt idx="4">
                  <c:v>эстетический вкус</c:v>
                </c:pt>
                <c:pt idx="5">
                  <c:v>отношение к себе</c:v>
                </c:pt>
                <c:pt idx="6">
                  <c:v>средний балл</c:v>
                </c:pt>
              </c:strCache>
            </c:strRef>
          </c:cat>
          <c:val>
            <c:numRef>
              <c:f>Лист13!$B$2:$H$2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2.2999999999999998</c:v>
                </c:pt>
                <c:pt idx="3">
                  <c:v>4.3</c:v>
                </c:pt>
                <c:pt idx="4">
                  <c:v>4.3</c:v>
                </c:pt>
                <c:pt idx="5">
                  <c:v>2.7</c:v>
                </c:pt>
                <c:pt idx="6">
                  <c:v>3.3</c:v>
                </c:pt>
              </c:numCache>
            </c:numRef>
          </c:val>
        </c:ser>
        <c:ser>
          <c:idx val="1"/>
          <c:order val="1"/>
          <c:tx>
            <c:strRef>
              <c:f>Лист13!$A$3</c:f>
              <c:strCache>
                <c:ptCount val="1"/>
                <c:pt idx="0">
                  <c:v>2011 г.</c:v>
                </c:pt>
              </c:strCache>
            </c:strRef>
          </c:tx>
          <c:dLbls>
            <c:showVal val="1"/>
          </c:dLbls>
          <c:cat>
            <c:strRef>
              <c:f>Лист13!$B$1:$H$1</c:f>
              <c:strCache>
                <c:ptCount val="7"/>
                <c:pt idx="0">
                  <c:v>эрудиция</c:v>
                </c:pt>
                <c:pt idx="1">
                  <c:v>отношение к обществу</c:v>
                </c:pt>
                <c:pt idx="2">
                  <c:v>отношение к труду</c:v>
                </c:pt>
                <c:pt idx="3">
                  <c:v>отношение к природе</c:v>
                </c:pt>
                <c:pt idx="4">
                  <c:v>эстетический вкус</c:v>
                </c:pt>
                <c:pt idx="5">
                  <c:v>отношение к себе</c:v>
                </c:pt>
                <c:pt idx="6">
                  <c:v>средний балл</c:v>
                </c:pt>
              </c:strCache>
            </c:strRef>
          </c:cat>
          <c:val>
            <c:numRef>
              <c:f>Лист13!$B$3:$H$3</c:f>
              <c:numCache>
                <c:formatCode>General</c:formatCode>
                <c:ptCount val="7"/>
                <c:pt idx="0">
                  <c:v>3.2</c:v>
                </c:pt>
                <c:pt idx="1">
                  <c:v>3.1</c:v>
                </c:pt>
                <c:pt idx="2">
                  <c:v>2.5</c:v>
                </c:pt>
                <c:pt idx="3">
                  <c:v>4.3</c:v>
                </c:pt>
                <c:pt idx="4">
                  <c:v>4.3</c:v>
                </c:pt>
                <c:pt idx="5">
                  <c:v>2.9</c:v>
                </c:pt>
                <c:pt idx="6">
                  <c:v>3.4</c:v>
                </c:pt>
              </c:numCache>
            </c:numRef>
          </c:val>
        </c:ser>
        <c:ser>
          <c:idx val="2"/>
          <c:order val="2"/>
          <c:tx>
            <c:strRef>
              <c:f>Лист13!$A$4</c:f>
              <c:strCache>
                <c:ptCount val="1"/>
                <c:pt idx="0">
                  <c:v>2012 г.</c:v>
                </c:pt>
              </c:strCache>
            </c:strRef>
          </c:tx>
          <c:dLbls>
            <c:showVal val="1"/>
          </c:dLbls>
          <c:cat>
            <c:strRef>
              <c:f>Лист13!$B$1:$H$1</c:f>
              <c:strCache>
                <c:ptCount val="7"/>
                <c:pt idx="0">
                  <c:v>эрудиция</c:v>
                </c:pt>
                <c:pt idx="1">
                  <c:v>отношение к обществу</c:v>
                </c:pt>
                <c:pt idx="2">
                  <c:v>отношение к труду</c:v>
                </c:pt>
                <c:pt idx="3">
                  <c:v>отношение к природе</c:v>
                </c:pt>
                <c:pt idx="4">
                  <c:v>эстетический вкус</c:v>
                </c:pt>
                <c:pt idx="5">
                  <c:v>отношение к себе</c:v>
                </c:pt>
                <c:pt idx="6">
                  <c:v>средний балл</c:v>
                </c:pt>
              </c:strCache>
            </c:strRef>
          </c:cat>
          <c:val>
            <c:numRef>
              <c:f>Лист13!$B$4:$H$4</c:f>
              <c:numCache>
                <c:formatCode>General</c:formatCode>
                <c:ptCount val="7"/>
                <c:pt idx="0">
                  <c:v>3.8</c:v>
                </c:pt>
                <c:pt idx="1">
                  <c:v>3.8</c:v>
                </c:pt>
                <c:pt idx="2">
                  <c:v>3</c:v>
                </c:pt>
                <c:pt idx="3">
                  <c:v>4.5</c:v>
                </c:pt>
                <c:pt idx="4">
                  <c:v>4.5</c:v>
                </c:pt>
                <c:pt idx="5">
                  <c:v>3.5</c:v>
                </c:pt>
                <c:pt idx="6">
                  <c:v>3.9</c:v>
                </c:pt>
              </c:numCache>
            </c:numRef>
          </c:val>
        </c:ser>
        <c:shape val="cylinder"/>
        <c:axId val="54558080"/>
        <c:axId val="55764096"/>
        <c:axId val="0"/>
      </c:bar3DChart>
      <c:catAx>
        <c:axId val="54558080"/>
        <c:scaling>
          <c:orientation val="minMax"/>
        </c:scaling>
        <c:axPos val="b"/>
        <c:tickLblPos val="nextTo"/>
        <c:crossAx val="55764096"/>
        <c:crosses val="autoZero"/>
        <c:auto val="1"/>
        <c:lblAlgn val="ctr"/>
        <c:lblOffset val="100"/>
      </c:catAx>
      <c:valAx>
        <c:axId val="55764096"/>
        <c:scaling>
          <c:orientation val="minMax"/>
        </c:scaling>
        <c:axPos val="l"/>
        <c:majorGridlines/>
        <c:numFmt formatCode="General" sourceLinked="1"/>
        <c:tickLblPos val="nextTo"/>
        <c:crossAx val="54558080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Лист13!$B$1</c:f>
              <c:strCache>
                <c:ptCount val="1"/>
                <c:pt idx="0">
                  <c:v>2010-2011 уч.г.</c:v>
                </c:pt>
              </c:strCache>
            </c:strRef>
          </c:tx>
          <c:dLbls>
            <c:showVal val="1"/>
          </c:dLbls>
          <c:cat>
            <c:strRef>
              <c:f>Лист13!$A$2:$A$6</c:f>
              <c:strCache>
                <c:ptCount val="5"/>
                <c:pt idx="0">
                  <c:v>Физическое развитие</c:v>
                </c:pt>
                <c:pt idx="1">
                  <c:v>Социально - педагогическое</c:v>
                </c:pt>
                <c:pt idx="2">
                  <c:v>Профессионально - трудовое</c:v>
                </c:pt>
                <c:pt idx="3">
                  <c:v>Морально – волевое</c:v>
                </c:pt>
                <c:pt idx="4">
                  <c:v>средний балл</c:v>
                </c:pt>
              </c:strCache>
            </c:strRef>
          </c:cat>
          <c:val>
            <c:numRef>
              <c:f>Лист13!$B$2:$B$6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2.7</c:v>
                </c:pt>
                <c:pt idx="3">
                  <c:v>2</c:v>
                </c:pt>
                <c:pt idx="4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Лист13!$C$1</c:f>
              <c:strCache>
                <c:ptCount val="1"/>
                <c:pt idx="0">
                  <c:v>2011-2012 уч.г.</c:v>
                </c:pt>
              </c:strCache>
            </c:strRef>
          </c:tx>
          <c:dLbls>
            <c:showVal val="1"/>
          </c:dLbls>
          <c:cat>
            <c:strRef>
              <c:f>Лист13!$A$2:$A$6</c:f>
              <c:strCache>
                <c:ptCount val="5"/>
                <c:pt idx="0">
                  <c:v>Физическое развитие</c:v>
                </c:pt>
                <c:pt idx="1">
                  <c:v>Социально - педагогическое</c:v>
                </c:pt>
                <c:pt idx="2">
                  <c:v>Профессионально - трудовое</c:v>
                </c:pt>
                <c:pt idx="3">
                  <c:v>Морально – волевое</c:v>
                </c:pt>
                <c:pt idx="4">
                  <c:v>средний балл</c:v>
                </c:pt>
              </c:strCache>
            </c:strRef>
          </c:cat>
          <c:val>
            <c:numRef>
              <c:f>Лист13!$C$2:$C$6</c:f>
              <c:numCache>
                <c:formatCode>General</c:formatCode>
                <c:ptCount val="5"/>
                <c:pt idx="0">
                  <c:v>2.4</c:v>
                </c:pt>
                <c:pt idx="1">
                  <c:v>2.5</c:v>
                </c:pt>
                <c:pt idx="2">
                  <c:v>2.9</c:v>
                </c:pt>
                <c:pt idx="3">
                  <c:v>2.2999999999999998</c:v>
                </c:pt>
                <c:pt idx="4">
                  <c:v>2.5</c:v>
                </c:pt>
              </c:numCache>
            </c:numRef>
          </c:val>
        </c:ser>
        <c:shape val="cylinder"/>
        <c:axId val="62819712"/>
        <c:axId val="62821504"/>
        <c:axId val="0"/>
      </c:bar3DChart>
      <c:catAx>
        <c:axId val="62819712"/>
        <c:scaling>
          <c:orientation val="minMax"/>
        </c:scaling>
        <c:axPos val="b"/>
        <c:tickLblPos val="nextTo"/>
        <c:crossAx val="62821504"/>
        <c:crosses val="autoZero"/>
        <c:auto val="1"/>
        <c:lblAlgn val="ctr"/>
        <c:lblOffset val="100"/>
      </c:catAx>
      <c:valAx>
        <c:axId val="62821504"/>
        <c:scaling>
          <c:orientation val="minMax"/>
        </c:scaling>
        <c:axPos val="l"/>
        <c:majorGridlines/>
        <c:numFmt formatCode="General" sourceLinked="1"/>
        <c:tickLblPos val="nextTo"/>
        <c:crossAx val="62819712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Лист13!$B$8</c:f>
              <c:strCache>
                <c:ptCount val="1"/>
                <c:pt idx="0">
                  <c:v>2010-2011 уч. г.</c:v>
                </c:pt>
              </c:strCache>
            </c:strRef>
          </c:tx>
          <c:dLbls>
            <c:showVal val="1"/>
          </c:dLbls>
          <c:cat>
            <c:strRef>
              <c:f>Лист13!$A$9:$A$11</c:f>
              <c:strCache>
                <c:ptCount val="3"/>
                <c:pt idx="0">
                  <c:v>низкий уровень 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Лист13!$B$9:$B$11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Лист13!$C$8</c:f>
              <c:strCache>
                <c:ptCount val="1"/>
                <c:pt idx="0">
                  <c:v>2011-2012 уч. г.</c:v>
                </c:pt>
              </c:strCache>
            </c:strRef>
          </c:tx>
          <c:dLbls>
            <c:showVal val="1"/>
          </c:dLbls>
          <c:cat>
            <c:strRef>
              <c:f>Лист13!$A$9:$A$11</c:f>
              <c:strCache>
                <c:ptCount val="3"/>
                <c:pt idx="0">
                  <c:v>низкий уровень 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Лист13!$C$9:$C$11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</c:ser>
        <c:shape val="cylinder"/>
        <c:axId val="64097280"/>
        <c:axId val="64099072"/>
        <c:axId val="0"/>
      </c:bar3DChart>
      <c:catAx>
        <c:axId val="64097280"/>
        <c:scaling>
          <c:orientation val="minMax"/>
        </c:scaling>
        <c:axPos val="b"/>
        <c:tickLblPos val="nextTo"/>
        <c:crossAx val="64099072"/>
        <c:crosses val="autoZero"/>
        <c:auto val="1"/>
        <c:lblAlgn val="ctr"/>
        <c:lblOffset val="100"/>
      </c:catAx>
      <c:valAx>
        <c:axId val="64099072"/>
        <c:scaling>
          <c:orientation val="minMax"/>
        </c:scaling>
        <c:axPos val="l"/>
        <c:majorGridlines/>
        <c:numFmt formatCode="General" sourceLinked="1"/>
        <c:tickLblPos val="nextTo"/>
        <c:crossAx val="640972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63" name="Picture 39" descr="h rtrae gd jrt uj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4A9337"/>
                </a:solidFill>
              </a:rPr>
              <a:t>Page </a:t>
            </a:r>
            <a:fld id="{07E22E35-1C1B-4142-BE21-0EF32B1AB61B}" type="slidenum">
              <a:rPr lang="fr-FR" b="1">
                <a:solidFill>
                  <a:srgbClr val="4A9337"/>
                </a:solidFill>
              </a:rPr>
              <a:pPr/>
              <a:t>‹#›</a:t>
            </a:fld>
            <a:endParaRPr lang="fr-FR" b="1">
              <a:solidFill>
                <a:srgbClr val="4A93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8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.assistancerussia.org/news/III_detskiy_fotokonkurs_proyavi_seby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arosta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uthors/239-635-77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farosta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belts-olga-nikolaevn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edolimp.ru/1549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prodlenka.org/metodichka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uthors/239-635-77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83" name="Picture 35" descr="jy tyjze yhj,gazh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419475" y="1916113"/>
            <a:ext cx="5616575" cy="79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>
            <a:spAutoFit/>
          </a:bodyPr>
          <a:lstStyle/>
          <a:p>
            <a:pPr algn="ctr"/>
            <a:endParaRPr lang="fr-FR" sz="2800" i="1" dirty="0">
              <a:solidFill>
                <a:srgbClr val="4A933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692696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9337"/>
                </a:solidFill>
                <a:latin typeface="Calibri" pitchFamily="34" charset="0"/>
                <a:cs typeface="Calibri" pitchFamily="34" charset="0"/>
              </a:rPr>
              <a:t>Муниципальное казенное образовательное учреждение для детей – сирот </a:t>
            </a:r>
            <a:br>
              <a:rPr lang="ru-RU" sz="2000" b="1" dirty="0" smtClean="0">
                <a:solidFill>
                  <a:srgbClr val="4A9337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rgbClr val="4A9337"/>
                </a:solidFill>
                <a:latin typeface="Calibri" pitchFamily="34" charset="0"/>
                <a:cs typeface="Calibri" pitchFamily="34" charset="0"/>
              </a:rPr>
              <a:t>и детей, оставшихся без попечения родителей, </a:t>
            </a:r>
            <a:br>
              <a:rPr lang="ru-RU" sz="2000" b="1" dirty="0" smtClean="0">
                <a:solidFill>
                  <a:srgbClr val="4A9337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rgbClr val="4A9337"/>
                </a:solidFill>
                <a:latin typeface="Calibri" pitchFamily="34" charset="0"/>
                <a:cs typeface="Calibri" pitchFamily="34" charset="0"/>
              </a:rPr>
              <a:t>детский дом «Ласточкино гнездышко»</a:t>
            </a:r>
            <a:endParaRPr lang="ru-RU" sz="2000" dirty="0">
              <a:solidFill>
                <a:srgbClr val="4A9337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348880"/>
            <a:ext cx="2767013" cy="2833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4A9337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331640" y="2276872"/>
            <a:ext cx="4392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«Каждый наш поступок, который видят или слышат дети, каждое наше слово – интонация, с которой оно произносится, являются капельками, падающими в тот поток, который мы называем жизнь ребенка, формированием его личности».</a:t>
            </a:r>
          </a:p>
          <a:p>
            <a:pPr algn="r"/>
            <a:r>
              <a:rPr lang="ru-RU" sz="16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В. П. Кащенко</a:t>
            </a:r>
            <a:endParaRPr lang="ru-RU" sz="16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5301208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dirty="0" err="1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Бельц</a:t>
            </a:r>
            <a:r>
              <a:rPr lang="ru-RU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 Ольга Николаевна,</a:t>
            </a:r>
          </a:p>
          <a:p>
            <a:pPr algn="ctr" eaLnBrk="1" hangingPunct="1"/>
            <a:r>
              <a:rPr lang="ru-RU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воспитатель</a:t>
            </a:r>
          </a:p>
          <a:p>
            <a:pPr algn="ctr" eaLnBrk="1" hangingPunct="1"/>
            <a:r>
              <a:rPr lang="ru-RU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первой квалификационной категории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16313" y="1889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 u="sng" dirty="0">
              <a:solidFill>
                <a:srgbClr val="4A9337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2052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692696"/>
            <a:ext cx="6840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В соответствии с индивидуальными и возрастными интересами воспитанниц планирую и организую жизнедеятельность коллектива группы. В ходе работы мною были собраны и систематизированы коррекционно-развивающие игры на сплочение коллектива и  снятия агрессивного поведения воспитанниц. Содействую росту познавательной мотивации и становлению учебной самостоятельности детей. Во время проведения самоподготовки  воспитанниц, использую игры по развития памяти, мышления, смекалки, коррекционно-развивающие игры по предметам. В результате успеваемость учащихся  повысилась, 30%  детей  обучаются на «4» и «5».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16313" y="1889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 u="sng" dirty="0">
              <a:solidFill>
                <a:srgbClr val="4A9337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2052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332656"/>
            <a:ext cx="6912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На основе изучения индивидуальных особенностей воспитанниц, провожу с ними индивидуальную коррекционно-развивающую работу. В результате проведенных мероприятий, девочки  стали менее конфликтны, более дружелюбны и толерантны.  В группе отсутствуют дети, стоящие на учёте в </a:t>
            </a:r>
            <a:r>
              <a:rPr lang="ru-RU" sz="2000" dirty="0" err="1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КДНиЗП</a:t>
            </a:r>
            <a:r>
              <a:rPr lang="ru-RU" sz="20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 при Администрации Тяжинского муниципального района, нет правонарушений;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большое внимание уделяю </a:t>
            </a:r>
            <a:r>
              <a:rPr lang="ru-RU" sz="2000" dirty="0" err="1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профориентационному</a:t>
            </a:r>
            <a:r>
              <a:rPr lang="ru-RU" sz="20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 самоопределению воспитанниц.  Выпускницы моей группы успешно  обучаются  в колледжах и ПУ  Кемеровской области. Ежегодно расширяется спектр выбираемых профессий и география профессиональных учебных заведений;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проблему сохранения и укрепления здоровья воспитанниц решаю через реализацию программы «Здоровье – путь к успеху». Результатом данной работы является уменьшение количества простудных заболеваний, у 40% детей наблюдается отсутствие  вредной привычки - </a:t>
            </a:r>
            <a:r>
              <a:rPr lang="ru-RU" sz="2000" dirty="0" err="1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табакокурения</a:t>
            </a:r>
            <a:endParaRPr lang="ru-RU" sz="2000" dirty="0" smtClean="0">
              <a:solidFill>
                <a:srgbClr val="305F2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16313" y="1889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 u="sng" dirty="0">
              <a:solidFill>
                <a:srgbClr val="4A9337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2052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404664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В системе провожу мониторинг уровня воспитанности </a:t>
            </a:r>
          </a:p>
          <a:p>
            <a:pPr algn="ctr"/>
            <a:r>
              <a:rPr lang="ru-RU" sz="20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(по методике  Капустина Н.П.). Среди девочек моей группы уровень воспитанности   за 3 года повысился на 10%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solidFill>
                <a:srgbClr val="A5002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41277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endParaRPr lang="ru-RU" dirty="0" smtClean="0">
              <a:solidFill>
                <a:srgbClr val="305F2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None/>
            </a:pPr>
            <a:r>
              <a:rPr lang="ru-RU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Диаграмма изменения уровня воспитанности по методике 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Н. П. Капустина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55776" y="2564904"/>
          <a:ext cx="5638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16313" y="1889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 u="sng" dirty="0">
              <a:solidFill>
                <a:srgbClr val="4A9337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2052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404665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Диаграмма изменения уровня развития личности</a:t>
            </a:r>
            <a:endParaRPr lang="ru-RU" dirty="0">
              <a:solidFill>
                <a:srgbClr val="305F23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015208" y="980728"/>
          <a:ext cx="712879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74711"/>
            <a:ext cx="9925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6211669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от 22 до 32 баллов - низкий</a:t>
            </a:r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lvl="0" eaLnBrk="0" hangingPunct="0"/>
            <a:r>
              <a:rPr lang="ru-RU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от 12 до 20 баллов - средний </a:t>
            </a:r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lvl="0" eaLnBrk="0" hangingPunct="0"/>
            <a:r>
              <a:rPr lang="ru-RU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до 10 баллов - высокий</a:t>
            </a:r>
            <a:endParaRPr lang="ru-RU" sz="12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63688" y="4509120"/>
          <a:ext cx="7128792" cy="15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11760" y="386104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Диаграмма изменения уровня конфликтности</a:t>
            </a:r>
            <a:endParaRPr lang="ru-RU" dirty="0">
              <a:solidFill>
                <a:srgbClr val="305F23"/>
              </a:solidFill>
            </a:endParaRPr>
          </a:p>
        </p:txBody>
      </p:sp>
      <p:pic>
        <p:nvPicPr>
          <p:cNvPr id="11" name="Picture 2" descr="http://im4-tub-ru.yandex.net/i?id=513982011-02-72&amp;n=2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5953125"/>
            <a:ext cx="1200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16313" y="1889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 u="sng" dirty="0">
              <a:solidFill>
                <a:srgbClr val="4A9337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2052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548680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Достижения</a:t>
            </a:r>
            <a:endParaRPr lang="ru-RU" sz="4400" dirty="0">
              <a:solidFill>
                <a:srgbClr val="305F2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268760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В 2011 году воспитанницы моей группы принимали участие в III Всероссийском детском фотоконкурсе «Прояви себя» </a:t>
            </a:r>
            <a:r>
              <a:rPr lang="ru-RU" sz="2400" u="sng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  <a:hlinkClick r:id="rId3"/>
              </a:rPr>
              <a:t>http://photo.assistancerussia.org/news/III_detskiy_fotokonkurs_proyavi_sebya</a:t>
            </a:r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В 2012  году воспитанница Григорова Н. награждена Дипломом победителя                              III Всероссийского дистанционного конкурса «Открытка маме» в номинации «Весна пришла, весне дорогу» </a:t>
            </a:r>
            <a:r>
              <a:rPr lang="ru-RU" sz="2400" u="sng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  <a:hlinkClick r:id="rId4"/>
              </a:rPr>
              <a:t>http://www.farosta.ru/</a:t>
            </a:r>
            <a:endParaRPr lang="ru-RU" sz="2400" dirty="0" smtClean="0">
              <a:solidFill>
                <a:srgbClr val="305F2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16313" y="1889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 u="sng" dirty="0">
              <a:solidFill>
                <a:srgbClr val="4A9337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2052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620688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Calibri" pitchFamily="34" charset="0"/>
                <a:cs typeface="Calibri" pitchFamily="34" charset="0"/>
                <a:hlinkClick r:id="rId3"/>
              </a:rPr>
              <a:t>http://festival.</a:t>
            </a:r>
            <a:br>
              <a:rPr lang="ru-RU" sz="2000" u="sng" dirty="0" smtClean="0">
                <a:latin typeface="Calibri" pitchFamily="34" charset="0"/>
                <a:cs typeface="Calibri" pitchFamily="34" charset="0"/>
                <a:hlinkClick r:id="rId3"/>
              </a:rPr>
            </a:br>
            <a:r>
              <a:rPr lang="ru-RU" sz="2000" u="sng" dirty="0" smtClean="0">
                <a:latin typeface="Calibri" pitchFamily="34" charset="0"/>
                <a:cs typeface="Calibri" pitchFamily="34" charset="0"/>
                <a:hlinkClick r:id="rId3"/>
              </a:rPr>
              <a:t>1september.</a:t>
            </a:r>
            <a:br>
              <a:rPr lang="ru-RU" sz="2000" u="sng" dirty="0" smtClean="0">
                <a:latin typeface="Calibri" pitchFamily="34" charset="0"/>
                <a:cs typeface="Calibri" pitchFamily="34" charset="0"/>
                <a:hlinkClick r:id="rId3"/>
              </a:rPr>
            </a:br>
            <a:r>
              <a:rPr lang="ru-RU" sz="2000" u="sng" dirty="0" err="1" smtClean="0">
                <a:latin typeface="Calibri" pitchFamily="34" charset="0"/>
                <a:cs typeface="Calibri" pitchFamily="34" charset="0"/>
                <a:hlinkClick r:id="rId3"/>
              </a:rPr>
              <a:t>ru</a:t>
            </a:r>
            <a:r>
              <a:rPr lang="ru-RU" sz="2000" u="sng" dirty="0" smtClean="0">
                <a:latin typeface="Calibri" pitchFamily="34" charset="0"/>
                <a:cs typeface="Calibri" pitchFamily="34" charset="0"/>
                <a:hlinkClick r:id="rId3"/>
              </a:rPr>
              <a:t>/</a:t>
            </a:r>
            <a:r>
              <a:rPr lang="ru-RU" sz="2000" u="sng" dirty="0" err="1" smtClean="0">
                <a:latin typeface="Calibri" pitchFamily="34" charset="0"/>
                <a:cs typeface="Calibri" pitchFamily="34" charset="0"/>
                <a:hlinkClick r:id="rId3"/>
              </a:rPr>
              <a:t>authors</a:t>
            </a:r>
            <a:r>
              <a:rPr lang="ru-RU" sz="2000" u="sng" dirty="0" smtClean="0">
                <a:latin typeface="Calibri" pitchFamily="34" charset="0"/>
                <a:cs typeface="Calibri" pitchFamily="34" charset="0"/>
                <a:hlinkClick r:id="rId3"/>
              </a:rPr>
              <a:t>/239-635-770</a:t>
            </a:r>
            <a:r>
              <a:rPr lang="ru-RU" sz="2000" u="sng" dirty="0" smtClean="0">
                <a:latin typeface="Calibri" pitchFamily="34" charset="0"/>
                <a:cs typeface="Calibri" pitchFamily="34" charset="0"/>
              </a:rPr>
              <a:t>                          </a:t>
            </a:r>
            <a:r>
              <a:rPr lang="ru-RU" sz="2000" u="sng" dirty="0" smtClean="0">
                <a:latin typeface="Calibri" pitchFamily="34" charset="0"/>
                <a:cs typeface="Calibri" pitchFamily="34" charset="0"/>
                <a:hlinkClick r:id="rId4"/>
              </a:rPr>
              <a:t>http://www.farosta.ru</a:t>
            </a:r>
            <a:endParaRPr lang="ru-RU" sz="2000" dirty="0"/>
          </a:p>
        </p:txBody>
      </p:sp>
      <p:pic>
        <p:nvPicPr>
          <p:cNvPr id="6" name="Picture 2" descr="L:\DCIM\104MEDIA\DSC07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23728" y="1772815"/>
            <a:ext cx="3096344" cy="4128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L:\DCIM\104MEDIA\DSC07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772816"/>
            <a:ext cx="3060341" cy="4080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16313" y="1889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 u="sng" dirty="0">
              <a:solidFill>
                <a:srgbClr val="4A9337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2052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764704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 smtClean="0">
                <a:latin typeface="Calibri" pitchFamily="34" charset="0"/>
                <a:cs typeface="Calibri" pitchFamily="34" charset="0"/>
                <a:hlinkClick r:id="rId3"/>
              </a:rPr>
              <a:t>http://nsportal.ru/</a:t>
            </a:r>
            <a:r>
              <a:rPr lang="en-US" sz="2000" u="sng" dirty="0" smtClean="0">
                <a:latin typeface="Calibri" pitchFamily="34" charset="0"/>
                <a:cs typeface="Calibri" pitchFamily="34" charset="0"/>
                <a:hlinkClick r:id="rId3"/>
              </a:rPr>
              <a:t>belts</a:t>
            </a:r>
            <a:r>
              <a:rPr lang="ru-RU" sz="2000" u="sng" dirty="0" smtClean="0">
                <a:latin typeface="Calibri" pitchFamily="34" charset="0"/>
                <a:cs typeface="Calibri" pitchFamily="34" charset="0"/>
                <a:hlinkClick r:id="rId3"/>
              </a:rPr>
              <a:t>-</a:t>
            </a:r>
            <a:r>
              <a:rPr lang="en-US" sz="2000" u="sng" dirty="0" err="1" smtClean="0">
                <a:latin typeface="Calibri" pitchFamily="34" charset="0"/>
                <a:cs typeface="Calibri" pitchFamily="34" charset="0"/>
                <a:hlinkClick r:id="rId3"/>
              </a:rPr>
              <a:t>olga</a:t>
            </a:r>
            <a:r>
              <a:rPr lang="ru-RU" sz="2000" u="sng" dirty="0" smtClean="0">
                <a:latin typeface="Calibri" pitchFamily="34" charset="0"/>
                <a:cs typeface="Calibri" pitchFamily="34" charset="0"/>
                <a:hlinkClick r:id="rId3"/>
              </a:rPr>
              <a:t>-</a:t>
            </a:r>
            <a:r>
              <a:rPr lang="en-US" sz="2000" u="sng" dirty="0" err="1" smtClean="0">
                <a:latin typeface="Calibri" pitchFamily="34" charset="0"/>
                <a:cs typeface="Calibri" pitchFamily="34" charset="0"/>
                <a:hlinkClick r:id="rId3"/>
              </a:rPr>
              <a:t>nikolaevna</a:t>
            </a:r>
            <a:endParaRPr lang="ru-RU" sz="2000" dirty="0"/>
          </a:p>
        </p:txBody>
      </p:sp>
      <p:pic>
        <p:nvPicPr>
          <p:cNvPr id="6" name="Picture 2" descr="L:\DCIM\104MEDIA\DSC07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15616" y="1700808"/>
            <a:ext cx="2953550" cy="3938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L:\DCIM\104MEDIA\DSC07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916832"/>
            <a:ext cx="4489153" cy="3366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16313" y="1889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 u="sng" dirty="0">
              <a:solidFill>
                <a:srgbClr val="4A9337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2052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88640"/>
            <a:ext cx="6984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Конкурс </a:t>
            </a:r>
          </a:p>
          <a:p>
            <a:pPr algn="ctr"/>
            <a:r>
              <a:rPr lang="ru-RU" sz="44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«Моя вторая мама»</a:t>
            </a:r>
            <a:endParaRPr lang="ru-RU" sz="4400" dirty="0">
              <a:solidFill>
                <a:srgbClr val="305F23"/>
              </a:solidFill>
            </a:endParaRPr>
          </a:p>
        </p:txBody>
      </p:sp>
      <p:pic>
        <p:nvPicPr>
          <p:cNvPr id="6" name="Picture 2" descr="L:\DCIM\104MEDIA\DSC07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51720" y="1772816"/>
            <a:ext cx="3004356" cy="4005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L:\DCIM\104MEDIA\DSC07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72816"/>
            <a:ext cx="302433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16313" y="1889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 u="sng" dirty="0">
              <a:solidFill>
                <a:srgbClr val="4A9337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2052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332656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  <a:hlinkClick r:id="rId3"/>
              </a:rPr>
              <a:t>http</a:t>
            </a:r>
            <a:r>
              <a:rPr lang="ru-RU" sz="2000" u="sng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  <a:hlinkClick r:id="rId3"/>
              </a:rPr>
              <a:t>://</a:t>
            </a:r>
            <a:r>
              <a:rPr lang="en-US" sz="2000" u="sng" dirty="0" err="1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  <a:hlinkClick r:id="rId3"/>
              </a:rPr>
              <a:t>pedolimp</a:t>
            </a:r>
            <a:r>
              <a:rPr lang="ru-RU" sz="2000" u="sng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  <a:hlinkClick r:id="rId3"/>
              </a:rPr>
              <a:t>.</a:t>
            </a:r>
            <a:r>
              <a:rPr lang="en-US" sz="2000" u="sng" dirty="0" err="1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  <a:hlinkClick r:id="rId3"/>
              </a:rPr>
              <a:t>ru</a:t>
            </a:r>
            <a:r>
              <a:rPr lang="ru-RU" sz="2000" u="sng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  <a:hlinkClick r:id="rId3"/>
              </a:rPr>
              <a:t>/15493</a:t>
            </a:r>
            <a:r>
              <a:rPr lang="ru-RU" sz="2000" u="sng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                                        </a:t>
            </a:r>
            <a:r>
              <a:rPr lang="ru-RU" sz="2000" u="sng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  <a:hlinkClick r:id="rId4"/>
              </a:rPr>
              <a:t>http://www.prodlenka.org/metodichka.html</a:t>
            </a:r>
            <a:endParaRPr lang="ru-RU" sz="2000" dirty="0">
              <a:solidFill>
                <a:srgbClr val="305F23"/>
              </a:solidFill>
            </a:endParaRPr>
          </a:p>
        </p:txBody>
      </p:sp>
      <p:pic>
        <p:nvPicPr>
          <p:cNvPr id="6" name="Picture 2" descr="L:\DCIM\104MEDIA\DSC07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23728" y="1556792"/>
            <a:ext cx="3042642" cy="4056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L:\DCIM\104MEDIA\DSC07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556792"/>
            <a:ext cx="3042642" cy="4056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16313" y="1889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 u="sng" dirty="0">
              <a:solidFill>
                <a:srgbClr val="4A9337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2052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2204864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Я воспитатель! И этим горжусь,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Что вместе с детьми жить на свете учусь. 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Да, я актриса несчетных ролей, 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Но главная роль – заменять матерей!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16313" y="1889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 u="sng" dirty="0">
              <a:solidFill>
                <a:srgbClr val="4A9337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836712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Образование: </a:t>
            </a:r>
            <a:r>
              <a:rPr lang="ru-RU" sz="32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среднее специальное </a:t>
            </a:r>
            <a:r>
              <a:rPr lang="ru-RU" sz="3200" dirty="0" err="1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Мариинский</a:t>
            </a:r>
            <a:r>
              <a:rPr lang="ru-RU" sz="32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 педагогический колледж, «Учитель начальных классов»;</a:t>
            </a:r>
          </a:p>
          <a:p>
            <a:r>
              <a:rPr lang="ru-RU" sz="32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стаж педагогической работы </a:t>
            </a:r>
            <a:r>
              <a:rPr lang="ru-RU" sz="32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(по специальности): 3 года, в данной должности 3года; в данном учреждении 3года;</a:t>
            </a:r>
          </a:p>
          <a:p>
            <a:r>
              <a:rPr lang="ru-RU" sz="32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Квалификационная категория: </a:t>
            </a:r>
            <a:r>
              <a:rPr lang="ru-RU" sz="32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первая</a:t>
            </a:r>
          </a:p>
          <a:p>
            <a:r>
              <a:rPr lang="ru-RU" sz="32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Руководитель ШПО: </a:t>
            </a:r>
            <a:r>
              <a:rPr lang="ru-RU" sz="32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1 год</a:t>
            </a:r>
            <a:endParaRPr lang="ru-RU" sz="3200" dirty="0">
              <a:solidFill>
                <a:srgbClr val="305F23"/>
              </a:solidFill>
            </a:endParaRPr>
          </a:p>
        </p:txBody>
      </p:sp>
      <p:pic>
        <p:nvPicPr>
          <p:cNvPr id="2052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16313" y="1889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 u="sng" dirty="0">
              <a:solidFill>
                <a:srgbClr val="4A9337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2052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548680"/>
            <a:ext cx="66247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Мой взгляд на мир</a:t>
            </a:r>
            <a:br>
              <a:rPr lang="ru-RU" sz="44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</a:br>
            <a:endParaRPr lang="ru-RU" sz="4400" dirty="0">
              <a:solidFill>
                <a:srgbClr val="305F2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340768"/>
            <a:ext cx="6912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 smtClean="0">
                <a:solidFill>
                  <a:srgbClr val="214018"/>
                </a:solidFill>
                <a:latin typeface="Calibri" pitchFamily="34" charset="0"/>
                <a:cs typeface="Calibri" pitchFamily="34" charset="0"/>
              </a:rPr>
              <a:t>Воспитателю детского дома важно любить всех детей одинаково: шалуна и послушного, сообразительного и тугодума, ленивого и примерного. Надо делить поровну доброту души между своими воспитанниками. Доброта и любовь к детям должны быть главным стимулом нашей педагогической деятельности, общения с ребенком. Доброе отношение к детям не ущемляет самолюбия и достоинства детей, помогает воспитателю вовремя прийти на помощь ребенку.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16313" y="1889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 u="sng" dirty="0">
              <a:solidFill>
                <a:srgbClr val="4A9337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2052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908720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Профессиональные интересы: </a:t>
            </a:r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развитие творческих способностей ребенка, сочетание индивидуального и коллективного воспитания;</a:t>
            </a:r>
          </a:p>
          <a:p>
            <a:endParaRPr lang="ru-RU" sz="2400" dirty="0" smtClean="0">
              <a:solidFill>
                <a:srgbClr val="305F2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Увлечения: </a:t>
            </a:r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Мои увлечения - это то, что приносит мне радость в жизни, наполняет положительной энергией и позитивом.</a:t>
            </a:r>
          </a:p>
        </p:txBody>
      </p:sp>
      <p:pic>
        <p:nvPicPr>
          <p:cNvPr id="6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01008"/>
            <a:ext cx="1428750" cy="1428750"/>
          </a:xfrm>
          <a:prstGeom prst="rect">
            <a:avLst/>
          </a:prstGeom>
          <a:noFill/>
        </p:spPr>
      </p:pic>
      <p:pic>
        <p:nvPicPr>
          <p:cNvPr id="7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93096"/>
            <a:ext cx="1428750" cy="1428750"/>
          </a:xfrm>
          <a:prstGeom prst="rect">
            <a:avLst/>
          </a:prstGeom>
          <a:noFill/>
        </p:spPr>
      </p:pic>
      <p:pic>
        <p:nvPicPr>
          <p:cNvPr id="8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97152"/>
            <a:ext cx="1428750" cy="1428750"/>
          </a:xfrm>
          <a:prstGeom prst="rect">
            <a:avLst/>
          </a:prstGeom>
          <a:noFill/>
        </p:spPr>
      </p:pic>
      <p:pic>
        <p:nvPicPr>
          <p:cNvPr id="9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30120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115616" y="260648"/>
            <a:ext cx="67687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14018"/>
                </a:solidFill>
                <a:latin typeface="Calibri" pitchFamily="34" charset="0"/>
                <a:cs typeface="Calibri" pitchFamily="34" charset="0"/>
              </a:rPr>
              <a:t>Курсы повышения квалификации</a:t>
            </a:r>
            <a:endParaRPr lang="fr-FR" sz="4400" u="sng" dirty="0">
              <a:solidFill>
                <a:srgbClr val="214018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2052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1772816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Курсы в ГОУ ДПО (ПК)С «Кузбасском региональном институте повышение квалификации и переподготовки работников образования» по образовательной программе «Социально-педагогическая и психологическая защита детей и подростков с особыми образовательными потребностями» (Свидетельство о повышении квалификации  </a:t>
            </a:r>
          </a:p>
          <a:p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№ 114571, 2011г.) в объёме 120 часов</a:t>
            </a:r>
          </a:p>
          <a:p>
            <a:endParaRPr lang="ru-RU" sz="2400" dirty="0" smtClean="0">
              <a:solidFill>
                <a:srgbClr val="305F23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16313" y="1889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 u="sng" dirty="0">
              <a:solidFill>
                <a:srgbClr val="4A9337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2052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476672"/>
            <a:ext cx="66247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Свой методический уровень повышаю на районных методических объединениях, участвую в межрайонных конкурсах педагогического мастерства, посещаю открытые занятия коллег детского дома, выступаю на педагогических советах детского дома, ежегодно даю открытые  занятия  для коллег, являюсь активным участникам интернет сообществ;</a:t>
            </a:r>
          </a:p>
          <a:p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В 2011 году приняла участие в областном семинаре по теме: «Содержание и специфика  работы  узких специалистов и воспитателей ПМПК» (Приказ ОУ №144 от 21.09.2011г.) и  в работе  РМО по теме: «Работа социального педагога и педагога организатора с педагогически запущенными детьми» (Протокол УО №1 от 08.02.2012г.).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16313" y="1889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 u="sng" dirty="0">
              <a:solidFill>
                <a:srgbClr val="4A9337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2052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260649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14018"/>
                </a:solidFill>
                <a:latin typeface="Calibri" pitchFamily="34" charset="0"/>
                <a:cs typeface="Calibri" pitchFamily="34" charset="0"/>
              </a:rPr>
              <a:t>Тема по самообразованию</a:t>
            </a:r>
            <a:endParaRPr lang="ru-RU" sz="4400" dirty="0">
              <a:solidFill>
                <a:srgbClr val="21401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980729"/>
            <a:ext cx="6624736" cy="58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«Формирование навыка здорового образа жизни воспитанников в условиях детского дома»</a:t>
            </a:r>
          </a:p>
          <a:p>
            <a:r>
              <a:rPr lang="ru-RU" sz="24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Цель:</a:t>
            </a:r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 сохранение и укрепление состояния здоровья детей, формирование у воспитанников ответственного позитивного отношения к себе, к своему здоровью и здоровью окружающих людей.</a:t>
            </a:r>
          </a:p>
          <a:p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По данной теме разработала и представила на образовательной выставке «Фестиваль педагогических идей» воспитательную программу по формированию навыков ЗОЖ воспитанников в условиях детского дома «Здоровье – путь к успеху» </a:t>
            </a:r>
            <a:r>
              <a:rPr lang="ru-RU" sz="2400" u="sng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  <a:hlinkClick r:id="rId3"/>
              </a:rPr>
              <a:t>http://festival.1september.ru/authors/239-635-770</a:t>
            </a:r>
            <a:endParaRPr lang="ru-RU" sz="2400" dirty="0" smtClean="0">
              <a:solidFill>
                <a:srgbClr val="305F2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16313" y="1889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 u="sng" dirty="0">
              <a:solidFill>
                <a:srgbClr val="4A9337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2052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0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14018"/>
                </a:solidFill>
                <a:latin typeface="Calibri" pitchFamily="34" charset="0"/>
                <a:cs typeface="Calibri" pitchFamily="34" charset="0"/>
              </a:rPr>
              <a:t>Методы работы</a:t>
            </a:r>
            <a:endParaRPr lang="ru-RU" sz="4400" dirty="0">
              <a:solidFill>
                <a:srgbClr val="21401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908721"/>
            <a:ext cx="65527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Во время воспитательного процесса с детьми - сиротами систематически использую современные методы    </a:t>
            </a:r>
            <a:r>
              <a:rPr lang="ru-RU" sz="2400" dirty="0" err="1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психолого</a:t>
            </a:r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 - педагогического обследования: </a:t>
            </a:r>
            <a:r>
              <a:rPr lang="ru-RU" sz="2400" dirty="0" err="1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опросник</a:t>
            </a:r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, интервью, анкета, анализ результата деятельности воспитанников с использованием ИКТ; </a:t>
            </a:r>
          </a:p>
          <a:p>
            <a:pPr eaLnBrk="1" hangingPunct="1"/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применяю современные методики в коррекции эмоционально - волевой сферы: «Определение способа реагирования в конфликте»                  П.Н. Томаса, адаптированный Н.В. Гришиной «Самооценка эмоциональных состояний» А. </a:t>
            </a:r>
            <a:r>
              <a:rPr lang="ru-RU" sz="2400" dirty="0" err="1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Уэссман</a:t>
            </a:r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., </a:t>
            </a:r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  <a:hlinkClick r:id="rId3" action="ppaction://hlinksldjump"/>
              </a:rPr>
              <a:t>диагностика конфликтности личности по Е.И.Рогову</a:t>
            </a:r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, тест </a:t>
            </a:r>
            <a:r>
              <a:rPr lang="ru-RU" sz="2400" dirty="0" err="1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Люшера</a:t>
            </a:r>
            <a:r>
              <a:rPr lang="ru-RU" sz="24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 и др…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16313" y="1889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 u="sng" dirty="0">
              <a:solidFill>
                <a:srgbClr val="4A9337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2052" name="Picture 4" descr="http://im3-tub-ru.yandex.net/i?id=56178973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260648"/>
            <a:ext cx="734481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Воспитательную работу  с детьми своей группы планирую по программе, разработанной на основе методических рекомендаций  «Организация и планирование воспитательной работы в специальной (коррекционной) школе-интернате, детском доме» Е.Д. </a:t>
            </a:r>
            <a:r>
              <a:rPr lang="ru-RU" sz="2000" dirty="0" err="1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Худенко</a:t>
            </a:r>
            <a:r>
              <a:rPr lang="ru-RU" sz="20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, рекомендованные Министерством образования РФ.</a:t>
            </a:r>
          </a:p>
          <a:p>
            <a:r>
              <a:rPr lang="ru-RU" sz="2000" b="1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Цель: </a:t>
            </a:r>
            <a:r>
              <a:rPr lang="ru-RU" sz="2000" dirty="0" smtClean="0">
                <a:solidFill>
                  <a:srgbClr val="305F23"/>
                </a:solidFill>
                <a:latin typeface="Calibri" pitchFamily="34" charset="0"/>
                <a:cs typeface="Calibri" pitchFamily="34" charset="0"/>
              </a:rPr>
              <a:t>подготовка воспитанников к самостоятельной жизни; воспитание человека, способного строить собственную жизнь, умеющего решать проблемы и адаптироваться в современных социальных условиях.</a:t>
            </a:r>
          </a:p>
          <a:p>
            <a:r>
              <a:rPr lang="ru-RU" sz="2000" b="1" dirty="0" smtClean="0">
                <a:solidFill>
                  <a:srgbClr val="305F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Задачи:</a:t>
            </a:r>
            <a:endParaRPr lang="ru-RU" sz="2000" dirty="0" smtClean="0">
              <a:solidFill>
                <a:srgbClr val="305F23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305F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Прививать детям навыки культурного общения;</a:t>
            </a:r>
            <a:endParaRPr lang="ru-RU" sz="2000" dirty="0" smtClean="0">
              <a:solidFill>
                <a:srgbClr val="305F23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305F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Развивать познавательные интересы и творческие способности;</a:t>
            </a:r>
            <a:endParaRPr lang="ru-RU" sz="2000" dirty="0" smtClean="0">
              <a:solidFill>
                <a:srgbClr val="305F23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305F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Формировать навыки общения у воспитанниц в коллективной деятельности;</a:t>
            </a:r>
            <a:endParaRPr lang="ru-RU" sz="2000" dirty="0" smtClean="0">
              <a:solidFill>
                <a:srgbClr val="305F23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305F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Воспитывать привычку к здоровому образу жизни;</a:t>
            </a:r>
            <a:endParaRPr lang="ru-RU" sz="2000" dirty="0" smtClean="0">
              <a:solidFill>
                <a:srgbClr val="305F23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305F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Воспитывать чувство патриотизма на основе народных традиций.</a:t>
            </a:r>
            <a:endParaRPr lang="ru-RU" sz="2000" dirty="0" smtClean="0">
              <a:solidFill>
                <a:srgbClr val="305F23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 smtClean="0">
              <a:solidFill>
                <a:srgbClr val="305F23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 smtClean="0">
              <a:solidFill>
                <a:srgbClr val="305F23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 smtClean="0">
              <a:solidFill>
                <a:srgbClr val="305F23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b="1" dirty="0" smtClean="0">
              <a:solidFill>
                <a:srgbClr val="305F2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973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Modèle par défaut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Butterflies</dc:title>
  <dc:creator>www.powerpointstyles.com</dc:creator>
  <cp:lastModifiedBy>User</cp:lastModifiedBy>
  <cp:revision>85</cp:revision>
  <dcterms:created xsi:type="dcterms:W3CDTF">2009-03-23T15:23:24Z</dcterms:created>
  <dcterms:modified xsi:type="dcterms:W3CDTF">2012-11-01T08:17:19Z</dcterms:modified>
</cp:coreProperties>
</file>